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notesMasterIdLst>
    <p:notesMasterId r:id="rId13"/>
  </p:notesMasterIdLst>
  <p:sldIdLst>
    <p:sldId id="256" r:id="rId2"/>
    <p:sldId id="257" r:id="rId3"/>
    <p:sldId id="258" r:id="rId4"/>
    <p:sldId id="269" r:id="rId5"/>
    <p:sldId id="267" r:id="rId6"/>
    <p:sldId id="260" r:id="rId7"/>
    <p:sldId id="261" r:id="rId8"/>
    <p:sldId id="268" r:id="rId9"/>
    <p:sldId id="263" r:id="rId10"/>
    <p:sldId id="264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e86a1f573555c74" providerId="LiveId" clId="{7BB20917-035D-4427-B3ED-8C2357BB4624}"/>
    <pc:docChg chg="modSld">
      <pc:chgData name="" userId="2e86a1f573555c74" providerId="LiveId" clId="{7BB20917-035D-4427-B3ED-8C2357BB4624}" dt="2021-12-22T13:05:00.606" v="1" actId="1076"/>
      <pc:docMkLst>
        <pc:docMk/>
      </pc:docMkLst>
      <pc:sldChg chg="modSp">
        <pc:chgData name="" userId="2e86a1f573555c74" providerId="LiveId" clId="{7BB20917-035D-4427-B3ED-8C2357BB4624}" dt="2021-12-22T13:05:00.606" v="1" actId="1076"/>
        <pc:sldMkLst>
          <pc:docMk/>
          <pc:sldMk cId="204306713" sldId="256"/>
        </pc:sldMkLst>
        <pc:spChg chg="mod">
          <ac:chgData name="" userId="2e86a1f573555c74" providerId="LiveId" clId="{7BB20917-035D-4427-B3ED-8C2357BB4624}" dt="2021-12-22T13:05:00.606" v="1" actId="1076"/>
          <ac:spMkLst>
            <pc:docMk/>
            <pc:sldMk cId="204306713" sldId="256"/>
            <ac:spMk id="5" creationId="{CBB641AB-5692-4E87-8AB4-6005E4F1910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5351B-3A2C-47D4-8738-5DAC5FF1A88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BFDFC-6810-47E9-87DB-838D8CAE2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7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BFDFC-6810-47E9-87DB-838D8CAE2B3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00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78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86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2836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574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7090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630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45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74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21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56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73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93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2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98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5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09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F024A-E300-432D-9760-14A7F324166E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6860BE-4607-4C4F-B860-2527476C0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66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  <p:sldLayoutId id="214748407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520E6A-0A7F-4D29-AA7E-A70905B73E94}"/>
              </a:ext>
            </a:extLst>
          </p:cNvPr>
          <p:cNvSpPr txBox="1"/>
          <p:nvPr/>
        </p:nvSpPr>
        <p:spPr>
          <a:xfrm>
            <a:off x="3746639" y="2375589"/>
            <a:ext cx="4698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子どもの安心安全</a:t>
            </a:r>
            <a:endParaRPr lang="en-US" altLang="ja-JP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B641AB-5692-4E87-8AB4-6005E4F1910D}"/>
              </a:ext>
            </a:extLst>
          </p:cNvPr>
          <p:cNvSpPr txBox="1"/>
          <p:nvPr/>
        </p:nvSpPr>
        <p:spPr>
          <a:xfrm>
            <a:off x="6096000" y="5669899"/>
            <a:ext cx="598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lang="ja-JP" altLang="en-US" dirty="0"/>
              <a:t>年チーム</a:t>
            </a:r>
            <a:r>
              <a:rPr lang="en-US" altLang="ja-JP" dirty="0"/>
              <a:t>3</a:t>
            </a:r>
            <a:r>
              <a:rPr lang="ja-JP" altLang="en-US" dirty="0"/>
              <a:t>　大迫優佳・永田崇人・平井玲志・布川昌憲</a:t>
            </a:r>
          </a:p>
        </p:txBody>
      </p:sp>
    </p:spTree>
    <p:extLst>
      <p:ext uri="{BB962C8B-B14F-4D97-AF65-F5344CB8AC3E}">
        <p14:creationId xmlns:p14="http://schemas.microsoft.com/office/powerpoint/2010/main" val="204306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F98D49-FE74-4CC9-968F-1CD57705A45A}"/>
              </a:ext>
            </a:extLst>
          </p:cNvPr>
          <p:cNvSpPr txBox="1"/>
          <p:nvPr/>
        </p:nvSpPr>
        <p:spPr>
          <a:xfrm>
            <a:off x="3874876" y="626116"/>
            <a:ext cx="4288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締めのメッセージ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E3E869-A452-4345-AB28-182D614B6BD3}"/>
              </a:ext>
            </a:extLst>
          </p:cNvPr>
          <p:cNvSpPr txBox="1"/>
          <p:nvPr/>
        </p:nvSpPr>
        <p:spPr>
          <a:xfrm>
            <a:off x="1797385" y="2736502"/>
            <a:ext cx="84433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ja-JP" altLang="ja-JP" sz="2800" dirty="0">
                <a:latin typeface="+mn-ea"/>
              </a:rPr>
              <a:t>・子供の安心安全を作る</a:t>
            </a:r>
            <a:r>
              <a:rPr lang="en-US" altLang="ja-JP" sz="2800" dirty="0">
                <a:latin typeface="+mn-ea"/>
              </a:rPr>
              <a:t>​</a:t>
            </a:r>
          </a:p>
          <a:p>
            <a:pPr fontAlgn="base"/>
            <a:r>
              <a:rPr lang="en-US" altLang="ja-JP" sz="2800" dirty="0">
                <a:latin typeface="+mn-ea"/>
              </a:rPr>
              <a:t>​</a:t>
            </a:r>
          </a:p>
          <a:p>
            <a:pPr fontAlgn="base"/>
            <a:r>
              <a:rPr lang="ja-JP" altLang="ja-JP" sz="2800" dirty="0">
                <a:latin typeface="+mn-ea"/>
              </a:rPr>
              <a:t>・親が安心して仕事や家事に集中できる環境を作る</a:t>
            </a:r>
            <a:r>
              <a:rPr lang="en-US" altLang="ja-JP" sz="2800" dirty="0">
                <a:latin typeface="+mn-ea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02141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75526E-4F2A-4590-A499-919350FB6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765" y="1488613"/>
            <a:ext cx="8596668" cy="3880773"/>
          </a:xfrm>
        </p:spPr>
        <p:txBody>
          <a:bodyPr/>
          <a:lstStyle/>
          <a:p>
            <a:pPr marL="400050" lvl="1" indent="0" algn="ctr">
              <a:buNone/>
            </a:pPr>
            <a:endParaRPr lang="en-US" altLang="ja-JP" dirty="0"/>
          </a:p>
          <a:p>
            <a:pPr marL="400050" lvl="1" indent="0" algn="ctr">
              <a:buNone/>
            </a:pPr>
            <a:endParaRPr lang="en-US" altLang="ja-JP" dirty="0"/>
          </a:p>
          <a:p>
            <a:pPr marL="400050" lvl="1" indent="0" algn="ctr">
              <a:buNone/>
            </a:pPr>
            <a:endParaRPr lang="en-US" altLang="ja-JP" dirty="0"/>
          </a:p>
          <a:p>
            <a:pPr marL="400050" lvl="1" indent="0" algn="ctr">
              <a:buNone/>
            </a:pPr>
            <a:endParaRPr lang="en-US" altLang="ja-JP" dirty="0"/>
          </a:p>
          <a:p>
            <a:pPr marL="400050" lvl="1" indent="0" algn="ctr">
              <a:buNone/>
            </a:pPr>
            <a:endParaRPr lang="en-US" altLang="ja-JP" dirty="0"/>
          </a:p>
          <a:p>
            <a:pPr marL="400050" lvl="1" indent="0" algn="ctr">
              <a:buNone/>
            </a:pPr>
            <a:r>
              <a:rPr lang="ja-JP" altLang="en-US" sz="3200" dirty="0"/>
              <a:t>ご清聴ありがとうございました</a:t>
            </a:r>
            <a:r>
              <a:rPr lang="ja-JP" altLang="en-US" sz="2000" dirty="0"/>
              <a:t>​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064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F98D49-FE74-4CC9-968F-1CD57705A45A}"/>
              </a:ext>
            </a:extLst>
          </p:cNvPr>
          <p:cNvSpPr txBox="1"/>
          <p:nvPr/>
        </p:nvSpPr>
        <p:spPr>
          <a:xfrm>
            <a:off x="5490705" y="675008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E3E869-A452-4345-AB28-182D614B6BD3}"/>
              </a:ext>
            </a:extLst>
          </p:cNvPr>
          <p:cNvSpPr txBox="1"/>
          <p:nvPr/>
        </p:nvSpPr>
        <p:spPr>
          <a:xfrm>
            <a:off x="1855304" y="2209849"/>
            <a:ext cx="84813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・子供の安心安全を作る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・親が安心して仕事や家事に集中できる環境を作る</a:t>
            </a:r>
          </a:p>
          <a:p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001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F98D49-FE74-4CC9-968F-1CD57705A45A}"/>
              </a:ext>
            </a:extLst>
          </p:cNvPr>
          <p:cNvSpPr txBox="1"/>
          <p:nvPr/>
        </p:nvSpPr>
        <p:spPr>
          <a:xfrm>
            <a:off x="5321427" y="688260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事実</a:t>
            </a:r>
            <a:endParaRPr kumimoji="1"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1D51DE-9669-4F91-907D-8F6CAFEBC0FC}"/>
              </a:ext>
            </a:extLst>
          </p:cNvPr>
          <p:cNvSpPr txBox="1"/>
          <p:nvPr/>
        </p:nvSpPr>
        <p:spPr>
          <a:xfrm>
            <a:off x="904126" y="2276887"/>
            <a:ext cx="1057210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やけどによる緊急搬送のうち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％は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（東京消防庁参照）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人口当たりの不慮の事故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交通事故、自然災害を除く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」の死亡数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歳」は、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9.9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/10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万人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歳」で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/10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万人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7-14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歳」では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/10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万人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zh-TW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年版消費者白書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参照）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020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61F06-B629-4F5E-9BE6-CD58E696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4399" y="593216"/>
            <a:ext cx="1243202" cy="606641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+mn-ea"/>
                <a:ea typeface="+mn-ea"/>
              </a:rPr>
              <a:t>願い</a:t>
            </a:r>
            <a:endParaRPr kumimoji="1" lang="ja-JP" altLang="en-US" sz="4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D5392A-E205-4CF7-AE26-FCBC93AC20FD}"/>
              </a:ext>
            </a:extLst>
          </p:cNvPr>
          <p:cNvSpPr txBox="1"/>
          <p:nvPr/>
        </p:nvSpPr>
        <p:spPr>
          <a:xfrm>
            <a:off x="904126" y="2276887"/>
            <a:ext cx="10572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０～１２歳までのやけどによる緊急搬送を半分以下に減らす　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人口当たりの不慮の事故死亡数を半数以下に減らす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07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3ACC90-6C2B-43E5-90E1-4F01DBD1F8A4}"/>
              </a:ext>
            </a:extLst>
          </p:cNvPr>
          <p:cNvSpPr txBox="1"/>
          <p:nvPr/>
        </p:nvSpPr>
        <p:spPr>
          <a:xfrm>
            <a:off x="2822512" y="459296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子どもの安心安全方程式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1E96E01-1205-40CB-9AA1-5815B68916C2}"/>
              </a:ext>
            </a:extLst>
          </p:cNvPr>
          <p:cNvSpPr/>
          <p:nvPr/>
        </p:nvSpPr>
        <p:spPr>
          <a:xfrm>
            <a:off x="7773262" y="512298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2F655C2-9829-4754-959C-B81CC6610136}"/>
              </a:ext>
            </a:extLst>
          </p:cNvPr>
          <p:cNvGrpSpPr/>
          <p:nvPr/>
        </p:nvGrpSpPr>
        <p:grpSpPr>
          <a:xfrm>
            <a:off x="733167" y="2083399"/>
            <a:ext cx="10005925" cy="3640254"/>
            <a:chOff x="195210" y="1621760"/>
            <a:chExt cx="10005925" cy="3640254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FB8E5D4-7E33-45DC-A969-396362C16F1B}"/>
                </a:ext>
              </a:extLst>
            </p:cNvPr>
            <p:cNvGrpSpPr/>
            <p:nvPr/>
          </p:nvGrpSpPr>
          <p:grpSpPr>
            <a:xfrm>
              <a:off x="195210" y="1621760"/>
              <a:ext cx="3511518" cy="736369"/>
              <a:chOff x="1497111" y="2037793"/>
              <a:chExt cx="3312976" cy="633263"/>
            </a:xfrm>
          </p:grpSpPr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AD4FA45C-8064-4A48-B0E0-C05FC2C09E20}"/>
                  </a:ext>
                </a:extLst>
              </p:cNvPr>
              <p:cNvSpPr/>
              <p:nvPr/>
            </p:nvSpPr>
            <p:spPr>
              <a:xfrm>
                <a:off x="1497111" y="2037793"/>
                <a:ext cx="3287528" cy="63326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D6B5FD8-591A-41DE-AE92-37C6A1C3F5B6}"/>
                  </a:ext>
                </a:extLst>
              </p:cNvPr>
              <p:cNvSpPr txBox="1"/>
              <p:nvPr/>
            </p:nvSpPr>
            <p:spPr>
              <a:xfrm>
                <a:off x="1586926" y="2205626"/>
                <a:ext cx="3223161" cy="317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子供の死亡・事故を半数以下に</a:t>
                </a:r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F908B6B-01EF-4E0F-AF49-9BEFB7B48128}"/>
                </a:ext>
              </a:extLst>
            </p:cNvPr>
            <p:cNvSpPr txBox="1"/>
            <p:nvPr/>
          </p:nvSpPr>
          <p:spPr>
            <a:xfrm>
              <a:off x="3819577" y="1760767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＝</a:t>
              </a: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246DBDB7-B77B-41FB-A23B-849439F332A2}"/>
                </a:ext>
              </a:extLst>
            </p:cNvPr>
            <p:cNvGrpSpPr/>
            <p:nvPr/>
          </p:nvGrpSpPr>
          <p:grpSpPr>
            <a:xfrm>
              <a:off x="7841346" y="1621761"/>
              <a:ext cx="2359789" cy="739673"/>
              <a:chOff x="2477254" y="2051639"/>
              <a:chExt cx="2226366" cy="636104"/>
            </a:xfrm>
          </p:grpSpPr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6861E53-F388-48C7-91D4-23768749FBAD}"/>
                  </a:ext>
                </a:extLst>
              </p:cNvPr>
              <p:cNvSpPr/>
              <p:nvPr/>
            </p:nvSpPr>
            <p:spPr>
              <a:xfrm>
                <a:off x="2477254" y="2051639"/>
                <a:ext cx="2226366" cy="63610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緊急時の素早い対処</a:t>
                </a:r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3B492E-7D7B-4743-8109-45536A3DE9B8}"/>
                  </a:ext>
                </a:extLst>
              </p:cNvPr>
              <p:cNvSpPr txBox="1"/>
              <p:nvPr/>
            </p:nvSpPr>
            <p:spPr>
              <a:xfrm>
                <a:off x="2690191" y="2185025"/>
                <a:ext cx="174286" cy="317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5F1ABC24-3430-4CB3-8598-C50AD909ED5B}"/>
                </a:ext>
              </a:extLst>
            </p:cNvPr>
            <p:cNvGrpSpPr/>
            <p:nvPr/>
          </p:nvGrpSpPr>
          <p:grpSpPr>
            <a:xfrm>
              <a:off x="4537718" y="1621762"/>
              <a:ext cx="2359789" cy="739673"/>
              <a:chOff x="2477254" y="2051639"/>
              <a:chExt cx="2226366" cy="636104"/>
            </a:xfrm>
          </p:grpSpPr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DA77545-4385-41E6-A5E7-83A9B9319E53}"/>
                  </a:ext>
                </a:extLst>
              </p:cNvPr>
              <p:cNvSpPr/>
              <p:nvPr/>
            </p:nvSpPr>
            <p:spPr>
              <a:xfrm>
                <a:off x="2477254" y="2051639"/>
                <a:ext cx="2226366" cy="63610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8C0DF684-AECD-43FD-B19A-4210E17573B0}"/>
                  </a:ext>
                </a:extLst>
              </p:cNvPr>
              <p:cNvSpPr txBox="1"/>
              <p:nvPr/>
            </p:nvSpPr>
            <p:spPr>
              <a:xfrm>
                <a:off x="2741090" y="2224727"/>
                <a:ext cx="1698693" cy="317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怪我・事故防止</a:t>
                </a:r>
              </a:p>
            </p:txBody>
          </p:sp>
        </p:grp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E81E83F-696D-4ADC-BED9-6A66C065CFF4}"/>
                </a:ext>
              </a:extLst>
            </p:cNvPr>
            <p:cNvSpPr txBox="1"/>
            <p:nvPr/>
          </p:nvSpPr>
          <p:spPr>
            <a:xfrm>
              <a:off x="7161677" y="1806931"/>
              <a:ext cx="4154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＋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33C996F-4053-41E9-B356-1AD2180A6CC3}"/>
                </a:ext>
              </a:extLst>
            </p:cNvPr>
            <p:cNvSpPr txBox="1"/>
            <p:nvPr/>
          </p:nvSpPr>
          <p:spPr>
            <a:xfrm rot="5400000">
              <a:off x="5509862" y="2451160"/>
              <a:ext cx="4154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＝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60244E0F-6E45-4DF5-8327-E7E63E5995A0}"/>
                </a:ext>
              </a:extLst>
            </p:cNvPr>
            <p:cNvSpPr/>
            <p:nvPr/>
          </p:nvSpPr>
          <p:spPr>
            <a:xfrm>
              <a:off x="2763162" y="3002550"/>
              <a:ext cx="2536154" cy="73967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危険場所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022A6EF-6E48-4FC0-9A55-15A2C71500B7}"/>
                </a:ext>
              </a:extLst>
            </p:cNvPr>
            <p:cNvSpPr/>
            <p:nvPr/>
          </p:nvSpPr>
          <p:spPr>
            <a:xfrm>
              <a:off x="5489909" y="3141553"/>
              <a:ext cx="49244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ー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3731BFF6-6FB0-44A0-B8B9-BB9C99E8E1CD}"/>
                </a:ext>
              </a:extLst>
            </p:cNvPr>
            <p:cNvSpPr/>
            <p:nvPr/>
          </p:nvSpPr>
          <p:spPr>
            <a:xfrm>
              <a:off x="6095999" y="3002550"/>
              <a:ext cx="2536153" cy="73967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危険場所への接近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0E9A040-D74E-4848-8F8C-7902810A6E6D}"/>
                </a:ext>
              </a:extLst>
            </p:cNvPr>
            <p:cNvSpPr/>
            <p:nvPr/>
          </p:nvSpPr>
          <p:spPr>
            <a:xfrm>
              <a:off x="529389" y="4522341"/>
              <a:ext cx="6632288" cy="73967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風呂場</a:t>
              </a:r>
              <a:r>
                <a:rPr kumimoji="1"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＋　台所　＋　リビング　＋　</a:t>
              </a:r>
              <a:r>
                <a:rPr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ベランダ　＋　</a:t>
              </a:r>
              <a:r>
                <a:rPr lang="en-US" altLang="ja-JP" dirty="0" err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etc</a:t>
              </a:r>
              <a:r>
                <a:rPr kumimoji="1"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104CF992-43F3-4CCD-B7A9-CBEDD301D512}"/>
                </a:ext>
              </a:extLst>
            </p:cNvPr>
            <p:cNvSpPr/>
            <p:nvPr/>
          </p:nvSpPr>
          <p:spPr>
            <a:xfrm>
              <a:off x="7801377" y="4522341"/>
              <a:ext cx="2063771" cy="73967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緊急搬送数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362C2F1-A7EF-438A-8457-CF682099CA9A}"/>
                </a:ext>
              </a:extLst>
            </p:cNvPr>
            <p:cNvSpPr txBox="1"/>
            <p:nvPr/>
          </p:nvSpPr>
          <p:spPr>
            <a:xfrm rot="5400000">
              <a:off x="3823489" y="3831947"/>
              <a:ext cx="4154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197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CBBCC83-68D3-45F8-BD7E-FB5B897ECE81}"/>
              </a:ext>
            </a:extLst>
          </p:cNvPr>
          <p:cNvGrpSpPr/>
          <p:nvPr/>
        </p:nvGrpSpPr>
        <p:grpSpPr>
          <a:xfrm>
            <a:off x="678998" y="1579257"/>
            <a:ext cx="10147621" cy="4303167"/>
            <a:chOff x="768224" y="1544481"/>
            <a:chExt cx="10147621" cy="4303167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268ACBB4-5874-4B85-9E74-808BFF47E63D}"/>
                </a:ext>
              </a:extLst>
            </p:cNvPr>
            <p:cNvSpPr/>
            <p:nvPr/>
          </p:nvSpPr>
          <p:spPr>
            <a:xfrm>
              <a:off x="768224" y="1566290"/>
              <a:ext cx="1130058" cy="11709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子供の安心安全</a:t>
              </a: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A4A2993-876A-41EC-A514-169C95B210A4}"/>
                </a:ext>
              </a:extLst>
            </p:cNvPr>
            <p:cNvSpPr/>
            <p:nvPr/>
          </p:nvSpPr>
          <p:spPr>
            <a:xfrm>
              <a:off x="2083666" y="1554524"/>
              <a:ext cx="678942" cy="117092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怪我・事故の防止</a:t>
              </a:r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43F1A57C-2217-4BF0-9AF6-D99E1083264A}"/>
                </a:ext>
              </a:extLst>
            </p:cNvPr>
            <p:cNvSpPr/>
            <p:nvPr/>
          </p:nvSpPr>
          <p:spPr>
            <a:xfrm>
              <a:off x="2934186" y="1554524"/>
              <a:ext cx="599992" cy="117092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危険場所</a:t>
              </a: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EE3CAF17-CF49-4C12-BF3A-7EA46CAAC8C6}"/>
                </a:ext>
              </a:extLst>
            </p:cNvPr>
            <p:cNvSpPr/>
            <p:nvPr/>
          </p:nvSpPr>
          <p:spPr>
            <a:xfrm>
              <a:off x="7075595" y="1554524"/>
              <a:ext cx="2078446" cy="24528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b="1" u="sng" dirty="0">
                  <a:solidFill>
                    <a:schemeClr val="tx1"/>
                  </a:solidFill>
                  <a:latin typeface="+mn-ea"/>
                </a:rPr>
                <a:t>子供が近づいたら警告音を出し、遠ざける</a:t>
              </a:r>
              <a:endParaRPr lang="en-US" altLang="ja-JP" sz="1200" b="1" u="sng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C1D2878E-7BD8-4B19-8D55-5B60A6C46BB3}"/>
                </a:ext>
              </a:extLst>
            </p:cNvPr>
            <p:cNvSpPr/>
            <p:nvPr/>
          </p:nvSpPr>
          <p:spPr>
            <a:xfrm>
              <a:off x="9217415" y="1554524"/>
              <a:ext cx="1698430" cy="42813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b="1" u="sng" dirty="0">
                  <a:solidFill>
                    <a:srgbClr val="FF0000"/>
                  </a:solidFill>
                  <a:latin typeface="+mn-ea"/>
                </a:rPr>
                <a:t>子供が近づかないように常に付き添い、万が一の時に対応する</a:t>
              </a:r>
              <a:endParaRPr kumimoji="1" lang="en-US" altLang="ja-JP" sz="1200" b="1" u="sng" dirty="0">
                <a:solidFill>
                  <a:srgbClr val="FF0000"/>
                </a:solidFill>
                <a:latin typeface="+mn-ea"/>
              </a:endParaRPr>
            </a:p>
            <a:p>
              <a:endParaRPr lang="en-US" altLang="ja-JP" sz="1200" b="1" u="sng" dirty="0">
                <a:solidFill>
                  <a:srgbClr val="FF0000"/>
                </a:solidFill>
                <a:latin typeface="+mn-ea"/>
              </a:endParaRPr>
            </a:p>
            <a:p>
              <a:r>
                <a:rPr kumimoji="1" lang="ja-JP" altLang="en-US" sz="1200" b="1" u="sng" dirty="0">
                  <a:solidFill>
                    <a:srgbClr val="FF0000"/>
                  </a:solidFill>
                  <a:latin typeface="+mn-ea"/>
                </a:rPr>
                <a:t>危険場所に近づいたら保護者に連絡</a:t>
              </a:r>
              <a:endParaRPr kumimoji="1" lang="en-US" altLang="ja-JP" sz="1200" b="1" u="sng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B5AFF915-32B1-42F3-836A-68BE5625A1EE}"/>
                </a:ext>
              </a:extLst>
            </p:cNvPr>
            <p:cNvSpPr/>
            <p:nvPr/>
          </p:nvSpPr>
          <p:spPr>
            <a:xfrm>
              <a:off x="2932143" y="4323826"/>
              <a:ext cx="2078446" cy="78073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緊急搬送数</a:t>
              </a: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5B343B01-F2A8-4EB2-916C-B0B530A220B9}"/>
                </a:ext>
              </a:extLst>
            </p:cNvPr>
            <p:cNvSpPr/>
            <p:nvPr/>
          </p:nvSpPr>
          <p:spPr>
            <a:xfrm>
              <a:off x="7077508" y="4323825"/>
              <a:ext cx="2078446" cy="152382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b="1" u="sng" dirty="0">
                  <a:solidFill>
                    <a:schemeClr val="tx1"/>
                  </a:solidFill>
                  <a:latin typeface="+mn-ea"/>
                </a:rPr>
                <a:t>　常に付き添う</a:t>
              </a:r>
              <a:endParaRPr lang="en-US" altLang="ja-JP" sz="1200" b="1" u="sng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D2C74102-A45C-489D-AF17-FB92D7DC6586}"/>
                </a:ext>
              </a:extLst>
            </p:cNvPr>
            <p:cNvSpPr/>
            <p:nvPr/>
          </p:nvSpPr>
          <p:spPr>
            <a:xfrm>
              <a:off x="3695147" y="1554524"/>
              <a:ext cx="1315442" cy="24528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風呂場</a:t>
              </a:r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台所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リビング</a:t>
              </a:r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ベランダ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・</a:t>
              </a:r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・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・</a:t>
              </a:r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02EFBE47-2A41-4108-A132-5220B5A6F181}"/>
                </a:ext>
              </a:extLst>
            </p:cNvPr>
            <p:cNvSpPr/>
            <p:nvPr/>
          </p:nvSpPr>
          <p:spPr>
            <a:xfrm>
              <a:off x="3714757" y="1544481"/>
              <a:ext cx="599992" cy="5091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4FBBD252-3367-4F8D-B7AA-3DB1EE87BFA9}"/>
                </a:ext>
              </a:extLst>
            </p:cNvPr>
            <p:cNvSpPr/>
            <p:nvPr/>
          </p:nvSpPr>
          <p:spPr>
            <a:xfrm>
              <a:off x="5182167" y="1566290"/>
              <a:ext cx="1821864" cy="24528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200" b="1" u="sng" dirty="0">
                  <a:solidFill>
                    <a:schemeClr val="tx1"/>
                  </a:solidFill>
                  <a:latin typeface="+mn-ea"/>
                </a:rPr>
                <a:t>親に通知を出す</a:t>
              </a:r>
              <a:endParaRPr lang="en-US" altLang="ja-JP" sz="1200" b="1" u="sng" dirty="0">
                <a:solidFill>
                  <a:schemeClr val="tx1"/>
                </a:solidFill>
                <a:latin typeface="+mn-ea"/>
              </a:endParaRPr>
            </a:p>
            <a:p>
              <a:endParaRPr kumimoji="1" lang="en-US" altLang="ja-JP" sz="1200" b="1" u="sng" dirty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u="sng" dirty="0">
                  <a:solidFill>
                    <a:schemeClr val="tx1"/>
                  </a:solidFill>
                  <a:latin typeface="+mn-ea"/>
                </a:rPr>
                <a:t>子供を近づかせない</a:t>
              </a:r>
              <a:endParaRPr kumimoji="1" lang="en-US" altLang="ja-JP" sz="1200" b="1" u="sng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A3734E19-2B33-45E6-A06D-D443ABEF87E7}"/>
                </a:ext>
              </a:extLst>
            </p:cNvPr>
            <p:cNvSpPr/>
            <p:nvPr/>
          </p:nvSpPr>
          <p:spPr>
            <a:xfrm>
              <a:off x="5165271" y="4323825"/>
              <a:ext cx="1821864" cy="74287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  <a:latin typeface="+mn-ea"/>
                </a:rPr>
                <a:t>　怪我や事故を減らす</a:t>
              </a:r>
              <a:endParaRPr kumimoji="1" lang="en-US" altLang="ja-JP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4FCDF493-E8C5-489D-BB08-0438E1855FCD}"/>
                </a:ext>
              </a:extLst>
            </p:cNvPr>
            <p:cNvSpPr/>
            <p:nvPr/>
          </p:nvSpPr>
          <p:spPr>
            <a:xfrm>
              <a:off x="2254928" y="5157677"/>
              <a:ext cx="2755660" cy="68974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緊急時の対応</a:t>
              </a:r>
              <a:endParaRPr kumimoji="1" lang="ja-JP" altLang="en-US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92986883-2DA2-4ADC-B76F-FE9817C80ABB}"/>
                </a:ext>
              </a:extLst>
            </p:cNvPr>
            <p:cNvSpPr/>
            <p:nvPr/>
          </p:nvSpPr>
          <p:spPr>
            <a:xfrm>
              <a:off x="5165270" y="5157678"/>
              <a:ext cx="1821863" cy="6897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b="1" u="sng" dirty="0">
                  <a:solidFill>
                    <a:schemeClr val="tx1"/>
                  </a:solidFill>
                  <a:latin typeface="+mn-ea"/>
                </a:rPr>
                <a:t>　応急処置、簡易診療</a:t>
              </a:r>
              <a:endParaRPr lang="en-US" altLang="ja-JP" sz="1200" b="1" u="sng" dirty="0">
                <a:solidFill>
                  <a:schemeClr val="tx1"/>
                </a:solidFill>
                <a:latin typeface="+mn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6CA9418F-E1EF-41C6-B7AC-7DCAF5CB5E48}"/>
                </a:ext>
              </a:extLst>
            </p:cNvPr>
            <p:cNvCxnSpPr>
              <a:stCxn id="45" idx="3"/>
            </p:cNvCxnSpPr>
            <p:nvPr/>
          </p:nvCxnSpPr>
          <p:spPr>
            <a:xfrm>
              <a:off x="3534178" y="2139985"/>
              <a:ext cx="16096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970F3736-6CE8-4A44-8FCD-8FF50CBD6E5E}"/>
                </a:ext>
              </a:extLst>
            </p:cNvPr>
            <p:cNvCxnSpPr>
              <a:stCxn id="41" idx="3"/>
              <a:endCxn id="44" idx="1"/>
            </p:cNvCxnSpPr>
            <p:nvPr/>
          </p:nvCxnSpPr>
          <p:spPr>
            <a:xfrm flipV="1">
              <a:off x="1898282" y="2139985"/>
              <a:ext cx="185384" cy="11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678C6D3E-2281-47C3-868D-749090463095}"/>
                </a:ext>
              </a:extLst>
            </p:cNvPr>
            <p:cNvCxnSpPr>
              <a:stCxn id="44" idx="3"/>
              <a:endCxn id="45" idx="1"/>
            </p:cNvCxnSpPr>
            <p:nvPr/>
          </p:nvCxnSpPr>
          <p:spPr>
            <a:xfrm>
              <a:off x="2762608" y="2139985"/>
              <a:ext cx="17157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D5D0D91B-337C-4266-91E5-B6459BE833BE}"/>
                </a:ext>
              </a:extLst>
            </p:cNvPr>
            <p:cNvCxnSpPr>
              <a:cxnSpLocks/>
            </p:cNvCxnSpPr>
            <p:nvPr/>
          </p:nvCxnSpPr>
          <p:spPr>
            <a:xfrm>
              <a:off x="1988598" y="2151750"/>
              <a:ext cx="0" cy="34022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BDB18D9B-37F9-4C6A-80DF-4CC9F65FB910}"/>
                </a:ext>
              </a:extLst>
            </p:cNvPr>
            <p:cNvCxnSpPr>
              <a:cxnSpLocks/>
            </p:cNvCxnSpPr>
            <p:nvPr/>
          </p:nvCxnSpPr>
          <p:spPr>
            <a:xfrm>
              <a:off x="1988598" y="5553987"/>
              <a:ext cx="2663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CF4B2D1F-55B4-4D29-9E7D-7C374AE0E30A}"/>
                </a:ext>
              </a:extLst>
            </p:cNvPr>
            <p:cNvCxnSpPr>
              <a:cxnSpLocks/>
            </p:cNvCxnSpPr>
            <p:nvPr/>
          </p:nvCxnSpPr>
          <p:spPr>
            <a:xfrm>
              <a:off x="2858610" y="2139985"/>
              <a:ext cx="0" cy="25742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A169DA-4F8C-4C04-A315-7C50C976768D}"/>
                </a:ext>
              </a:extLst>
            </p:cNvPr>
            <p:cNvCxnSpPr>
              <a:cxnSpLocks/>
              <a:endCxn id="54" idx="1"/>
            </p:cNvCxnSpPr>
            <p:nvPr/>
          </p:nvCxnSpPr>
          <p:spPr>
            <a:xfrm>
              <a:off x="2858610" y="4714195"/>
              <a:ext cx="735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558D8C-1B46-4D91-8A85-41472E915952}"/>
              </a:ext>
            </a:extLst>
          </p:cNvPr>
          <p:cNvSpPr/>
          <p:nvPr/>
        </p:nvSpPr>
        <p:spPr>
          <a:xfrm>
            <a:off x="5490706" y="493746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</a:rPr>
              <a:t>戦略</a:t>
            </a:r>
          </a:p>
        </p:txBody>
      </p:sp>
    </p:spTree>
    <p:extLst>
      <p:ext uri="{BB962C8B-B14F-4D97-AF65-F5344CB8AC3E}">
        <p14:creationId xmlns:p14="http://schemas.microsoft.com/office/powerpoint/2010/main" val="425963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4C6FE0-54EE-4BC7-B5B0-BD09FF45DA70}"/>
              </a:ext>
            </a:extLst>
          </p:cNvPr>
          <p:cNvSpPr/>
          <p:nvPr/>
        </p:nvSpPr>
        <p:spPr>
          <a:xfrm>
            <a:off x="5490706" y="456745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</a:rPr>
              <a:t>仮説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3E31E0F6-D006-4212-AA65-179DECD7C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455222"/>
              </p:ext>
            </p:extLst>
          </p:nvPr>
        </p:nvGraphicFramePr>
        <p:xfrm>
          <a:off x="983316" y="4623690"/>
          <a:ext cx="901478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656">
                  <a:extLst>
                    <a:ext uri="{9D8B030D-6E8A-4147-A177-3AD203B41FA5}">
                      <a16:colId xmlns:a16="http://schemas.microsoft.com/office/drawing/2014/main" val="3028131018"/>
                    </a:ext>
                  </a:extLst>
                </a:gridCol>
                <a:gridCol w="1839256">
                  <a:extLst>
                    <a:ext uri="{9D8B030D-6E8A-4147-A177-3AD203B41FA5}">
                      <a16:colId xmlns:a16="http://schemas.microsoft.com/office/drawing/2014/main" val="3656515783"/>
                    </a:ext>
                  </a:extLst>
                </a:gridCol>
                <a:gridCol w="1802956">
                  <a:extLst>
                    <a:ext uri="{9D8B030D-6E8A-4147-A177-3AD203B41FA5}">
                      <a16:colId xmlns:a16="http://schemas.microsoft.com/office/drawing/2014/main" val="3047073739"/>
                    </a:ext>
                  </a:extLst>
                </a:gridCol>
                <a:gridCol w="1802956">
                  <a:extLst>
                    <a:ext uri="{9D8B030D-6E8A-4147-A177-3AD203B41FA5}">
                      <a16:colId xmlns:a16="http://schemas.microsoft.com/office/drawing/2014/main" val="2109513914"/>
                    </a:ext>
                  </a:extLst>
                </a:gridCol>
                <a:gridCol w="1802956">
                  <a:extLst>
                    <a:ext uri="{9D8B030D-6E8A-4147-A177-3AD203B41FA5}">
                      <a16:colId xmlns:a16="http://schemas.microsoft.com/office/drawing/2014/main" val="1492863784"/>
                    </a:ext>
                  </a:extLst>
                </a:gridCol>
              </a:tblGrid>
              <a:tr h="1337646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　仮説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溺れる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転倒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誤飲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転倒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転落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誤飲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火傷</a:t>
                      </a:r>
                      <a:endParaRPr kumimoji="1" lang="en-US" altLang="ja-JP" dirty="0"/>
                    </a:p>
                    <a:p>
                      <a:pPr algn="l"/>
                      <a:r>
                        <a:rPr kumimoji="1" lang="ja-JP" altLang="en-US" dirty="0"/>
                        <a:t>食器・調理器具での怪我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転倒後の強打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誤飲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471425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B6674C75-BD78-40C1-B4F2-C1D81A3A8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646518"/>
              </p:ext>
            </p:extLst>
          </p:nvPr>
        </p:nvGraphicFramePr>
        <p:xfrm>
          <a:off x="983316" y="2023889"/>
          <a:ext cx="9014780" cy="14162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6656">
                  <a:extLst>
                    <a:ext uri="{9D8B030D-6E8A-4147-A177-3AD203B41FA5}">
                      <a16:colId xmlns:a16="http://schemas.microsoft.com/office/drawing/2014/main" val="2283084013"/>
                    </a:ext>
                  </a:extLst>
                </a:gridCol>
                <a:gridCol w="1839256">
                  <a:extLst>
                    <a:ext uri="{9D8B030D-6E8A-4147-A177-3AD203B41FA5}">
                      <a16:colId xmlns:a16="http://schemas.microsoft.com/office/drawing/2014/main" val="2378621270"/>
                    </a:ext>
                  </a:extLst>
                </a:gridCol>
                <a:gridCol w="1802956">
                  <a:extLst>
                    <a:ext uri="{9D8B030D-6E8A-4147-A177-3AD203B41FA5}">
                      <a16:colId xmlns:a16="http://schemas.microsoft.com/office/drawing/2014/main" val="217492550"/>
                    </a:ext>
                  </a:extLst>
                </a:gridCol>
                <a:gridCol w="1802956">
                  <a:extLst>
                    <a:ext uri="{9D8B030D-6E8A-4147-A177-3AD203B41FA5}">
                      <a16:colId xmlns:a16="http://schemas.microsoft.com/office/drawing/2014/main" val="620665550"/>
                    </a:ext>
                  </a:extLst>
                </a:gridCol>
                <a:gridCol w="1802956">
                  <a:extLst>
                    <a:ext uri="{9D8B030D-6E8A-4147-A177-3AD203B41FA5}">
                      <a16:colId xmlns:a16="http://schemas.microsoft.com/office/drawing/2014/main" val="3372024058"/>
                    </a:ext>
                  </a:extLst>
                </a:gridCol>
              </a:tblGrid>
              <a:tr h="1416208"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場所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風呂場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ベランダ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台所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リビング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851960"/>
                  </a:ext>
                </a:extLst>
              </a:tr>
            </a:tbl>
          </a:graphicData>
        </a:graphic>
      </p:graphicFrame>
      <p:sp>
        <p:nvSpPr>
          <p:cNvPr id="14" name="矢印: 下 13">
            <a:extLst>
              <a:ext uri="{FF2B5EF4-FFF2-40B4-BE49-F238E27FC236}">
                <a16:creationId xmlns:a16="http://schemas.microsoft.com/office/drawing/2014/main" id="{C4E52B40-CE14-45E4-A069-633C5672C656}"/>
              </a:ext>
            </a:extLst>
          </p:cNvPr>
          <p:cNvSpPr/>
          <p:nvPr/>
        </p:nvSpPr>
        <p:spPr>
          <a:xfrm>
            <a:off x="4474212" y="3648722"/>
            <a:ext cx="2032987" cy="872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00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BD1DC-B0B4-4DCA-87BA-5F475E04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希望機能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619E9F-0B5A-4587-87D0-6A9502081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27800" cy="3880773"/>
          </a:xfrm>
        </p:spPr>
        <p:txBody>
          <a:bodyPr>
            <a:normAutofit/>
          </a:bodyPr>
          <a:lstStyle/>
          <a:p>
            <a:r>
              <a:rPr lang="ja-JP" altLang="en-US" dirty="0"/>
              <a:t>緊急時には自動で救急車や警察などを呼ぶ　</a:t>
            </a:r>
            <a:endParaRPr lang="en-US" altLang="ja-JP" dirty="0"/>
          </a:p>
          <a:p>
            <a:r>
              <a:rPr lang="ja-JP" altLang="en-US" dirty="0"/>
              <a:t>危険場所を設定し近づいたら子供に警告音、親に通知で知らせる</a:t>
            </a:r>
            <a:endParaRPr lang="en-US" altLang="ja-JP" dirty="0"/>
          </a:p>
          <a:p>
            <a:r>
              <a:rPr lang="ja-JP" altLang="en-US" dirty="0"/>
              <a:t>子供の遊び相手、</a:t>
            </a:r>
            <a:r>
              <a:rPr lang="en-US" altLang="ja-JP" dirty="0"/>
              <a:t>AI</a:t>
            </a:r>
            <a:r>
              <a:rPr lang="ja-JP" altLang="en-US" dirty="0"/>
              <a:t>会話機能付き</a:t>
            </a:r>
            <a:endParaRPr lang="en-US" altLang="ja-JP" dirty="0"/>
          </a:p>
          <a:p>
            <a:r>
              <a:rPr lang="ja-JP" altLang="en-US" dirty="0"/>
              <a:t>バーチャルヒューマン付き（子供が成長するにつれて外見もいっしょに成長）</a:t>
            </a:r>
            <a:endParaRPr lang="en-US" altLang="ja-JP" dirty="0"/>
          </a:p>
          <a:p>
            <a:r>
              <a:rPr lang="ja-JP" altLang="en-US" dirty="0"/>
              <a:t>追尾式　（ルンバみたいなもの）​</a:t>
            </a:r>
            <a:endParaRPr lang="en-US" altLang="ja-JP" dirty="0"/>
          </a:p>
          <a:p>
            <a:r>
              <a:rPr lang="ja-JP" altLang="en-US" dirty="0"/>
              <a:t>充電式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技術が進化したら・・・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人型や腕だけのアームなどで子供を保護できるようにしたい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313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9A25162-E1E5-4884-8A1D-26E519C67AF9}"/>
              </a:ext>
            </a:extLst>
          </p:cNvPr>
          <p:cNvGrpSpPr/>
          <p:nvPr/>
        </p:nvGrpSpPr>
        <p:grpSpPr>
          <a:xfrm>
            <a:off x="328474" y="1500325"/>
            <a:ext cx="10892041" cy="5042517"/>
            <a:chOff x="606175" y="247961"/>
            <a:chExt cx="10632096" cy="6499429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EBE571BF-5C6D-431A-854A-82386DF68106}"/>
                </a:ext>
              </a:extLst>
            </p:cNvPr>
            <p:cNvSpPr/>
            <p:nvPr/>
          </p:nvSpPr>
          <p:spPr>
            <a:xfrm>
              <a:off x="606175" y="1590065"/>
              <a:ext cx="3246634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>
                  <a:solidFill>
                    <a:schemeClr val="tx1"/>
                  </a:solidFill>
                </a:rPr>
                <a:t>■「</a:t>
              </a:r>
              <a:r>
                <a:rPr lang="ja-JP" altLang="en-US" sz="3200" b="1" dirty="0">
                  <a:solidFill>
                    <a:srgbClr val="FF0000"/>
                  </a:solidFill>
                </a:rPr>
                <a:t>事実</a:t>
              </a:r>
              <a:r>
                <a:rPr lang="ja-JP" altLang="en-US" dirty="0">
                  <a:solidFill>
                    <a:schemeClr val="tx1"/>
                  </a:solidFill>
                </a:rPr>
                <a:t>」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4B15E65C-1166-4754-A360-0F79F4F0064D}"/>
                </a:ext>
              </a:extLst>
            </p:cNvPr>
            <p:cNvSpPr/>
            <p:nvPr/>
          </p:nvSpPr>
          <p:spPr>
            <a:xfrm>
              <a:off x="606175" y="247961"/>
              <a:ext cx="3246634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solidFill>
                    <a:schemeClr val="tx1"/>
                  </a:solidFill>
                </a:rPr>
                <a:t>■「</a:t>
              </a:r>
              <a:r>
                <a:rPr kumimoji="1" lang="ja-JP" altLang="en-US" sz="3200" b="1" dirty="0">
                  <a:solidFill>
                    <a:srgbClr val="FF0000"/>
                  </a:solidFill>
                </a:rPr>
                <a:t>目的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」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8E22A660-288C-4319-AE10-814A51DAD041}"/>
                </a:ext>
              </a:extLst>
            </p:cNvPr>
            <p:cNvSpPr/>
            <p:nvPr/>
          </p:nvSpPr>
          <p:spPr>
            <a:xfrm>
              <a:off x="606175" y="2932169"/>
              <a:ext cx="3246634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>
                  <a:solidFill>
                    <a:schemeClr val="tx1"/>
                  </a:solidFill>
                </a:rPr>
                <a:t>■「</a:t>
              </a:r>
              <a:r>
                <a:rPr lang="ja-JP" altLang="en-US" sz="3200" b="1" dirty="0">
                  <a:solidFill>
                    <a:srgbClr val="FF0000"/>
                  </a:solidFill>
                </a:rPr>
                <a:t>願い</a:t>
              </a:r>
              <a:r>
                <a:rPr lang="ja-JP" altLang="en-US" dirty="0">
                  <a:solidFill>
                    <a:schemeClr val="tx1"/>
                  </a:solidFill>
                </a:rPr>
                <a:t>」</a:t>
              </a: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8309AB4-CCAD-4B6B-A453-F3F2EECAE604}"/>
                </a:ext>
              </a:extLst>
            </p:cNvPr>
            <p:cNvSpPr/>
            <p:nvPr/>
          </p:nvSpPr>
          <p:spPr>
            <a:xfrm>
              <a:off x="606175" y="4274273"/>
              <a:ext cx="3246634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>
                  <a:solidFill>
                    <a:schemeClr val="tx1"/>
                  </a:solidFill>
                </a:rPr>
                <a:t>■「</a:t>
              </a:r>
              <a:r>
                <a:rPr lang="ja-JP" altLang="en-US" sz="3200" b="1" dirty="0">
                  <a:solidFill>
                    <a:srgbClr val="FF0000"/>
                  </a:solidFill>
                </a:rPr>
                <a:t>分解</a:t>
              </a:r>
              <a:r>
                <a:rPr lang="ja-JP" altLang="en-US" dirty="0">
                  <a:solidFill>
                    <a:schemeClr val="tx1"/>
                  </a:solidFill>
                </a:rPr>
                <a:t>」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E0FCA51-B1AB-4E5E-B3AC-C3BE30A0772F}"/>
                </a:ext>
              </a:extLst>
            </p:cNvPr>
            <p:cNvSpPr/>
            <p:nvPr/>
          </p:nvSpPr>
          <p:spPr>
            <a:xfrm>
              <a:off x="606175" y="5616377"/>
              <a:ext cx="3246634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>
                  <a:solidFill>
                    <a:schemeClr val="tx1"/>
                  </a:solidFill>
                </a:rPr>
                <a:t>■「</a:t>
              </a:r>
              <a:r>
                <a:rPr lang="ja-JP" altLang="en-US" sz="2400" b="1" dirty="0">
                  <a:solidFill>
                    <a:srgbClr val="FF0000"/>
                  </a:solidFill>
                </a:rPr>
                <a:t>力・お金・時間</a:t>
              </a:r>
              <a:r>
                <a:rPr lang="ja-JP" altLang="en-US" dirty="0">
                  <a:solidFill>
                    <a:schemeClr val="tx1"/>
                  </a:solidFill>
                </a:rPr>
                <a:t>」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5318279-570C-49B4-9977-2849CF3C75F8}"/>
                </a:ext>
              </a:extLst>
            </p:cNvPr>
            <p:cNvSpPr/>
            <p:nvPr/>
          </p:nvSpPr>
          <p:spPr>
            <a:xfrm>
              <a:off x="4647233" y="247961"/>
              <a:ext cx="6591038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子供の安心安全を作る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親が安心して仕事や家事に集中できる環境を作る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746BD63-5E55-4D50-B537-14ED760B2FDA}"/>
                </a:ext>
              </a:extLst>
            </p:cNvPr>
            <p:cNvSpPr/>
            <p:nvPr/>
          </p:nvSpPr>
          <p:spPr>
            <a:xfrm>
              <a:off x="4647233" y="1590064"/>
              <a:ext cx="6591038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不慮の事故が多い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DC8A07C-2D6A-409D-8E9C-A8A4F69DF8DD}"/>
                </a:ext>
              </a:extLst>
            </p:cNvPr>
            <p:cNvSpPr/>
            <p:nvPr/>
          </p:nvSpPr>
          <p:spPr>
            <a:xfrm>
              <a:off x="4647233" y="5616377"/>
              <a:ext cx="6591038" cy="11310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子どもの安心安全に力を入れる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83CCF477-BCAF-409F-A34D-AA27F822D42C}"/>
                </a:ext>
              </a:extLst>
            </p:cNvPr>
            <p:cNvSpPr/>
            <p:nvPr/>
          </p:nvSpPr>
          <p:spPr>
            <a:xfrm>
              <a:off x="4647233" y="4274273"/>
              <a:ext cx="6591038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上のページのように、子供の安心安全方程式を検討する</a:t>
              </a:r>
              <a:endPara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ja-JP" altLang="en-US" dirty="0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D4CD305-CC14-4503-A8BA-ED5FA2DC00C2}"/>
                </a:ext>
              </a:extLst>
            </p:cNvPr>
            <p:cNvSpPr/>
            <p:nvPr/>
          </p:nvSpPr>
          <p:spPr>
            <a:xfrm>
              <a:off x="4647233" y="2932169"/>
              <a:ext cx="6591038" cy="11310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不慮の事故防止や子供の健康を守る</a:t>
              </a:r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EB97C04-CF57-441A-87D3-E8A3F6EEF81E}"/>
              </a:ext>
            </a:extLst>
          </p:cNvPr>
          <p:cNvSpPr/>
          <p:nvPr/>
        </p:nvSpPr>
        <p:spPr>
          <a:xfrm>
            <a:off x="4925474" y="356609"/>
            <a:ext cx="23410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</a:rPr>
              <a:t>振り返り</a:t>
            </a:r>
          </a:p>
        </p:txBody>
      </p:sp>
    </p:spTree>
    <p:extLst>
      <p:ext uri="{BB962C8B-B14F-4D97-AF65-F5344CB8AC3E}">
        <p14:creationId xmlns:p14="http://schemas.microsoft.com/office/powerpoint/2010/main" val="789977120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624</TotalTime>
  <Words>559</Words>
  <Application>Microsoft Office PowerPoint</Application>
  <PresentationFormat>ワイド画面</PresentationFormat>
  <Paragraphs>123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Meiryo UI</vt:lpstr>
      <vt:lpstr>メイリオ</vt:lpstr>
      <vt:lpstr>游ゴシック</vt:lpstr>
      <vt:lpstr>Arial</vt:lpstr>
      <vt:lpstr>Trebuchet MS</vt:lpstr>
      <vt:lpstr>Wingdings 3</vt:lpstr>
      <vt:lpstr>ファセット</vt:lpstr>
      <vt:lpstr>PowerPoint プレゼンテーション</vt:lpstr>
      <vt:lpstr>PowerPoint プレゼンテーション</vt:lpstr>
      <vt:lpstr>PowerPoint プレゼンテーション</vt:lpstr>
      <vt:lpstr>願い</vt:lpstr>
      <vt:lpstr>PowerPoint プレゼンテーション</vt:lpstr>
      <vt:lpstr>PowerPoint プレゼンテーション</vt:lpstr>
      <vt:lpstr>PowerPoint プレゼンテーション</vt:lpstr>
      <vt:lpstr>希望機能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大迫 優佳</dc:creator>
  <cp:lastModifiedBy>student</cp:lastModifiedBy>
  <cp:revision>54</cp:revision>
  <dcterms:created xsi:type="dcterms:W3CDTF">2021-12-21T09:10:55Z</dcterms:created>
  <dcterms:modified xsi:type="dcterms:W3CDTF">2022-01-18T06:59:10Z</dcterms:modified>
</cp:coreProperties>
</file>