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1"/>
  </p:notesMasterIdLst>
  <p:handoutMasterIdLst>
    <p:handoutMasterId r:id="rId22"/>
  </p:handoutMasterIdLst>
  <p:sldIdLst>
    <p:sldId id="388" r:id="rId5"/>
    <p:sldId id="389" r:id="rId6"/>
    <p:sldId id="390" r:id="rId7"/>
    <p:sldId id="391" r:id="rId8"/>
    <p:sldId id="392" r:id="rId9"/>
    <p:sldId id="393" r:id="rId10"/>
    <p:sldId id="394" r:id="rId11"/>
    <p:sldId id="395" r:id="rId12"/>
    <p:sldId id="396" r:id="rId13"/>
    <p:sldId id="398" r:id="rId14"/>
    <p:sldId id="397" r:id="rId15"/>
    <p:sldId id="399" r:id="rId16"/>
    <p:sldId id="400" r:id="rId17"/>
    <p:sldId id="401" r:id="rId18"/>
    <p:sldId id="402" r:id="rId19"/>
    <p:sldId id="403" r:id="rId20"/>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EEBF7"/>
    <a:srgbClr val="66FFFF"/>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FA6C1-1C4C-41F1-8B21-2DA27F775BD1}" v="22" dt="2022-01-25T08:40:26.008"/>
    <p1510:client id="{9244F00B-ADEF-469C-AB20-7714B87105C1}" v="2" dt="2022-01-25T09:01:06.814"/>
    <p1510:client id="{C3FB146D-73A4-46DD-93C6-3B9E018459DF}" v="7" dt="2022-01-25T08:42:20.268"/>
    <p1510:client id="{DB6831FF-2DA4-412E-AFE7-5FAFB509301C}" v="1" dt="2022-01-25T08:45:21.164"/>
    <p1510:client id="{E52F511C-D73C-4195-9F36-C4EF0CD7BC68}" v="53" dt="2022-01-25T08:30:27.465"/>
    <p1510:client id="{F1B79E0B-5674-4169-8A1A-B8508D6FF4C4}" v="12" dt="2022-01-25T08:34:58.5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星加 大樹" userId="S::21060016ht@edu.fca.ac.jp::604b9488-2c25-470f-b9ad-89fa06f031a3" providerId="AD" clId="Web-{EBA8491C-9A05-4C60-A641-EB0DB9C3A8CB}"/>
    <pc:docChg chg="modSld">
      <pc:chgData name="星加 大樹" userId="S::21060016ht@edu.fca.ac.jp::604b9488-2c25-470f-b9ad-89fa06f031a3" providerId="AD" clId="Web-{EBA8491C-9A05-4C60-A641-EB0DB9C3A8CB}" dt="2022-01-18T04:15:04.329" v="1" actId="1076"/>
      <pc:docMkLst>
        <pc:docMk/>
      </pc:docMkLst>
      <pc:sldChg chg="modSp">
        <pc:chgData name="星加 大樹" userId="S::21060016ht@edu.fca.ac.jp::604b9488-2c25-470f-b9ad-89fa06f031a3" providerId="AD" clId="Web-{EBA8491C-9A05-4C60-A641-EB0DB9C3A8CB}" dt="2022-01-18T04:13:56.656" v="0" actId="1076"/>
        <pc:sldMkLst>
          <pc:docMk/>
          <pc:sldMk cId="78883301" sldId="372"/>
        </pc:sldMkLst>
        <pc:spChg chg="mod">
          <ac:chgData name="星加 大樹" userId="S::21060016ht@edu.fca.ac.jp::604b9488-2c25-470f-b9ad-89fa06f031a3" providerId="AD" clId="Web-{EBA8491C-9A05-4C60-A641-EB0DB9C3A8CB}" dt="2022-01-18T04:13:56.656" v="0" actId="1076"/>
          <ac:spMkLst>
            <pc:docMk/>
            <pc:sldMk cId="78883301" sldId="372"/>
            <ac:spMk id="53" creationId="{F2990788-E991-4E84-944A-C87AABB1FEA7}"/>
          </ac:spMkLst>
        </pc:spChg>
      </pc:sldChg>
      <pc:sldChg chg="modSp">
        <pc:chgData name="星加 大樹" userId="S::21060016ht@edu.fca.ac.jp::604b9488-2c25-470f-b9ad-89fa06f031a3" providerId="AD" clId="Web-{EBA8491C-9A05-4C60-A641-EB0DB9C3A8CB}" dt="2022-01-18T04:15:04.329" v="1" actId="1076"/>
        <pc:sldMkLst>
          <pc:docMk/>
          <pc:sldMk cId="3740077944" sldId="379"/>
        </pc:sldMkLst>
        <pc:cxnChg chg="mod">
          <ac:chgData name="星加 大樹" userId="S::21060016ht@edu.fca.ac.jp::604b9488-2c25-470f-b9ad-89fa06f031a3" providerId="AD" clId="Web-{EBA8491C-9A05-4C60-A641-EB0DB9C3A8CB}" dt="2022-01-18T04:15:04.329" v="1" actId="1076"/>
          <ac:cxnSpMkLst>
            <pc:docMk/>
            <pc:sldMk cId="3740077944" sldId="379"/>
            <ac:cxnSpMk id="32" creationId="{2030E62B-8F43-4EF2-A52B-E4BA904E97A9}"/>
          </ac:cxnSpMkLst>
        </pc:cxnChg>
      </pc:sldChg>
    </pc:docChg>
  </pc:docChgLst>
  <pc:docChgLst>
    <pc:chgData name="大樹 星加" userId="604b9488-2c25-470f-b9ad-89fa06f031a3" providerId="ADAL" clId="{A400D8EB-6F47-499E-829B-ECE06D5E3167}"/>
    <pc:docChg chg="undo custSel modSld">
      <pc:chgData name="大樹 星加" userId="604b9488-2c25-470f-b9ad-89fa06f031a3" providerId="ADAL" clId="{A400D8EB-6F47-499E-829B-ECE06D5E3167}" dt="2022-01-25T08:43:15.933" v="56" actId="2711"/>
      <pc:docMkLst>
        <pc:docMk/>
      </pc:docMkLst>
      <pc:sldChg chg="addSp delSp modSp">
        <pc:chgData name="大樹 星加" userId="604b9488-2c25-470f-b9ad-89fa06f031a3" providerId="ADAL" clId="{A400D8EB-6F47-499E-829B-ECE06D5E3167}" dt="2022-01-25T08:43:15.933" v="56" actId="2711"/>
        <pc:sldMkLst>
          <pc:docMk/>
          <pc:sldMk cId="1399652915" sldId="387"/>
        </pc:sldMkLst>
        <pc:spChg chg="del">
          <ac:chgData name="大樹 星加" userId="604b9488-2c25-470f-b9ad-89fa06f031a3" providerId="ADAL" clId="{A400D8EB-6F47-499E-829B-ECE06D5E3167}" dt="2022-01-25T08:41:22.135" v="42" actId="478"/>
          <ac:spMkLst>
            <pc:docMk/>
            <pc:sldMk cId="1399652915" sldId="387"/>
            <ac:spMk id="5" creationId="{00000000-0000-0000-0000-000000000000}"/>
          </ac:spMkLst>
        </pc:spChg>
        <pc:spChg chg="mod">
          <ac:chgData name="大樹 星加" userId="604b9488-2c25-470f-b9ad-89fa06f031a3" providerId="ADAL" clId="{A400D8EB-6F47-499E-829B-ECE06D5E3167}" dt="2022-01-25T08:43:10.014" v="55" actId="1076"/>
          <ac:spMkLst>
            <pc:docMk/>
            <pc:sldMk cId="1399652915" sldId="387"/>
            <ac:spMk id="7" creationId="{1DCFC533-7044-4ED8-8D85-B4A6420C6966}"/>
          </ac:spMkLst>
        </pc:spChg>
        <pc:spChg chg="add mod">
          <ac:chgData name="大樹 星加" userId="604b9488-2c25-470f-b9ad-89fa06f031a3" providerId="ADAL" clId="{A400D8EB-6F47-499E-829B-ECE06D5E3167}" dt="2022-01-25T08:43:15.933" v="56" actId="2711"/>
          <ac:spMkLst>
            <pc:docMk/>
            <pc:sldMk cId="1399652915" sldId="387"/>
            <ac:spMk id="8" creationId="{4D6C3FF8-CC4E-4967-B83B-2A0D2D00A86E}"/>
          </ac:spMkLst>
        </pc:spChg>
        <pc:grpChg chg="del">
          <ac:chgData name="大樹 星加" userId="604b9488-2c25-470f-b9ad-89fa06f031a3" providerId="ADAL" clId="{A400D8EB-6F47-499E-829B-ECE06D5E3167}" dt="2022-01-25T08:41:24.108" v="43" actId="478"/>
          <ac:grpSpMkLst>
            <pc:docMk/>
            <pc:sldMk cId="1399652915" sldId="387"/>
            <ac:grpSpMk id="23" creationId="{2C63CF13-134A-4883-8B51-5C01E9A35915}"/>
          </ac:grpSpMkLst>
        </pc:grpChg>
        <pc:cxnChg chg="mod">
          <ac:chgData name="大樹 星加" userId="604b9488-2c25-470f-b9ad-89fa06f031a3" providerId="ADAL" clId="{A400D8EB-6F47-499E-829B-ECE06D5E3167}" dt="2022-01-25T08:43:10.014" v="55" actId="1076"/>
          <ac:cxnSpMkLst>
            <pc:docMk/>
            <pc:sldMk cId="1399652915" sldId="387"/>
            <ac:cxnSpMk id="2" creationId="{1C955B11-C55B-483D-BECA-61CDD6779EAB}"/>
          </ac:cxnSpMkLst>
        </pc:cxnChg>
        <pc:cxnChg chg="del">
          <ac:chgData name="大樹 星加" userId="604b9488-2c25-470f-b9ad-89fa06f031a3" providerId="ADAL" clId="{A400D8EB-6F47-499E-829B-ECE06D5E3167}" dt="2022-01-25T08:41:28.482" v="44" actId="478"/>
          <ac:cxnSpMkLst>
            <pc:docMk/>
            <pc:sldMk cId="1399652915" sldId="387"/>
            <ac:cxnSpMk id="3" creationId="{3AF95D89-CC24-46CD-BD72-9E1DF4FE4260}"/>
          </ac:cxnSpMkLst>
        </pc:cxnChg>
      </pc:sldChg>
    </pc:docChg>
  </pc:docChgLst>
  <pc:docChgLst>
    <pc:chgData name="FCAZoom 608教室" userId="S::fcazoom_608@jikeigroupcom.onmicrosoft.com::f3348944-cbb5-4036-9069-b61f2060ea98" providerId="AD" clId="Web-{9244F00B-ADEF-469C-AB20-7714B87105C1}"/>
    <pc:docChg chg="addSld delSld">
      <pc:chgData name="FCAZoom 608教室" userId="S::fcazoom_608@jikeigroupcom.onmicrosoft.com::f3348944-cbb5-4036-9069-b61f2060ea98" providerId="AD" clId="Web-{9244F00B-ADEF-469C-AB20-7714B87105C1}" dt="2022-01-25T09:01:06.814" v="1"/>
      <pc:docMkLst>
        <pc:docMk/>
      </pc:docMkLst>
      <pc:sldChg chg="new del">
        <pc:chgData name="FCAZoom 608教室" userId="S::fcazoom_608@jikeigroupcom.onmicrosoft.com::f3348944-cbb5-4036-9069-b61f2060ea98" providerId="AD" clId="Web-{9244F00B-ADEF-469C-AB20-7714B87105C1}" dt="2022-01-25T09:01:06.814" v="1"/>
        <pc:sldMkLst>
          <pc:docMk/>
          <pc:sldMk cId="1454603841" sldId="388"/>
        </pc:sldMkLst>
      </pc:sldChg>
    </pc:docChg>
  </pc:docChgLst>
  <pc:docChgLst>
    <pc:chgData name="星加 大樹" userId="S::21060016ht@edu.fca.ac.jp::604b9488-2c25-470f-b9ad-89fa06f031a3" providerId="AD" clId="Web-{F1B79E0B-5674-4169-8A1A-B8508D6FF4C4}"/>
    <pc:docChg chg="modSld">
      <pc:chgData name="星加 大樹" userId="S::21060016ht@edu.fca.ac.jp::604b9488-2c25-470f-b9ad-89fa06f031a3" providerId="AD" clId="Web-{F1B79E0B-5674-4169-8A1A-B8508D6FF4C4}" dt="2022-01-25T08:34:58.552" v="9" actId="1076"/>
      <pc:docMkLst>
        <pc:docMk/>
      </pc:docMkLst>
      <pc:sldChg chg="modSp">
        <pc:chgData name="星加 大樹" userId="S::21060016ht@edu.fca.ac.jp::604b9488-2c25-470f-b9ad-89fa06f031a3" providerId="AD" clId="Web-{F1B79E0B-5674-4169-8A1A-B8508D6FF4C4}" dt="2022-01-25T08:34:58.552" v="9" actId="1076"/>
        <pc:sldMkLst>
          <pc:docMk/>
          <pc:sldMk cId="552725937" sldId="267"/>
        </pc:sldMkLst>
        <pc:spChg chg="mod">
          <ac:chgData name="星加 大樹" userId="S::21060016ht@edu.fca.ac.jp::604b9488-2c25-470f-b9ad-89fa06f031a3" providerId="AD" clId="Web-{F1B79E0B-5674-4169-8A1A-B8508D6FF4C4}" dt="2022-01-25T08:34:58.552" v="9" actId="1076"/>
          <ac:spMkLst>
            <pc:docMk/>
            <pc:sldMk cId="552725937" sldId="267"/>
            <ac:spMk id="29" creationId="{D5302B4A-6662-49EA-9D63-A5857E82623F}"/>
          </ac:spMkLst>
        </pc:spChg>
      </pc:sldChg>
    </pc:docChg>
  </pc:docChgLst>
  <pc:docChgLst>
    <pc:chgData name="星加 大樹" userId="S::21060016ht@edu.fca.ac.jp::604b9488-2c25-470f-b9ad-89fa06f031a3" providerId="AD" clId="Web-{E52F511C-D73C-4195-9F36-C4EF0CD7BC68}"/>
    <pc:docChg chg="modSld">
      <pc:chgData name="星加 大樹" userId="S::21060016ht@edu.fca.ac.jp::604b9488-2c25-470f-b9ad-89fa06f031a3" providerId="AD" clId="Web-{E52F511C-D73C-4195-9F36-C4EF0CD7BC68}" dt="2022-01-25T08:30:26.230" v="25" actId="20577"/>
      <pc:docMkLst>
        <pc:docMk/>
      </pc:docMkLst>
      <pc:sldChg chg="modSp">
        <pc:chgData name="星加 大樹" userId="S::21060016ht@edu.fca.ac.jp::604b9488-2c25-470f-b9ad-89fa06f031a3" providerId="AD" clId="Web-{E52F511C-D73C-4195-9F36-C4EF0CD7BC68}" dt="2022-01-25T08:30:26.230" v="25" actId="20577"/>
        <pc:sldMkLst>
          <pc:docMk/>
          <pc:sldMk cId="2989335442" sldId="377"/>
        </pc:sldMkLst>
        <pc:spChg chg="mod">
          <ac:chgData name="星加 大樹" userId="S::21060016ht@edu.fca.ac.jp::604b9488-2c25-470f-b9ad-89fa06f031a3" providerId="AD" clId="Web-{E52F511C-D73C-4195-9F36-C4EF0CD7BC68}" dt="2022-01-25T08:30:26.230" v="25" actId="20577"/>
          <ac:spMkLst>
            <pc:docMk/>
            <pc:sldMk cId="2989335442" sldId="377"/>
            <ac:spMk id="54" creationId="{49AE1A1C-4302-44CA-AB12-7F18750469D1}"/>
          </ac:spMkLst>
        </pc:spChg>
      </pc:sldChg>
    </pc:docChg>
  </pc:docChgLst>
  <pc:docChgLst>
    <pc:chgData name="星加 大樹" userId="S::21060016ht@edu.fca.ac.jp::604b9488-2c25-470f-b9ad-89fa06f031a3" providerId="AD" clId="Web-{DB6831FF-2DA4-412E-AFE7-5FAFB509301C}"/>
    <pc:docChg chg="modSld">
      <pc:chgData name="星加 大樹" userId="S::21060016ht@edu.fca.ac.jp::604b9488-2c25-470f-b9ad-89fa06f031a3" providerId="AD" clId="Web-{DB6831FF-2DA4-412E-AFE7-5FAFB509301C}" dt="2022-01-25T08:45:21.164" v="0" actId="1076"/>
      <pc:docMkLst>
        <pc:docMk/>
      </pc:docMkLst>
      <pc:sldChg chg="modSp">
        <pc:chgData name="星加 大樹" userId="S::21060016ht@edu.fca.ac.jp::604b9488-2c25-470f-b9ad-89fa06f031a3" providerId="AD" clId="Web-{DB6831FF-2DA4-412E-AFE7-5FAFB509301C}" dt="2022-01-25T08:45:21.164" v="0" actId="1076"/>
        <pc:sldMkLst>
          <pc:docMk/>
          <pc:sldMk cId="2989335442" sldId="377"/>
        </pc:sldMkLst>
        <pc:spChg chg="mod">
          <ac:chgData name="星加 大樹" userId="S::21060016ht@edu.fca.ac.jp::604b9488-2c25-470f-b9ad-89fa06f031a3" providerId="AD" clId="Web-{DB6831FF-2DA4-412E-AFE7-5FAFB509301C}" dt="2022-01-25T08:45:21.164" v="0" actId="1076"/>
          <ac:spMkLst>
            <pc:docMk/>
            <pc:sldMk cId="2989335442" sldId="377"/>
            <ac:spMk id="28" creationId="{BE114EBD-8D33-4D42-A64C-7BBEA224EE85}"/>
          </ac:spMkLst>
        </pc:spChg>
      </pc:sldChg>
    </pc:docChg>
  </pc:docChgLst>
  <pc:docChgLst>
    <pc:chgData name="星加 大樹" userId="S::21060016ht@edu.fca.ac.jp::604b9488-2c25-470f-b9ad-89fa06f031a3" providerId="AD" clId="Web-{C3FB146D-73A4-46DD-93C6-3B9E018459DF}"/>
    <pc:docChg chg="modSld">
      <pc:chgData name="星加 大樹" userId="S::21060016ht@edu.fca.ac.jp::604b9488-2c25-470f-b9ad-89fa06f031a3" providerId="AD" clId="Web-{C3FB146D-73A4-46DD-93C6-3B9E018459DF}" dt="2022-01-25T08:42:20.268" v="6"/>
      <pc:docMkLst>
        <pc:docMk/>
      </pc:docMkLst>
      <pc:sldChg chg="addSp delSp modSp">
        <pc:chgData name="星加 大樹" userId="S::21060016ht@edu.fca.ac.jp::604b9488-2c25-470f-b9ad-89fa06f031a3" providerId="AD" clId="Web-{C3FB146D-73A4-46DD-93C6-3B9E018459DF}" dt="2022-01-25T08:42:20.268" v="6"/>
        <pc:sldMkLst>
          <pc:docMk/>
          <pc:sldMk cId="1399652915" sldId="387"/>
        </pc:sldMkLst>
        <pc:cxnChg chg="add del mod">
          <ac:chgData name="星加 大樹" userId="S::21060016ht@edu.fca.ac.jp::604b9488-2c25-470f-b9ad-89fa06f031a3" providerId="AD" clId="Web-{C3FB146D-73A4-46DD-93C6-3B9E018459DF}" dt="2022-01-25T08:42:20.268" v="6"/>
          <ac:cxnSpMkLst>
            <pc:docMk/>
            <pc:sldMk cId="1399652915" sldId="387"/>
            <ac:cxnSpMk id="2" creationId="{1C955B11-C55B-483D-BECA-61CDD6779EAB}"/>
          </ac:cxnSpMkLst>
        </pc:cxnChg>
      </pc:sldChg>
    </pc:docChg>
  </pc:docChgLst>
  <pc:docChgLst>
    <pc:chgData name="星加 大樹" userId="S::21060016ht@edu.fca.ac.jp::604b9488-2c25-470f-b9ad-89fa06f031a3" providerId="AD" clId="Web-{41FFA6C1-1C4C-41F1-8B21-2DA27F775BD1}"/>
    <pc:docChg chg="addSld modSld sldOrd">
      <pc:chgData name="星加 大樹" userId="S::21060016ht@edu.fca.ac.jp::604b9488-2c25-470f-b9ad-89fa06f031a3" providerId="AD" clId="Web-{41FFA6C1-1C4C-41F1-8B21-2DA27F775BD1}" dt="2022-01-25T08:40:26.008" v="20" actId="20577"/>
      <pc:docMkLst>
        <pc:docMk/>
      </pc:docMkLst>
      <pc:sldChg chg="modSp add ord replId">
        <pc:chgData name="星加 大樹" userId="S::21060016ht@edu.fca.ac.jp::604b9488-2c25-470f-b9ad-89fa06f031a3" providerId="AD" clId="Web-{41FFA6C1-1C4C-41F1-8B21-2DA27F775BD1}" dt="2022-01-25T08:40:26.008" v="20" actId="20577"/>
        <pc:sldMkLst>
          <pc:docMk/>
          <pc:sldMk cId="1399652915" sldId="387"/>
        </pc:sldMkLst>
        <pc:spChg chg="mod">
          <ac:chgData name="星加 大樹" userId="S::21060016ht@edu.fca.ac.jp::604b9488-2c25-470f-b9ad-89fa06f031a3" providerId="AD" clId="Web-{41FFA6C1-1C4C-41F1-8B21-2DA27F775BD1}" dt="2022-01-25T08:40:26.008" v="20" actId="20577"/>
          <ac:spMkLst>
            <pc:docMk/>
            <pc:sldMk cId="1399652915" sldId="387"/>
            <ac:spMk id="7" creationId="{1DCFC533-7044-4ED8-8D85-B4A6420C696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年齢Foooo</c:v>
                </c:pt>
              </c:strCache>
            </c:strRef>
          </c:tx>
          <c:spPr>
            <a:solidFill>
              <a:schemeClr val="bg2"/>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193D-4275-B6E4-642B7146022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93D-4275-B6E4-642B71460220}"/>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193D-4275-B6E4-642B71460220}"/>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193D-4275-B6E4-642B71460220}"/>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193D-4275-B6E4-642B71460220}"/>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193D-4275-B6E4-642B71460220}"/>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193D-4275-B6E4-642B71460220}"/>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193D-4275-B6E4-642B71460220}"/>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193D-4275-B6E4-642B71460220}"/>
              </c:ext>
            </c:extLst>
          </c:dPt>
          <c:dLbls>
            <c:delete val="1"/>
          </c:dLbls>
          <c:cat>
            <c:strRef>
              <c:f>Sheet1!$A$2:$A$10</c:f>
              <c:strCache>
                <c:ptCount val="9"/>
                <c:pt idx="0">
                  <c:v>10歳未満</c:v>
                </c:pt>
                <c:pt idx="1">
                  <c:v>10代</c:v>
                </c:pt>
                <c:pt idx="2">
                  <c:v>20代</c:v>
                </c:pt>
                <c:pt idx="3">
                  <c:v>30代</c:v>
                </c:pt>
                <c:pt idx="4">
                  <c:v>40代</c:v>
                </c:pt>
                <c:pt idx="5">
                  <c:v>50代</c:v>
                </c:pt>
                <c:pt idx="6">
                  <c:v>60代</c:v>
                </c:pt>
                <c:pt idx="7">
                  <c:v>70代</c:v>
                </c:pt>
                <c:pt idx="8">
                  <c:v>80歳以上</c:v>
                </c:pt>
              </c:strCache>
            </c:strRef>
          </c:cat>
          <c:val>
            <c:numRef>
              <c:f>Sheet1!$B$2:$B$10</c:f>
              <c:numCache>
                <c:formatCode>0.00%</c:formatCode>
                <c:ptCount val="9"/>
                <c:pt idx="0">
                  <c:v>2E-3</c:v>
                </c:pt>
                <c:pt idx="1">
                  <c:v>3.2000000000000001E-2</c:v>
                </c:pt>
                <c:pt idx="2">
                  <c:v>0.128</c:v>
                </c:pt>
                <c:pt idx="3">
                  <c:v>0.189</c:v>
                </c:pt>
                <c:pt idx="4">
                  <c:v>0.20100000000000001</c:v>
                </c:pt>
                <c:pt idx="5">
                  <c:v>0.16900000000000001</c:v>
                </c:pt>
                <c:pt idx="6">
                  <c:v>0.17899999999999999</c:v>
                </c:pt>
                <c:pt idx="7">
                  <c:v>8.5000000000000006E-2</c:v>
                </c:pt>
                <c:pt idx="8">
                  <c:v>1.4999999999999999E-2</c:v>
                </c:pt>
              </c:numCache>
            </c:numRef>
          </c:val>
          <c:extLst>
            <c:ext xmlns:c16="http://schemas.microsoft.com/office/drawing/2014/chart" uri="{C3380CC4-5D6E-409C-BE32-E72D297353CC}">
              <c16:uniqueId val="{00000012-193D-4275-B6E4-642B7146022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居住地</c:v>
                </c:pt>
              </c:strCache>
            </c:strRef>
          </c:tx>
          <c:spPr>
            <a:solidFill>
              <a:schemeClr val="bg2"/>
            </a:solidFill>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834-4438-90D3-F566CE43188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9834-4438-90D3-F566CE43188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9834-4438-90D3-F566CE431881}"/>
              </c:ext>
            </c:extLst>
          </c:dPt>
          <c:dLbls>
            <c:delete val="1"/>
          </c:dLbls>
          <c:cat>
            <c:strRef>
              <c:f>Sheet1!$A$2:$A$4</c:f>
              <c:strCache>
                <c:ptCount val="3"/>
                <c:pt idx="0">
                  <c:v>県内</c:v>
                </c:pt>
                <c:pt idx="1">
                  <c:v>県外</c:v>
                </c:pt>
                <c:pt idx="2">
                  <c:v>海外</c:v>
                </c:pt>
              </c:strCache>
            </c:strRef>
          </c:cat>
          <c:val>
            <c:numRef>
              <c:f>Sheet1!$B$2:$B$4</c:f>
              <c:numCache>
                <c:formatCode>0.00%</c:formatCode>
                <c:ptCount val="3"/>
                <c:pt idx="0">
                  <c:v>0.58599999999999997</c:v>
                </c:pt>
                <c:pt idx="1">
                  <c:v>0.36899999999999999</c:v>
                </c:pt>
                <c:pt idx="2">
                  <c:v>4.4999999999999998E-2</c:v>
                </c:pt>
              </c:numCache>
            </c:numRef>
          </c:val>
          <c:extLst>
            <c:ext xmlns:c16="http://schemas.microsoft.com/office/drawing/2014/chart" uri="{C3380CC4-5D6E-409C-BE32-E72D297353CC}">
              <c16:uniqueId val="{00000006-9834-4438-90D3-F566CE43188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percentStacked"/>
        <c:varyColors val="0"/>
        <c:ser>
          <c:idx val="0"/>
          <c:order val="0"/>
          <c:tx>
            <c:strRef>
              <c:f>Sheet1!$B$1</c:f>
              <c:strCache>
                <c:ptCount val="1"/>
                <c:pt idx="0">
                  <c:v>ある</c:v>
                </c:pt>
              </c:strCache>
            </c:strRef>
          </c:tx>
          <c:spPr>
            <a:solidFill>
              <a:srgbClr val="33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Sheet1!$B$2</c:f>
              <c:numCache>
                <c:formatCode>0.0%</c:formatCode>
                <c:ptCount val="1"/>
                <c:pt idx="0">
                  <c:v>0.245</c:v>
                </c:pt>
              </c:numCache>
            </c:numRef>
          </c:val>
          <c:extLst>
            <c:ext xmlns:c16="http://schemas.microsoft.com/office/drawing/2014/chart" uri="{C3380CC4-5D6E-409C-BE32-E72D297353CC}">
              <c16:uniqueId val="{00000000-BFE6-472B-BEB6-03488F9A3B45}"/>
            </c:ext>
          </c:extLst>
        </c:ser>
        <c:ser>
          <c:idx val="1"/>
          <c:order val="1"/>
          <c:tx>
            <c:strRef>
              <c:f>Sheet1!$C$1</c:f>
              <c:strCache>
                <c:ptCount val="1"/>
                <c:pt idx="0">
                  <c:v>どちらかと言えばある</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Sheet1!$C$2</c:f>
              <c:numCache>
                <c:formatCode>0.0%</c:formatCode>
                <c:ptCount val="1"/>
                <c:pt idx="0">
                  <c:v>0.46</c:v>
                </c:pt>
              </c:numCache>
            </c:numRef>
          </c:val>
          <c:extLst>
            <c:ext xmlns:c16="http://schemas.microsoft.com/office/drawing/2014/chart" uri="{C3380CC4-5D6E-409C-BE32-E72D297353CC}">
              <c16:uniqueId val="{00000001-BFE6-472B-BEB6-03488F9A3B45}"/>
            </c:ext>
          </c:extLst>
        </c:ser>
        <c:ser>
          <c:idx val="2"/>
          <c:order val="2"/>
          <c:tx>
            <c:strRef>
              <c:f>Sheet1!$D$1</c:f>
              <c:strCache>
                <c:ptCount val="1"/>
                <c:pt idx="0">
                  <c:v>どちらかと言えばない</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Sheet1!$D$2</c:f>
              <c:numCache>
                <c:formatCode>0.0%</c:formatCode>
                <c:ptCount val="1"/>
                <c:pt idx="0">
                  <c:v>0.21</c:v>
                </c:pt>
              </c:numCache>
            </c:numRef>
          </c:val>
          <c:extLst>
            <c:ext xmlns:c16="http://schemas.microsoft.com/office/drawing/2014/chart" uri="{C3380CC4-5D6E-409C-BE32-E72D297353CC}">
              <c16:uniqueId val="{00000002-BFE6-472B-BEB6-03488F9A3B45}"/>
            </c:ext>
          </c:extLst>
        </c:ser>
        <c:ser>
          <c:idx val="3"/>
          <c:order val="3"/>
          <c:tx>
            <c:strRef>
              <c:f>Sheet1!$E$1</c:f>
              <c:strCache>
                <c:ptCount val="1"/>
                <c:pt idx="0">
                  <c:v>全くない</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Sheet1!$E$2</c:f>
              <c:numCache>
                <c:formatCode>0.0%</c:formatCode>
                <c:ptCount val="1"/>
                <c:pt idx="0">
                  <c:v>8.5000000000000006E-2</c:v>
                </c:pt>
              </c:numCache>
            </c:numRef>
          </c:val>
          <c:extLst>
            <c:ext xmlns:c16="http://schemas.microsoft.com/office/drawing/2014/chart" uri="{C3380CC4-5D6E-409C-BE32-E72D297353CC}">
              <c16:uniqueId val="{00000003-BFE6-472B-BEB6-03488F9A3B45}"/>
            </c:ext>
          </c:extLst>
        </c:ser>
        <c:dLbls>
          <c:dLblPos val="ctr"/>
          <c:showLegendKey val="0"/>
          <c:showVal val="1"/>
          <c:showCatName val="0"/>
          <c:showSerName val="0"/>
          <c:showPercent val="0"/>
          <c:showBubbleSize val="0"/>
        </c:dLbls>
        <c:gapWidth val="150"/>
        <c:overlap val="100"/>
        <c:axId val="1450045440"/>
        <c:axId val="1299611872"/>
      </c:barChart>
      <c:catAx>
        <c:axId val="1450045440"/>
        <c:scaling>
          <c:orientation val="minMax"/>
        </c:scaling>
        <c:delete val="1"/>
        <c:axPos val="l"/>
        <c:numFmt formatCode="General" sourceLinked="1"/>
        <c:majorTickMark val="none"/>
        <c:minorTickMark val="none"/>
        <c:tickLblPos val="nextTo"/>
        <c:crossAx val="1299611872"/>
        <c:crosses val="autoZero"/>
        <c:auto val="1"/>
        <c:lblAlgn val="ctr"/>
        <c:lblOffset val="100"/>
        <c:noMultiLvlLbl val="0"/>
      </c:catAx>
      <c:valAx>
        <c:axId val="1299611872"/>
        <c:scaling>
          <c:orientation val="minMax"/>
        </c:scaling>
        <c:delete val="1"/>
        <c:axPos val="b"/>
        <c:numFmt formatCode="0%" sourceLinked="1"/>
        <c:majorTickMark val="none"/>
        <c:minorTickMark val="none"/>
        <c:tickLblPos val="nextTo"/>
        <c:crossAx val="1450045440"/>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割合</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情報や選択肢が多いため</c:v>
                </c:pt>
                <c:pt idx="1">
                  <c:v>すぐに好みの情報が見つからないため</c:v>
                </c:pt>
                <c:pt idx="2">
                  <c:v>一緒に旅行する友人や家族などの希望に沿うのが難しいため</c:v>
                </c:pt>
                <c:pt idx="3">
                  <c:v>旅行地の治安や食事などのリサーチに時間がかかるため</c:v>
                </c:pt>
                <c:pt idx="4">
                  <c:v>飛行機やホテルの予約手続きが面倒なため</c:v>
                </c:pt>
                <c:pt idx="5">
                  <c:v>その他</c:v>
                </c:pt>
              </c:strCache>
            </c:strRef>
          </c:cat>
          <c:val>
            <c:numRef>
              <c:f>Sheet1!$B$2:$B$7</c:f>
              <c:numCache>
                <c:formatCode>0.0%</c:formatCode>
                <c:ptCount val="6"/>
                <c:pt idx="0">
                  <c:v>0.66700000000000004</c:v>
                </c:pt>
                <c:pt idx="1">
                  <c:v>0.52500000000000002</c:v>
                </c:pt>
                <c:pt idx="2">
                  <c:v>0.378</c:v>
                </c:pt>
                <c:pt idx="3">
                  <c:v>0.36199999999999999</c:v>
                </c:pt>
                <c:pt idx="4">
                  <c:v>0.33300000000000002</c:v>
                </c:pt>
                <c:pt idx="5">
                  <c:v>1.4E-2</c:v>
                </c:pt>
              </c:numCache>
            </c:numRef>
          </c:val>
          <c:extLst>
            <c:ext xmlns:c16="http://schemas.microsoft.com/office/drawing/2014/chart" uri="{C3380CC4-5D6E-409C-BE32-E72D297353CC}">
              <c16:uniqueId val="{00000000-3FF0-4CCD-9C08-07B8B672335C}"/>
            </c:ext>
          </c:extLst>
        </c:ser>
        <c:dLbls>
          <c:showLegendKey val="0"/>
          <c:showVal val="1"/>
          <c:showCatName val="0"/>
          <c:showSerName val="0"/>
          <c:showPercent val="0"/>
          <c:showBubbleSize val="0"/>
        </c:dLbls>
        <c:gapWidth val="93"/>
        <c:overlap val="-25"/>
        <c:axId val="1388931008"/>
        <c:axId val="1378095776"/>
      </c:barChart>
      <c:catAx>
        <c:axId val="13889310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1" i="0" u="none" strike="noStrike" kern="1200" baseline="0">
                <a:solidFill>
                  <a:schemeClr val="tx1">
                    <a:lumMod val="65000"/>
                    <a:lumOff val="35000"/>
                  </a:schemeClr>
                </a:solidFill>
                <a:latin typeface="+mn-lt"/>
                <a:ea typeface="+mn-ea"/>
                <a:cs typeface="+mn-cs"/>
              </a:defRPr>
            </a:pPr>
            <a:endParaRPr lang="ja-JP"/>
          </a:p>
        </c:txPr>
        <c:crossAx val="1378095776"/>
        <c:crosses val="autoZero"/>
        <c:auto val="1"/>
        <c:lblAlgn val="ctr"/>
        <c:lblOffset val="100"/>
        <c:noMultiLvlLbl val="0"/>
      </c:catAx>
      <c:valAx>
        <c:axId val="1378095776"/>
        <c:scaling>
          <c:orientation val="minMax"/>
        </c:scaling>
        <c:delete val="1"/>
        <c:axPos val="b"/>
        <c:numFmt formatCode="0.0%" sourceLinked="1"/>
        <c:majorTickMark val="none"/>
        <c:minorTickMark val="none"/>
        <c:tickLblPos val="nextTo"/>
        <c:crossAx val="138893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percentStacked"/>
        <c:varyColors val="0"/>
        <c:ser>
          <c:idx val="0"/>
          <c:order val="0"/>
          <c:tx>
            <c:strRef>
              <c:f>Sheet1!$B$1</c:f>
              <c:strCache>
                <c:ptCount val="1"/>
                <c:pt idx="0">
                  <c:v>ある</c:v>
                </c:pt>
              </c:strCache>
            </c:strRef>
          </c:tx>
          <c:spPr>
            <a:solidFill>
              <a:srgbClr val="33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Sheet1!$B$2</c:f>
              <c:numCache>
                <c:formatCode>0.0%</c:formatCode>
                <c:ptCount val="1"/>
                <c:pt idx="0">
                  <c:v>0.185</c:v>
                </c:pt>
              </c:numCache>
            </c:numRef>
          </c:val>
          <c:extLst>
            <c:ext xmlns:c16="http://schemas.microsoft.com/office/drawing/2014/chart" uri="{C3380CC4-5D6E-409C-BE32-E72D297353CC}">
              <c16:uniqueId val="{00000000-B694-4A96-93FB-B20F63D6B519}"/>
            </c:ext>
          </c:extLst>
        </c:ser>
        <c:ser>
          <c:idx val="1"/>
          <c:order val="1"/>
          <c:tx>
            <c:strRef>
              <c:f>Sheet1!$C$1</c:f>
              <c:strCache>
                <c:ptCount val="1"/>
                <c:pt idx="0">
                  <c:v>どちらかと言えばある</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Sheet1!$C$2</c:f>
              <c:numCache>
                <c:formatCode>0.0%</c:formatCode>
                <c:ptCount val="1"/>
                <c:pt idx="0">
                  <c:v>0.48</c:v>
                </c:pt>
              </c:numCache>
            </c:numRef>
          </c:val>
          <c:extLst>
            <c:ext xmlns:c16="http://schemas.microsoft.com/office/drawing/2014/chart" uri="{C3380CC4-5D6E-409C-BE32-E72D297353CC}">
              <c16:uniqueId val="{00000001-B694-4A96-93FB-B20F63D6B519}"/>
            </c:ext>
          </c:extLst>
        </c:ser>
        <c:ser>
          <c:idx val="2"/>
          <c:order val="2"/>
          <c:tx>
            <c:strRef>
              <c:f>Sheet1!$D$1</c:f>
              <c:strCache>
                <c:ptCount val="1"/>
                <c:pt idx="0">
                  <c:v>どちらかと言えばない</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Sheet1!$D$2</c:f>
              <c:numCache>
                <c:formatCode>0.0%</c:formatCode>
                <c:ptCount val="1"/>
                <c:pt idx="0">
                  <c:v>0.27700000000000002</c:v>
                </c:pt>
              </c:numCache>
            </c:numRef>
          </c:val>
          <c:extLst>
            <c:ext xmlns:c16="http://schemas.microsoft.com/office/drawing/2014/chart" uri="{C3380CC4-5D6E-409C-BE32-E72D297353CC}">
              <c16:uniqueId val="{00000002-B694-4A96-93FB-B20F63D6B519}"/>
            </c:ext>
          </c:extLst>
        </c:ser>
        <c:ser>
          <c:idx val="3"/>
          <c:order val="3"/>
          <c:tx>
            <c:strRef>
              <c:f>Sheet1!$E$1</c:f>
              <c:strCache>
                <c:ptCount val="1"/>
                <c:pt idx="0">
                  <c:v>全くない</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割合</c:v>
                </c:pt>
              </c:strCache>
            </c:strRef>
          </c:cat>
          <c:val>
            <c:numRef>
              <c:f>Sheet1!$E$2</c:f>
              <c:numCache>
                <c:formatCode>0.0%</c:formatCode>
                <c:ptCount val="1"/>
                <c:pt idx="0">
                  <c:v>5.8000000000000003E-2</c:v>
                </c:pt>
              </c:numCache>
            </c:numRef>
          </c:val>
          <c:extLst>
            <c:ext xmlns:c16="http://schemas.microsoft.com/office/drawing/2014/chart" uri="{C3380CC4-5D6E-409C-BE32-E72D297353CC}">
              <c16:uniqueId val="{00000003-B694-4A96-93FB-B20F63D6B519}"/>
            </c:ext>
          </c:extLst>
        </c:ser>
        <c:dLbls>
          <c:dLblPos val="ctr"/>
          <c:showLegendKey val="0"/>
          <c:showVal val="1"/>
          <c:showCatName val="0"/>
          <c:showSerName val="0"/>
          <c:showPercent val="0"/>
          <c:showBubbleSize val="0"/>
        </c:dLbls>
        <c:gapWidth val="150"/>
        <c:overlap val="100"/>
        <c:axId val="1450045440"/>
        <c:axId val="1299611872"/>
      </c:barChart>
      <c:catAx>
        <c:axId val="1450045440"/>
        <c:scaling>
          <c:orientation val="minMax"/>
        </c:scaling>
        <c:delete val="1"/>
        <c:axPos val="l"/>
        <c:numFmt formatCode="General" sourceLinked="1"/>
        <c:majorTickMark val="none"/>
        <c:minorTickMark val="none"/>
        <c:tickLblPos val="nextTo"/>
        <c:crossAx val="1299611872"/>
        <c:crosses val="autoZero"/>
        <c:auto val="1"/>
        <c:lblAlgn val="ctr"/>
        <c:lblOffset val="100"/>
        <c:noMultiLvlLbl val="0"/>
      </c:catAx>
      <c:valAx>
        <c:axId val="1299611872"/>
        <c:scaling>
          <c:orientation val="minMax"/>
        </c:scaling>
        <c:delete val="1"/>
        <c:axPos val="b"/>
        <c:numFmt formatCode="0%" sourceLinked="1"/>
        <c:majorTickMark val="none"/>
        <c:minorTickMark val="none"/>
        <c:tickLblPos val="nextTo"/>
        <c:crossAx val="1450045440"/>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割合</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知識</c:v>
                </c:pt>
                <c:pt idx="1">
                  <c:v>経験</c:v>
                </c:pt>
                <c:pt idx="2">
                  <c:v>時間</c:v>
                </c:pt>
                <c:pt idx="3">
                  <c:v>その他</c:v>
                </c:pt>
              </c:strCache>
            </c:strRef>
          </c:cat>
          <c:val>
            <c:numRef>
              <c:f>Sheet1!$B$2:$B$5</c:f>
              <c:numCache>
                <c:formatCode>0.0%</c:formatCode>
                <c:ptCount val="4"/>
                <c:pt idx="0">
                  <c:v>0.68200000000000005</c:v>
                </c:pt>
                <c:pt idx="1">
                  <c:v>0.438</c:v>
                </c:pt>
                <c:pt idx="2">
                  <c:v>0.37</c:v>
                </c:pt>
                <c:pt idx="3">
                  <c:v>5.2999999999999999E-2</c:v>
                </c:pt>
              </c:numCache>
            </c:numRef>
          </c:val>
          <c:extLst>
            <c:ext xmlns:c16="http://schemas.microsoft.com/office/drawing/2014/chart" uri="{C3380CC4-5D6E-409C-BE32-E72D297353CC}">
              <c16:uniqueId val="{00000000-1830-4659-9950-466AAC4D717A}"/>
            </c:ext>
          </c:extLst>
        </c:ser>
        <c:dLbls>
          <c:showLegendKey val="0"/>
          <c:showVal val="1"/>
          <c:showCatName val="0"/>
          <c:showSerName val="0"/>
          <c:showPercent val="0"/>
          <c:showBubbleSize val="0"/>
        </c:dLbls>
        <c:gapWidth val="93"/>
        <c:overlap val="-25"/>
        <c:axId val="1388931008"/>
        <c:axId val="1378095776"/>
      </c:barChart>
      <c:catAx>
        <c:axId val="13889310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1" i="0" u="none" strike="noStrike" kern="1200" baseline="0">
                <a:solidFill>
                  <a:schemeClr val="tx1">
                    <a:lumMod val="65000"/>
                    <a:lumOff val="35000"/>
                  </a:schemeClr>
                </a:solidFill>
                <a:latin typeface="+mn-lt"/>
                <a:ea typeface="+mn-ea"/>
                <a:cs typeface="+mn-cs"/>
              </a:defRPr>
            </a:pPr>
            <a:endParaRPr lang="ja-JP"/>
          </a:p>
        </c:txPr>
        <c:crossAx val="1378095776"/>
        <c:crosses val="autoZero"/>
        <c:auto val="1"/>
        <c:lblAlgn val="ctr"/>
        <c:lblOffset val="100"/>
        <c:noMultiLvlLbl val="0"/>
      </c:catAx>
      <c:valAx>
        <c:axId val="1378095776"/>
        <c:scaling>
          <c:orientation val="minMax"/>
        </c:scaling>
        <c:delete val="1"/>
        <c:axPos val="b"/>
        <c:numFmt formatCode="0.0%" sourceLinked="1"/>
        <c:majorTickMark val="none"/>
        <c:minorTickMark val="none"/>
        <c:tickLblPos val="nextTo"/>
        <c:crossAx val="138893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9C5418E-2963-4D8F-AD7E-F07CCEA8DA97}"/>
              </a:ext>
            </a:extLst>
          </p:cNvPr>
          <p:cNvSpPr>
            <a:spLocks noGrp="1"/>
          </p:cNvSpPr>
          <p:nvPr>
            <p:ph type="hdr" sz="quarter"/>
          </p:nvPr>
        </p:nvSpPr>
        <p:spPr>
          <a:xfrm>
            <a:off x="0" y="0"/>
            <a:ext cx="4275402" cy="338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8269BD7-D7AC-4130-A604-1B0105CCFAAE}"/>
              </a:ext>
            </a:extLst>
          </p:cNvPr>
          <p:cNvSpPr>
            <a:spLocks noGrp="1"/>
          </p:cNvSpPr>
          <p:nvPr>
            <p:ph type="dt" sz="quarter" idx="1"/>
          </p:nvPr>
        </p:nvSpPr>
        <p:spPr>
          <a:xfrm>
            <a:off x="5589198" y="0"/>
            <a:ext cx="4275402" cy="338348"/>
          </a:xfrm>
          <a:prstGeom prst="rect">
            <a:avLst/>
          </a:prstGeom>
        </p:spPr>
        <p:txBody>
          <a:bodyPr vert="horz" lIns="91440" tIns="45720" rIns="91440" bIns="45720" rtlCol="0"/>
          <a:lstStyle>
            <a:lvl1pPr algn="r">
              <a:defRPr sz="1200"/>
            </a:lvl1pPr>
          </a:lstStyle>
          <a:p>
            <a:fld id="{7862EDE5-5A2C-4E99-8774-34AEA086C44E}" type="datetimeFigureOut">
              <a:rPr kumimoji="1" lang="ja-JP" altLang="en-US" smtClean="0"/>
              <a:t>2022/2/2</a:t>
            </a:fld>
            <a:endParaRPr kumimoji="1" lang="ja-JP" altLang="en-US"/>
          </a:p>
        </p:txBody>
      </p:sp>
      <p:sp>
        <p:nvSpPr>
          <p:cNvPr id="4" name="フッター プレースホルダー 3">
            <a:extLst>
              <a:ext uri="{FF2B5EF4-FFF2-40B4-BE49-F238E27FC236}">
                <a16:creationId xmlns:a16="http://schemas.microsoft.com/office/drawing/2014/main" id="{0B581295-677F-4DF1-A583-7CFD18B0BC5B}"/>
              </a:ext>
            </a:extLst>
          </p:cNvPr>
          <p:cNvSpPr>
            <a:spLocks noGrp="1"/>
          </p:cNvSpPr>
          <p:nvPr>
            <p:ph type="ftr" sz="quarter" idx="2"/>
          </p:nvPr>
        </p:nvSpPr>
        <p:spPr>
          <a:xfrm>
            <a:off x="0" y="6397417"/>
            <a:ext cx="4275402" cy="33834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AD12AA1-67DA-4FCB-80B9-07CDEEC11B38}"/>
              </a:ext>
            </a:extLst>
          </p:cNvPr>
          <p:cNvSpPr>
            <a:spLocks noGrp="1"/>
          </p:cNvSpPr>
          <p:nvPr>
            <p:ph type="sldNum" sz="quarter" idx="3"/>
          </p:nvPr>
        </p:nvSpPr>
        <p:spPr>
          <a:xfrm>
            <a:off x="5589198" y="6397417"/>
            <a:ext cx="4275402" cy="338347"/>
          </a:xfrm>
          <a:prstGeom prst="rect">
            <a:avLst/>
          </a:prstGeom>
        </p:spPr>
        <p:txBody>
          <a:bodyPr vert="horz" lIns="91440" tIns="45720" rIns="91440" bIns="45720" rtlCol="0" anchor="b"/>
          <a:lstStyle>
            <a:lvl1pPr algn="r">
              <a:defRPr sz="1200"/>
            </a:lvl1pPr>
          </a:lstStyle>
          <a:p>
            <a:fld id="{35024CFC-9518-464C-8A90-3D3E8363924B}" type="slidenum">
              <a:rPr kumimoji="1" lang="ja-JP" altLang="en-US" smtClean="0"/>
              <a:t>‹#›</a:t>
            </a:fld>
            <a:endParaRPr kumimoji="1" lang="ja-JP" altLang="en-US"/>
          </a:p>
        </p:txBody>
      </p:sp>
    </p:spTree>
    <p:extLst>
      <p:ext uri="{BB962C8B-B14F-4D97-AF65-F5344CB8AC3E}">
        <p14:creationId xmlns:p14="http://schemas.microsoft.com/office/powerpoint/2010/main" val="2145999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8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0"/>
            <a:ext cx="4275402" cy="338348"/>
          </a:xfrm>
          <a:prstGeom prst="rect">
            <a:avLst/>
          </a:prstGeom>
        </p:spPr>
        <p:txBody>
          <a:bodyPr vert="horz" lIns="91440" tIns="45720" rIns="91440" bIns="45720" rtlCol="0"/>
          <a:lstStyle>
            <a:lvl1pPr algn="r">
              <a:defRPr sz="1200"/>
            </a:lvl1pPr>
          </a:lstStyle>
          <a:p>
            <a:fld id="{13987D0A-C531-4898-879B-5E6D2926E38B}" type="datetimeFigureOut">
              <a:rPr kumimoji="1" lang="ja-JP" altLang="en-US" smtClean="0"/>
              <a:t>2022/2/2</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417"/>
            <a:ext cx="4275402" cy="338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7"/>
            <a:ext cx="4275402" cy="338347"/>
          </a:xfrm>
          <a:prstGeom prst="rect">
            <a:avLst/>
          </a:prstGeom>
        </p:spPr>
        <p:txBody>
          <a:bodyPr vert="horz" lIns="91440" tIns="45720" rIns="91440" bIns="45720" rtlCol="0" anchor="b"/>
          <a:lstStyle>
            <a:lvl1pPr algn="r">
              <a:defRPr sz="1200"/>
            </a:lvl1pPr>
          </a:lstStyle>
          <a:p>
            <a:fld id="{B89211EB-88B9-456E-9DF2-C69A83A4002F}" type="slidenum">
              <a:rPr kumimoji="1" lang="ja-JP" altLang="en-US" smtClean="0"/>
              <a:t>‹#›</a:t>
            </a:fld>
            <a:endParaRPr kumimoji="1" lang="ja-JP" altLang="en-US"/>
          </a:p>
        </p:txBody>
      </p:sp>
    </p:spTree>
    <p:extLst>
      <p:ext uri="{BB962C8B-B14F-4D97-AF65-F5344CB8AC3E}">
        <p14:creationId xmlns:p14="http://schemas.microsoft.com/office/powerpoint/2010/main" val="18425462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70D52B2-4B5B-4F1A-BF59-C140138354CD}"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268356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683E43B-1770-4698-B791-FDE569FF5DCC}"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133664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B8DBB98-B280-47C6-AA8D-4540C01876BD}"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40598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57FB813-C348-4D0D-85D8-82025C41C5BA}"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138371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778C9B-0A48-454F-9170-0B0156A7830A}"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19945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BA44F11-3973-4308-A968-B627EB1FC644}"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43249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33F57BD-2960-41F9-AC03-D84FE38A2265}" type="datetime1">
              <a:rPr kumimoji="1" lang="ja-JP" altLang="en-US" smtClean="0"/>
              <a:t>2022/2/2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59573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5C80FD4-85E5-4BA4-A341-51B5B77D9693}" type="datetime1">
              <a:rPr kumimoji="1" lang="ja-JP" altLang="en-US" smtClean="0"/>
              <a:t>2022/2/2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291265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6591E-68F6-45E7-9224-2171327370D8}" type="datetime1">
              <a:rPr kumimoji="1" lang="ja-JP" altLang="en-US" smtClean="0"/>
              <a:t>2022/2/2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404660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AAFC52-7924-48CF-88CE-5CD893595561}"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383000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38614C-93B3-4B5B-9FC6-A18827C2F47B}"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40113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05A2F-4318-4255-86C4-649702500BAA}" type="datetime1">
              <a:rPr kumimoji="1" lang="ja-JP" altLang="en-US" smtClean="0"/>
              <a:t>2022/2/2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F1FD8-E718-41DB-BA84-1631A284D021}" type="slidenum">
              <a:rPr kumimoji="1" lang="ja-JP" altLang="en-US" smtClean="0"/>
              <a:t>‹#›</a:t>
            </a:fld>
            <a:endParaRPr kumimoji="1" lang="ja-JP" altLang="en-US"/>
          </a:p>
        </p:txBody>
      </p:sp>
    </p:spTree>
    <p:extLst>
      <p:ext uri="{BB962C8B-B14F-4D97-AF65-F5344CB8AC3E}">
        <p14:creationId xmlns:p14="http://schemas.microsoft.com/office/powerpoint/2010/main" val="1281085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g"/><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descr="橋と建物&#10;&#10;中程度の精度で自動的に生成された説明">
            <a:extLst>
              <a:ext uri="{FF2B5EF4-FFF2-40B4-BE49-F238E27FC236}">
                <a16:creationId xmlns:a16="http://schemas.microsoft.com/office/drawing/2014/main" id="{D4B95480-8140-434B-8DF1-5428ABB2A5C8}"/>
              </a:ext>
            </a:extLst>
          </p:cNvPr>
          <p:cNvPicPr>
            <a:picLocks noChangeAspect="1"/>
          </p:cNvPicPr>
          <p:nvPr/>
        </p:nvPicPr>
        <p:blipFill rotWithShape="1">
          <a:blip r:embed="rId2">
            <a:extLst>
              <a:ext uri="{28A0092B-C50C-407E-A947-70E740481C1C}">
                <a14:useLocalDpi xmlns:a14="http://schemas.microsoft.com/office/drawing/2010/main" val="0"/>
              </a:ext>
            </a:extLst>
          </a:blip>
          <a:srcRect t="32920" b="14284"/>
          <a:stretch/>
        </p:blipFill>
        <p:spPr>
          <a:xfrm>
            <a:off x="1" y="1240205"/>
            <a:ext cx="12192000" cy="4858615"/>
          </a:xfrm>
          <a:prstGeom prst="rect">
            <a:avLst/>
          </a:prstGeom>
        </p:spPr>
      </p:pic>
      <p:sp>
        <p:nvSpPr>
          <p:cNvPr id="24" name="正方形/長方形 23">
            <a:extLst>
              <a:ext uri="{FF2B5EF4-FFF2-40B4-BE49-F238E27FC236}">
                <a16:creationId xmlns:a16="http://schemas.microsoft.com/office/drawing/2014/main" id="{E8F384EE-E70A-42D7-9858-B550DCF369D1}"/>
              </a:ext>
            </a:extLst>
          </p:cNvPr>
          <p:cNvSpPr/>
          <p:nvPr/>
        </p:nvSpPr>
        <p:spPr>
          <a:xfrm>
            <a:off x="2648932" y="1450178"/>
            <a:ext cx="6829307" cy="314898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579159" y="2653849"/>
            <a:ext cx="3517310" cy="1015663"/>
          </a:xfrm>
          <a:prstGeom prst="rect">
            <a:avLst/>
          </a:prstGeom>
          <a:noFill/>
        </p:spPr>
        <p:txBody>
          <a:bodyPr wrap="none" rtlCol="0">
            <a:spAutoFit/>
          </a:bodyPr>
          <a:lstStyle/>
          <a:p>
            <a:pPr algn="ctr"/>
            <a:r>
              <a:rPr lang="ja-JP" altLang="en-US" sz="6000" dirty="0">
                <a:latin typeface="HGP創英角ｺﾞｼｯｸUB" panose="020B0900000000000000" pitchFamily="50" charset="-128"/>
                <a:ea typeface="HGP創英角ｺﾞｼｯｸUB" panose="020B0900000000000000" pitchFamily="50" charset="-128"/>
              </a:rPr>
              <a:t>ばりナビ！</a:t>
            </a:r>
            <a:endParaRPr kumimoji="1" lang="ja-JP" altLang="en-US" sz="6000" dirty="0">
              <a:latin typeface="HGP創英角ｺﾞｼｯｸUB" panose="020B0900000000000000" pitchFamily="50" charset="-128"/>
              <a:ea typeface="HGP創英角ｺﾞｼｯｸUB" panose="020B0900000000000000" pitchFamily="50" charset="-128"/>
            </a:endParaRPr>
          </a:p>
        </p:txBody>
      </p:sp>
      <p:cxnSp>
        <p:nvCxnSpPr>
          <p:cNvPr id="3" name="直線コネクタ 2">
            <a:extLst>
              <a:ext uri="{FF2B5EF4-FFF2-40B4-BE49-F238E27FC236}">
                <a16:creationId xmlns:a16="http://schemas.microsoft.com/office/drawing/2014/main" id="{3AF95D89-CC24-46CD-BD72-9E1DF4FE4260}"/>
              </a:ext>
            </a:extLst>
          </p:cNvPr>
          <p:cNvCxnSpPr>
            <a:cxnSpLocks/>
          </p:cNvCxnSpPr>
          <p:nvPr/>
        </p:nvCxnSpPr>
        <p:spPr>
          <a:xfrm>
            <a:off x="4252678" y="2088708"/>
            <a:ext cx="380842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DCFC533-7044-4ED8-8D85-B4A6420C6966}"/>
              </a:ext>
            </a:extLst>
          </p:cNvPr>
          <p:cNvSpPr txBox="1"/>
          <p:nvPr/>
        </p:nvSpPr>
        <p:spPr>
          <a:xfrm>
            <a:off x="4579159" y="1688598"/>
            <a:ext cx="3262432" cy="400110"/>
          </a:xfrm>
          <a:prstGeom prst="rect">
            <a:avLst/>
          </a:prstGeom>
          <a:noFill/>
        </p:spPr>
        <p:txBody>
          <a:bodyPr wrap="non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地域特化型観光案内アプリ</a:t>
            </a:r>
          </a:p>
        </p:txBody>
      </p:sp>
      <p:sp>
        <p:nvSpPr>
          <p:cNvPr id="6" name="テキスト ボックス 5">
            <a:extLst>
              <a:ext uri="{FF2B5EF4-FFF2-40B4-BE49-F238E27FC236}">
                <a16:creationId xmlns:a16="http://schemas.microsoft.com/office/drawing/2014/main" id="{4B449E6D-D805-4B15-A41F-A905EA386B35}"/>
              </a:ext>
            </a:extLst>
          </p:cNvPr>
          <p:cNvSpPr txBox="1"/>
          <p:nvPr/>
        </p:nvSpPr>
        <p:spPr>
          <a:xfrm>
            <a:off x="5443287" y="6321897"/>
            <a:ext cx="1481496" cy="400110"/>
          </a:xfrm>
          <a:prstGeom prst="rect">
            <a:avLst/>
          </a:prstGeom>
          <a:noFill/>
        </p:spPr>
        <p:txBody>
          <a:bodyPr wrap="none" rtlCol="0">
            <a:spAutoFit/>
          </a:bodyPr>
          <a:lstStyle/>
          <a:p>
            <a:pPr algn="ctr"/>
            <a:r>
              <a:rPr lang="en-US" altLang="ja-JP" sz="2000" dirty="0">
                <a:latin typeface="+mn-ea"/>
                <a:ea typeface="BIZ UDゴシック" panose="020B0400000000000000" pitchFamily="49" charset="-128"/>
              </a:rPr>
              <a:t>1</a:t>
            </a:r>
            <a:r>
              <a:rPr lang="ja-JP" altLang="en-US" sz="2000" dirty="0">
                <a:latin typeface="+mn-ea"/>
                <a:ea typeface="BIZ UDゴシック" panose="020B0400000000000000" pitchFamily="49" charset="-128"/>
              </a:rPr>
              <a:t>年チーム</a:t>
            </a:r>
            <a:r>
              <a:rPr lang="en-US" altLang="ja-JP" sz="2000" dirty="0">
                <a:latin typeface="BIZ UDゴシック" panose="020B0400000000000000" pitchFamily="49" charset="-128"/>
                <a:ea typeface="BIZ UDゴシック" panose="020B0400000000000000" pitchFamily="49" charset="-128"/>
              </a:rPr>
              <a:t>I</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9BFF5393-1B70-4212-8CE9-201DDC037551}"/>
              </a:ext>
            </a:extLst>
          </p:cNvPr>
          <p:cNvSpPr txBox="1"/>
          <p:nvPr/>
        </p:nvSpPr>
        <p:spPr>
          <a:xfrm>
            <a:off x="6978858" y="6332458"/>
            <a:ext cx="5086764" cy="400110"/>
          </a:xfrm>
          <a:prstGeom prst="rect">
            <a:avLst/>
          </a:prstGeom>
          <a:noFill/>
        </p:spPr>
        <p:txBody>
          <a:bodyPr wrap="square" rtlCol="0">
            <a:spAutoFit/>
          </a:bodyPr>
          <a:lstStyle/>
          <a:p>
            <a:r>
              <a:rPr lang="ja-JP" altLang="en-US" sz="2000" dirty="0">
                <a:latin typeface="+mn-ea"/>
              </a:rPr>
              <a:t>星加大樹    </a:t>
            </a:r>
            <a:r>
              <a:rPr lang="ja-JP" altLang="en-US" sz="2000" i="0" dirty="0">
                <a:effectLst/>
                <a:latin typeface="+mn-ea"/>
              </a:rPr>
              <a:t>蓑田栞   永末陸駆   </a:t>
            </a:r>
            <a:r>
              <a:rPr lang="ja-JP" altLang="en-US" sz="2000" dirty="0">
                <a:latin typeface="+mn-ea"/>
              </a:rPr>
              <a:t>毎隈拓磨</a:t>
            </a:r>
            <a:endParaRPr lang="en-US" altLang="ja-JP" sz="2000" dirty="0">
              <a:latin typeface="+mn-ea"/>
            </a:endParaRPr>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240205"/>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双眼鏡 単色塗りつぶし">
            <a:extLst>
              <a:ext uri="{FF2B5EF4-FFF2-40B4-BE49-F238E27FC236}">
                <a16:creationId xmlns:a16="http://schemas.microsoft.com/office/drawing/2014/main" id="{B308C8E2-271E-4252-A140-4280DE1399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2719" y="113751"/>
            <a:ext cx="914400" cy="914400"/>
          </a:xfrm>
          <a:prstGeom prst="rect">
            <a:avLst/>
          </a:prstGeom>
        </p:spPr>
      </p:pic>
      <p:pic>
        <p:nvPicPr>
          <p:cNvPr id="10" name="グラフィックス 9" descr="カメラ 単色塗りつぶし">
            <a:extLst>
              <a:ext uri="{FF2B5EF4-FFF2-40B4-BE49-F238E27FC236}">
                <a16:creationId xmlns:a16="http://schemas.microsoft.com/office/drawing/2014/main" id="{2569F80E-9782-49BE-9E45-17B6F11F0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1635" y="113751"/>
            <a:ext cx="914400" cy="914400"/>
          </a:xfrm>
          <a:prstGeom prst="rect">
            <a:avLst/>
          </a:prstGeom>
        </p:spPr>
      </p:pic>
      <p:pic>
        <p:nvPicPr>
          <p:cNvPr id="18" name="グラフィックス 17" descr="路面電車 単色塗りつぶし">
            <a:extLst>
              <a:ext uri="{FF2B5EF4-FFF2-40B4-BE49-F238E27FC236}">
                <a16:creationId xmlns:a16="http://schemas.microsoft.com/office/drawing/2014/main" id="{EAEBAA69-BD22-4094-8AA3-3E59DC3359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7316" y="177571"/>
            <a:ext cx="914400" cy="783704"/>
          </a:xfrm>
          <a:prstGeom prst="rect">
            <a:avLst/>
          </a:prstGeom>
        </p:spPr>
      </p:pic>
      <p:pic>
        <p:nvPicPr>
          <p:cNvPr id="20" name="グラフィックス 19" descr="ハンドバッグ 単色塗りつぶし">
            <a:extLst>
              <a:ext uri="{FF2B5EF4-FFF2-40B4-BE49-F238E27FC236}">
                <a16:creationId xmlns:a16="http://schemas.microsoft.com/office/drawing/2014/main" id="{4D5B3722-0C65-462F-A7F2-E58A09041D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21039" y="84021"/>
            <a:ext cx="914400" cy="914400"/>
          </a:xfrm>
          <a:prstGeom prst="rect">
            <a:avLst/>
          </a:prstGeom>
        </p:spPr>
      </p:pic>
      <p:sp>
        <p:nvSpPr>
          <p:cNvPr id="31" name="フリーフォーム: 図形 30">
            <a:extLst>
              <a:ext uri="{FF2B5EF4-FFF2-40B4-BE49-F238E27FC236}">
                <a16:creationId xmlns:a16="http://schemas.microsoft.com/office/drawing/2014/main" id="{462E72B4-AD60-4654-AD98-67570F08F575}"/>
              </a:ext>
            </a:extLst>
          </p:cNvPr>
          <p:cNvSpPr/>
          <p:nvPr/>
        </p:nvSpPr>
        <p:spPr>
          <a:xfrm>
            <a:off x="4254295" y="2299887"/>
            <a:ext cx="3683407" cy="2085839"/>
          </a:xfrm>
          <a:custGeom>
            <a:avLst/>
            <a:gdLst>
              <a:gd name="connsiteX0" fmla="*/ 1121790 w 2243580"/>
              <a:gd name="connsiteY0" fmla="*/ 0 h 2352352"/>
              <a:gd name="connsiteX1" fmla="*/ 2243580 w 2243580"/>
              <a:gd name="connsiteY1" fmla="*/ 1002531 h 2352352"/>
              <a:gd name="connsiteX2" fmla="*/ 1236487 w 2243580"/>
              <a:gd name="connsiteY2" fmla="*/ 1999886 h 2352352"/>
              <a:gd name="connsiteX3" fmla="*/ 1173452 w 2243580"/>
              <a:gd name="connsiteY3" fmla="*/ 2002731 h 2352352"/>
              <a:gd name="connsiteX4" fmla="*/ 1101756 w 2243580"/>
              <a:gd name="connsiteY4" fmla="*/ 2352352 h 2352352"/>
              <a:gd name="connsiteX5" fmla="*/ 1029686 w 2243580"/>
              <a:gd name="connsiteY5" fmla="*/ 2000906 h 2352352"/>
              <a:gd name="connsiteX6" fmla="*/ 1007094 w 2243580"/>
              <a:gd name="connsiteY6" fmla="*/ 1999886 h 2352352"/>
              <a:gd name="connsiteX7" fmla="*/ 0 w 2243580"/>
              <a:gd name="connsiteY7" fmla="*/ 1002531 h 2352352"/>
              <a:gd name="connsiteX8" fmla="*/ 1121790 w 2243580"/>
              <a:gd name="connsiteY8" fmla="*/ 0 h 23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0" h="2352352">
                <a:moveTo>
                  <a:pt x="1121790" y="0"/>
                </a:moveTo>
                <a:cubicBezTo>
                  <a:pt x="1741338" y="0"/>
                  <a:pt x="2243580" y="448848"/>
                  <a:pt x="2243580" y="1002531"/>
                </a:cubicBezTo>
                <a:cubicBezTo>
                  <a:pt x="2243580" y="1521609"/>
                  <a:pt x="1802156" y="1948547"/>
                  <a:pt x="1236487" y="1999886"/>
                </a:cubicBezTo>
                <a:lnTo>
                  <a:pt x="1173452" y="2002731"/>
                </a:lnTo>
                <a:lnTo>
                  <a:pt x="1101756" y="2352352"/>
                </a:lnTo>
                <a:lnTo>
                  <a:pt x="1029686" y="2000906"/>
                </a:lnTo>
                <a:lnTo>
                  <a:pt x="1007094" y="1999886"/>
                </a:lnTo>
                <a:cubicBezTo>
                  <a:pt x="441424" y="1948547"/>
                  <a:pt x="0" y="1521609"/>
                  <a:pt x="0" y="1002531"/>
                </a:cubicBezTo>
                <a:cubicBezTo>
                  <a:pt x="0" y="448848"/>
                  <a:pt x="502242" y="0"/>
                  <a:pt x="1121790" y="0"/>
                </a:cubicBezTo>
                <a:close/>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2" name="正方形/長方形 41">
            <a:extLst>
              <a:ext uri="{FF2B5EF4-FFF2-40B4-BE49-F238E27FC236}">
                <a16:creationId xmlns:a16="http://schemas.microsoft.com/office/drawing/2014/main" id="{8B0CBDE0-9C85-48A9-A50C-FB26D26A4096}"/>
              </a:ext>
            </a:extLst>
          </p:cNvPr>
          <p:cNvSpPr/>
          <p:nvPr/>
        </p:nvSpPr>
        <p:spPr>
          <a:xfrm>
            <a:off x="2648932" y="1450179"/>
            <a:ext cx="6829307" cy="306395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グループ化 42">
            <a:extLst>
              <a:ext uri="{FF2B5EF4-FFF2-40B4-BE49-F238E27FC236}">
                <a16:creationId xmlns:a16="http://schemas.microsoft.com/office/drawing/2014/main" id="{D5A63080-D3ED-497E-8F25-61B93E979EE9}"/>
              </a:ext>
            </a:extLst>
          </p:cNvPr>
          <p:cNvGrpSpPr/>
          <p:nvPr/>
        </p:nvGrpSpPr>
        <p:grpSpPr>
          <a:xfrm>
            <a:off x="6187205" y="131416"/>
            <a:ext cx="914401" cy="914401"/>
            <a:chOff x="5055138" y="-762890"/>
            <a:chExt cx="2517363" cy="2517363"/>
          </a:xfrm>
        </p:grpSpPr>
        <p:pic>
          <p:nvPicPr>
            <p:cNvPr id="14" name="グラフィックス 13" descr="虫眼鏡で見た虫 単色塗りつぶし">
              <a:extLst>
                <a:ext uri="{FF2B5EF4-FFF2-40B4-BE49-F238E27FC236}">
                  <a16:creationId xmlns:a16="http://schemas.microsoft.com/office/drawing/2014/main" id="{915C77A9-1AA4-4717-8126-36367E85BA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5138" y="-762890"/>
              <a:ext cx="2517363" cy="2517363"/>
            </a:xfrm>
            <a:prstGeom prst="rect">
              <a:avLst/>
            </a:prstGeom>
          </p:spPr>
        </p:pic>
        <p:sp>
          <p:nvSpPr>
            <p:cNvPr id="40" name="楕円 39">
              <a:extLst>
                <a:ext uri="{FF2B5EF4-FFF2-40B4-BE49-F238E27FC236}">
                  <a16:creationId xmlns:a16="http://schemas.microsoft.com/office/drawing/2014/main" id="{5388CB04-53CD-4903-9D33-45775BB360B4}"/>
                </a:ext>
              </a:extLst>
            </p:cNvPr>
            <p:cNvSpPr/>
            <p:nvPr/>
          </p:nvSpPr>
          <p:spPr>
            <a:xfrm>
              <a:off x="5957963" y="-362716"/>
              <a:ext cx="1207182" cy="1207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5937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8" name="四角形: 角を丸くする 47">
            <a:extLst>
              <a:ext uri="{FF2B5EF4-FFF2-40B4-BE49-F238E27FC236}">
                <a16:creationId xmlns:a16="http://schemas.microsoft.com/office/drawing/2014/main" id="{DC43029B-90BD-4DBA-AC8A-AD9B774F57FF}"/>
              </a:ext>
            </a:extLst>
          </p:cNvPr>
          <p:cNvSpPr/>
          <p:nvPr/>
        </p:nvSpPr>
        <p:spPr>
          <a:xfrm>
            <a:off x="5443287" y="6321896"/>
            <a:ext cx="6317164" cy="410671"/>
          </a:xfrm>
          <a:prstGeom prst="roundRect">
            <a:avLst>
              <a:gd name="adj" fmla="val 21882"/>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77508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678938"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何をするのか</a:t>
            </a:r>
          </a:p>
        </p:txBody>
      </p:sp>
      <p:sp>
        <p:nvSpPr>
          <p:cNvPr id="7" name="四角形: 角を丸くする 6">
            <a:extLst>
              <a:ext uri="{FF2B5EF4-FFF2-40B4-BE49-F238E27FC236}">
                <a16:creationId xmlns:a16="http://schemas.microsoft.com/office/drawing/2014/main" id="{2390CE53-4E4F-4536-85EF-689C42D7BD14}"/>
              </a:ext>
            </a:extLst>
          </p:cNvPr>
          <p:cNvSpPr/>
          <p:nvPr/>
        </p:nvSpPr>
        <p:spPr>
          <a:xfrm>
            <a:off x="433731" y="4739530"/>
            <a:ext cx="6955750" cy="1021971"/>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EC77089-0F06-4EE9-B835-C114BD06CCC8}"/>
              </a:ext>
            </a:extLst>
          </p:cNvPr>
          <p:cNvSpPr/>
          <p:nvPr/>
        </p:nvSpPr>
        <p:spPr>
          <a:xfrm>
            <a:off x="433731" y="3500448"/>
            <a:ext cx="6955750" cy="1021971"/>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971565E-33A7-4DA5-BD22-C8978F387F66}"/>
              </a:ext>
            </a:extLst>
          </p:cNvPr>
          <p:cNvSpPr/>
          <p:nvPr/>
        </p:nvSpPr>
        <p:spPr>
          <a:xfrm>
            <a:off x="433731" y="2286567"/>
            <a:ext cx="6955750" cy="1021971"/>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2E4D96C-BACF-4845-AE2E-E4D7605FEA09}"/>
              </a:ext>
            </a:extLst>
          </p:cNvPr>
          <p:cNvSpPr txBox="1"/>
          <p:nvPr/>
        </p:nvSpPr>
        <p:spPr>
          <a:xfrm>
            <a:off x="499871" y="2381413"/>
            <a:ext cx="6955750" cy="1200329"/>
          </a:xfrm>
          <a:prstGeom prst="rect">
            <a:avLst/>
          </a:prstGeom>
          <a:noFill/>
        </p:spPr>
        <p:txBody>
          <a:bodyPr wrap="none" rtlCol="0">
            <a:spAutoFit/>
          </a:bodyPr>
          <a:lstStyle/>
          <a:p>
            <a:pPr defTabSz="914400">
              <a:defRPr/>
            </a:pPr>
            <a:r>
              <a:rPr kumimoji="1" lang="ja-JP" altLang="en-US" sz="2400"/>
              <a:t>会話形式で観光名所やおすすめスポットを提案。</a:t>
            </a:r>
            <a:br>
              <a:rPr kumimoji="1" lang="en-US" altLang="ja-JP" sz="2400"/>
            </a:br>
            <a:r>
              <a:rPr kumimoji="1" lang="en-US" altLang="ja-JP" sz="2400"/>
              <a:t>3D</a:t>
            </a:r>
            <a:r>
              <a:rPr kumimoji="1" lang="ja-JP" altLang="en-US" sz="2400"/>
              <a:t>キャラクターなどを用いて親しみやすく。</a:t>
            </a:r>
            <a:br>
              <a:rPr kumimoji="1" lang="en-US" altLang="ja-JP" sz="2400"/>
            </a:br>
            <a:endParaRPr kumimoji="1" lang="en-US" altLang="ja-JP" sz="2400"/>
          </a:p>
        </p:txBody>
      </p:sp>
      <p:grpSp>
        <p:nvGrpSpPr>
          <p:cNvPr id="11" name="グループ化 10">
            <a:extLst>
              <a:ext uri="{FF2B5EF4-FFF2-40B4-BE49-F238E27FC236}">
                <a16:creationId xmlns:a16="http://schemas.microsoft.com/office/drawing/2014/main" id="{DC51B165-3B87-423E-A4EA-C4987716C67C}"/>
              </a:ext>
            </a:extLst>
          </p:cNvPr>
          <p:cNvGrpSpPr/>
          <p:nvPr/>
        </p:nvGrpSpPr>
        <p:grpSpPr>
          <a:xfrm>
            <a:off x="616606" y="1250518"/>
            <a:ext cx="5569318" cy="646331"/>
            <a:chOff x="4325156" y="1123428"/>
            <a:chExt cx="5569318" cy="646331"/>
          </a:xfrm>
        </p:grpSpPr>
        <p:sp>
          <p:nvSpPr>
            <p:cNvPr id="12" name="テキスト ボックス 11">
              <a:extLst>
                <a:ext uri="{FF2B5EF4-FFF2-40B4-BE49-F238E27FC236}">
                  <a16:creationId xmlns:a16="http://schemas.microsoft.com/office/drawing/2014/main" id="{6DD0AE29-95CD-462A-BFDA-65203735C50C}"/>
                </a:ext>
              </a:extLst>
            </p:cNvPr>
            <p:cNvSpPr txBox="1"/>
            <p:nvPr/>
          </p:nvSpPr>
          <p:spPr>
            <a:xfrm>
              <a:off x="4463179" y="1123428"/>
              <a:ext cx="5431295" cy="646331"/>
            </a:xfrm>
            <a:prstGeom prst="rect">
              <a:avLst/>
            </a:prstGeom>
            <a:noFill/>
          </p:spPr>
          <p:txBody>
            <a:bodyPr wrap="none" rtlCol="0">
              <a:spAutoFit/>
            </a:bodyPr>
            <a:lstStyle/>
            <a:p>
              <a:r>
                <a:rPr lang="en-US" altLang="ja-JP" sz="3600">
                  <a:latin typeface="Selawik Semibold" panose="020B0604020202020204" pitchFamily="34" charset="0"/>
                  <a:ea typeface="HGP創英角ｺﾞｼｯｸUB" panose="020B0900000000000000" pitchFamily="50" charset="-128"/>
                </a:rPr>
                <a:t>AI</a:t>
              </a:r>
              <a:r>
                <a:rPr lang="ja-JP" altLang="en-US" sz="3600">
                  <a:latin typeface="Selawik Semibold" panose="020B0604020202020204" pitchFamily="34" charset="0"/>
                  <a:ea typeface="HGP創英角ｺﾞｼｯｸUB" panose="020B0900000000000000" pitchFamily="50" charset="-128"/>
                </a:rPr>
                <a:t>を活用した直感的な操作</a:t>
              </a:r>
              <a:endParaRPr kumimoji="1" lang="ja-JP" altLang="en-US" sz="3600">
                <a:latin typeface="Selawik Semibold" panose="020B0604020202020204" pitchFamily="34" charset="0"/>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EBB87A9-7DF8-4673-A69D-A00AC05D7450}"/>
                </a:ext>
              </a:extLst>
            </p:cNvPr>
            <p:cNvSpPr/>
            <p:nvPr/>
          </p:nvSpPr>
          <p:spPr>
            <a:xfrm>
              <a:off x="4325156" y="1184984"/>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D14302CB-6B43-426E-B5E6-FBFB85028261}"/>
              </a:ext>
            </a:extLst>
          </p:cNvPr>
          <p:cNvSpPr txBox="1"/>
          <p:nvPr/>
        </p:nvSpPr>
        <p:spPr>
          <a:xfrm>
            <a:off x="499871" y="3604283"/>
            <a:ext cx="4493538" cy="830997"/>
          </a:xfrm>
          <a:prstGeom prst="rect">
            <a:avLst/>
          </a:prstGeom>
          <a:noFill/>
        </p:spPr>
        <p:txBody>
          <a:bodyPr wrap="none" rtlCol="0">
            <a:spAutoFit/>
          </a:bodyPr>
          <a:lstStyle/>
          <a:p>
            <a:pPr defTabSz="914400">
              <a:defRPr/>
            </a:pPr>
            <a:r>
              <a:rPr kumimoji="1" lang="ja-JP" altLang="en-US" sz="2400"/>
              <a:t>画像から類似する場所を検索。</a:t>
            </a:r>
            <a:br>
              <a:rPr kumimoji="1" lang="en-US" altLang="ja-JP" sz="2400"/>
            </a:br>
            <a:r>
              <a:rPr kumimoji="1" lang="ja-JP" altLang="en-US" sz="2400"/>
              <a:t>柔軟な検索を可能に。</a:t>
            </a:r>
          </a:p>
        </p:txBody>
      </p:sp>
      <p:sp>
        <p:nvSpPr>
          <p:cNvPr id="15" name="テキスト ボックス 14">
            <a:extLst>
              <a:ext uri="{FF2B5EF4-FFF2-40B4-BE49-F238E27FC236}">
                <a16:creationId xmlns:a16="http://schemas.microsoft.com/office/drawing/2014/main" id="{FD972397-0B7E-445E-9349-CD16FFAD49E4}"/>
              </a:ext>
            </a:extLst>
          </p:cNvPr>
          <p:cNvSpPr txBox="1"/>
          <p:nvPr/>
        </p:nvSpPr>
        <p:spPr>
          <a:xfrm>
            <a:off x="433731" y="4856010"/>
            <a:ext cx="603242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a:t>料理や商品の画像からそれを提供している</a:t>
            </a:r>
            <a:br>
              <a:rPr kumimoji="1" lang="en-US" altLang="ja-JP" sz="2400"/>
            </a:br>
            <a:r>
              <a:rPr kumimoji="1" lang="ja-JP" altLang="en-US" sz="2400"/>
              <a:t>店舗を検索。</a:t>
            </a:r>
            <a:endParaRPr kumimoji="1" lang="en-US" altLang="ja-JP" sz="2400"/>
          </a:p>
        </p:txBody>
      </p:sp>
      <p:sp>
        <p:nvSpPr>
          <p:cNvPr id="16" name="四角形: 角を丸くする 15">
            <a:extLst>
              <a:ext uri="{FF2B5EF4-FFF2-40B4-BE49-F238E27FC236}">
                <a16:creationId xmlns:a16="http://schemas.microsoft.com/office/drawing/2014/main" id="{896E5B59-E58F-4EA2-A66F-D6804DB73770}"/>
              </a:ext>
            </a:extLst>
          </p:cNvPr>
          <p:cNvSpPr/>
          <p:nvPr/>
        </p:nvSpPr>
        <p:spPr>
          <a:xfrm>
            <a:off x="7912828" y="3005055"/>
            <a:ext cx="3867698" cy="2012756"/>
          </a:xfrm>
          <a:prstGeom prst="roundRect">
            <a:avLst>
              <a:gd name="adj" fmla="val 3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32DB8D6-1E7F-4708-A61E-0D0F9B50FA9D}"/>
              </a:ext>
            </a:extLst>
          </p:cNvPr>
          <p:cNvSpPr txBox="1"/>
          <p:nvPr/>
        </p:nvSpPr>
        <p:spPr>
          <a:xfrm>
            <a:off x="7934437" y="3408001"/>
            <a:ext cx="4019264" cy="1200329"/>
          </a:xfrm>
          <a:prstGeom prst="rect">
            <a:avLst/>
          </a:prstGeom>
          <a:noFill/>
        </p:spPr>
        <p:txBody>
          <a:bodyPr wrap="square" rtlCol="0">
            <a:spAutoFit/>
          </a:bodyPr>
          <a:lstStyle/>
          <a:p>
            <a:pPr defTabSz="914400">
              <a:defRPr/>
            </a:pPr>
            <a:r>
              <a:rPr kumimoji="1" lang="ja-JP" altLang="en-US" sz="2400"/>
              <a:t>知識がなくても既存の画像や会話などで自分の好みを探すことが可能に。</a:t>
            </a:r>
            <a:endParaRPr kumimoji="1" lang="en-US" altLang="ja-JP" sz="2400"/>
          </a:p>
        </p:txBody>
      </p:sp>
      <p:sp>
        <p:nvSpPr>
          <p:cNvPr id="19" name="二等辺三角形 18">
            <a:extLst>
              <a:ext uri="{FF2B5EF4-FFF2-40B4-BE49-F238E27FC236}">
                <a16:creationId xmlns:a16="http://schemas.microsoft.com/office/drawing/2014/main" id="{54576DCF-BA7F-42C5-B38C-CD2D084C314A}"/>
              </a:ext>
            </a:extLst>
          </p:cNvPr>
          <p:cNvSpPr/>
          <p:nvPr/>
        </p:nvSpPr>
        <p:spPr>
          <a:xfrm rot="5400000">
            <a:off x="7340598" y="3813612"/>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352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3113353"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何ができるのか</a:t>
            </a:r>
          </a:p>
        </p:txBody>
      </p:sp>
      <p:grpSp>
        <p:nvGrpSpPr>
          <p:cNvPr id="19" name="グループ化 18">
            <a:extLst>
              <a:ext uri="{FF2B5EF4-FFF2-40B4-BE49-F238E27FC236}">
                <a16:creationId xmlns:a16="http://schemas.microsoft.com/office/drawing/2014/main" id="{FBC22FD7-9A8A-4A01-8A84-5A517D2399F0}"/>
              </a:ext>
            </a:extLst>
          </p:cNvPr>
          <p:cNvGrpSpPr/>
          <p:nvPr/>
        </p:nvGrpSpPr>
        <p:grpSpPr>
          <a:xfrm>
            <a:off x="616606" y="2276492"/>
            <a:ext cx="11211724" cy="1396912"/>
            <a:chOff x="-321391" y="2286567"/>
            <a:chExt cx="9419101" cy="1396912"/>
          </a:xfrm>
          <a:solidFill>
            <a:schemeClr val="accent5">
              <a:lumMod val="20000"/>
              <a:lumOff val="80000"/>
            </a:schemeClr>
          </a:solidFill>
        </p:grpSpPr>
        <p:sp>
          <p:nvSpPr>
            <p:cNvPr id="20" name="四角形: 角を丸くする 19">
              <a:extLst>
                <a:ext uri="{FF2B5EF4-FFF2-40B4-BE49-F238E27FC236}">
                  <a16:creationId xmlns:a16="http://schemas.microsoft.com/office/drawing/2014/main" id="{39243975-6A2D-43B7-B7E0-780A46553D16}"/>
                </a:ext>
              </a:extLst>
            </p:cNvPr>
            <p:cNvSpPr/>
            <p:nvPr/>
          </p:nvSpPr>
          <p:spPr>
            <a:xfrm>
              <a:off x="-307165" y="2286567"/>
              <a:ext cx="9303145" cy="1396912"/>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3BA0C0C-03DA-437E-AFA8-CC914900BFC6}"/>
                </a:ext>
              </a:extLst>
            </p:cNvPr>
            <p:cNvSpPr txBox="1"/>
            <p:nvPr/>
          </p:nvSpPr>
          <p:spPr>
            <a:xfrm>
              <a:off x="-321391" y="2420219"/>
              <a:ext cx="9419101" cy="1077218"/>
            </a:xfrm>
            <a:prstGeom prst="rect">
              <a:avLst/>
            </a:prstGeom>
            <a:grpFill/>
          </p:spPr>
          <p:txBody>
            <a:bodyPr wrap="none" rtlCol="0">
              <a:spAutoFit/>
            </a:bodyPr>
            <a:lstStyle/>
            <a:p>
              <a:pPr defTabSz="914400">
                <a:defRPr/>
              </a:pPr>
              <a:r>
                <a:rPr kumimoji="1" lang="en-US" altLang="ja-JP" sz="3200" b="1"/>
                <a:t>AI</a:t>
              </a:r>
              <a:r>
                <a:rPr kumimoji="1" lang="ja-JP" altLang="en-US" sz="3200" b="1"/>
                <a:t>を活用し、キャラクターとの会話形式での情報収集や旅行</a:t>
              </a:r>
              <a:br>
                <a:rPr kumimoji="1" lang="en-US" altLang="ja-JP" sz="3200" b="1"/>
              </a:br>
              <a:r>
                <a:rPr kumimoji="1" lang="ja-JP" altLang="en-US" sz="3200" b="1"/>
                <a:t>計画の作成、観光名所等の検索ができるアプリ。</a:t>
              </a:r>
              <a:endParaRPr kumimoji="1" lang="en-US" altLang="ja-JP" sz="3200" b="1"/>
            </a:p>
          </p:txBody>
        </p:sp>
      </p:grpSp>
      <p:grpSp>
        <p:nvGrpSpPr>
          <p:cNvPr id="22" name="グループ化 21">
            <a:extLst>
              <a:ext uri="{FF2B5EF4-FFF2-40B4-BE49-F238E27FC236}">
                <a16:creationId xmlns:a16="http://schemas.microsoft.com/office/drawing/2014/main" id="{22273A48-D807-4C57-A850-D41698085336}"/>
              </a:ext>
            </a:extLst>
          </p:cNvPr>
          <p:cNvGrpSpPr/>
          <p:nvPr/>
        </p:nvGrpSpPr>
        <p:grpSpPr>
          <a:xfrm>
            <a:off x="616606" y="1250518"/>
            <a:ext cx="2807343" cy="646331"/>
            <a:chOff x="4325156" y="1123428"/>
            <a:chExt cx="2807343" cy="646331"/>
          </a:xfrm>
        </p:grpSpPr>
        <p:sp>
          <p:nvSpPr>
            <p:cNvPr id="30" name="テキスト ボックス 29">
              <a:extLst>
                <a:ext uri="{FF2B5EF4-FFF2-40B4-BE49-F238E27FC236}">
                  <a16:creationId xmlns:a16="http://schemas.microsoft.com/office/drawing/2014/main" id="{AB2D0966-7ED7-4FB0-BE7B-C9D5BE147867}"/>
                </a:ext>
              </a:extLst>
            </p:cNvPr>
            <p:cNvSpPr txBox="1"/>
            <p:nvPr/>
          </p:nvSpPr>
          <p:spPr>
            <a:xfrm>
              <a:off x="4463179" y="1123428"/>
              <a:ext cx="2669320" cy="646331"/>
            </a:xfrm>
            <a:prstGeom prst="rect">
              <a:avLst/>
            </a:prstGeom>
            <a:noFill/>
          </p:spPr>
          <p:txBody>
            <a:bodyPr wrap="none" rtlCol="0">
              <a:spAutoFit/>
            </a:bodyPr>
            <a:lstStyle/>
            <a:p>
              <a:r>
                <a:rPr kumimoji="1" lang="ja-JP" altLang="en-US" sz="3600">
                  <a:latin typeface="Selawik Semibold" panose="020B0604020202020204" pitchFamily="34" charset="0"/>
                  <a:ea typeface="HGP創英角ｺﾞｼｯｸUB" panose="020B0900000000000000" pitchFamily="50" charset="-128"/>
                </a:rPr>
                <a:t>アプリの機能</a:t>
              </a:r>
            </a:p>
          </p:txBody>
        </p:sp>
        <p:sp>
          <p:nvSpPr>
            <p:cNvPr id="31" name="正方形/長方形 30">
              <a:extLst>
                <a:ext uri="{FF2B5EF4-FFF2-40B4-BE49-F238E27FC236}">
                  <a16:creationId xmlns:a16="http://schemas.microsoft.com/office/drawing/2014/main" id="{2A82AB10-01AE-423E-B84C-36FDF4CCD4D2}"/>
                </a:ext>
              </a:extLst>
            </p:cNvPr>
            <p:cNvSpPr/>
            <p:nvPr/>
          </p:nvSpPr>
          <p:spPr>
            <a:xfrm>
              <a:off x="4325156" y="1184984"/>
              <a:ext cx="138023" cy="5232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82672B31-24DC-44FD-A290-E1DBFB89F660}"/>
              </a:ext>
            </a:extLst>
          </p:cNvPr>
          <p:cNvGrpSpPr/>
          <p:nvPr/>
        </p:nvGrpSpPr>
        <p:grpSpPr>
          <a:xfrm>
            <a:off x="616606" y="4883041"/>
            <a:ext cx="11073700" cy="1325769"/>
            <a:chOff x="616604" y="4134751"/>
            <a:chExt cx="3640481" cy="1325769"/>
          </a:xfrm>
          <a:solidFill>
            <a:schemeClr val="accent5">
              <a:lumMod val="20000"/>
              <a:lumOff val="80000"/>
            </a:schemeClr>
          </a:solidFill>
        </p:grpSpPr>
        <p:sp>
          <p:nvSpPr>
            <p:cNvPr id="33" name="四角形: 角を丸くする 32">
              <a:extLst>
                <a:ext uri="{FF2B5EF4-FFF2-40B4-BE49-F238E27FC236}">
                  <a16:creationId xmlns:a16="http://schemas.microsoft.com/office/drawing/2014/main" id="{8BABFC7E-6FC1-4E7B-ADEA-E839EF04ACB0}"/>
                </a:ext>
              </a:extLst>
            </p:cNvPr>
            <p:cNvSpPr/>
            <p:nvPr/>
          </p:nvSpPr>
          <p:spPr>
            <a:xfrm>
              <a:off x="616604" y="4134751"/>
              <a:ext cx="3640481" cy="1325769"/>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5087858-790B-4809-8CC8-0BCCEF62D7E3}"/>
                </a:ext>
              </a:extLst>
            </p:cNvPr>
            <p:cNvSpPr txBox="1"/>
            <p:nvPr/>
          </p:nvSpPr>
          <p:spPr>
            <a:xfrm>
              <a:off x="623905" y="4365641"/>
              <a:ext cx="2876403" cy="830997"/>
            </a:xfrm>
            <a:prstGeom prst="rect">
              <a:avLst/>
            </a:prstGeom>
            <a:grpFill/>
          </p:spPr>
          <p:txBody>
            <a:bodyPr wrap="none" rtlCol="0">
              <a:spAutoFit/>
            </a:bodyPr>
            <a:lstStyle/>
            <a:p>
              <a:pPr defTabSz="914400">
                <a:defRPr/>
              </a:pPr>
              <a:r>
                <a:rPr kumimoji="1" lang="en-US" altLang="ja-JP" sz="2400"/>
                <a:t>AI</a:t>
              </a:r>
              <a:r>
                <a:rPr kumimoji="1" lang="ja-JP" altLang="en-US" sz="2400"/>
                <a:t>技術を活用し、会話形式を採用している点が最も異なる点。</a:t>
              </a:r>
              <a:endParaRPr kumimoji="1" lang="en-US" altLang="ja-JP" sz="2400"/>
            </a:p>
            <a:p>
              <a:pPr algn="dist" defTabSz="914400">
                <a:defRPr/>
              </a:pPr>
              <a:r>
                <a:rPr kumimoji="1" lang="ja-JP" altLang="en-US" sz="2400"/>
                <a:t>知識が無くても会話を通じておすすめの提案等を行う。</a:t>
              </a:r>
              <a:endParaRPr kumimoji="1" lang="en-US" altLang="ja-JP" sz="2400"/>
            </a:p>
          </p:txBody>
        </p:sp>
      </p:grpSp>
      <p:grpSp>
        <p:nvGrpSpPr>
          <p:cNvPr id="35" name="グループ化 34">
            <a:extLst>
              <a:ext uri="{FF2B5EF4-FFF2-40B4-BE49-F238E27FC236}">
                <a16:creationId xmlns:a16="http://schemas.microsoft.com/office/drawing/2014/main" id="{E81DDB71-09B9-4688-B4F3-F3D7C2DA5E78}"/>
              </a:ext>
            </a:extLst>
          </p:cNvPr>
          <p:cNvGrpSpPr/>
          <p:nvPr/>
        </p:nvGrpSpPr>
        <p:grpSpPr>
          <a:xfrm>
            <a:off x="616606" y="4037909"/>
            <a:ext cx="3911813" cy="557724"/>
            <a:chOff x="351970" y="2460229"/>
            <a:chExt cx="3911813" cy="557724"/>
          </a:xfrm>
        </p:grpSpPr>
        <p:sp>
          <p:nvSpPr>
            <p:cNvPr id="36" name="正方形/長方形 35">
              <a:extLst>
                <a:ext uri="{FF2B5EF4-FFF2-40B4-BE49-F238E27FC236}">
                  <a16:creationId xmlns:a16="http://schemas.microsoft.com/office/drawing/2014/main" id="{B2E456A4-F832-45D2-9C36-832FA6B68EEA}"/>
                </a:ext>
              </a:extLst>
            </p:cNvPr>
            <p:cNvSpPr/>
            <p:nvPr/>
          </p:nvSpPr>
          <p:spPr>
            <a:xfrm>
              <a:off x="351970" y="2494733"/>
              <a:ext cx="138023" cy="5232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E78984C-62E3-4F5D-9822-754E2C43A09D}"/>
                </a:ext>
              </a:extLst>
            </p:cNvPr>
            <p:cNvSpPr txBox="1"/>
            <p:nvPr/>
          </p:nvSpPr>
          <p:spPr>
            <a:xfrm>
              <a:off x="489993" y="2460229"/>
              <a:ext cx="3773790" cy="523220"/>
            </a:xfrm>
            <a:prstGeom prst="rect">
              <a:avLst/>
            </a:prstGeom>
            <a:noFill/>
          </p:spPr>
          <p:txBody>
            <a:bodyPr wrap="none" rtlCol="0">
              <a:spAutoFit/>
            </a:bodyPr>
            <a:lstStyle/>
            <a:p>
              <a:r>
                <a:rPr lang="ja-JP" altLang="en-US" sz="2800">
                  <a:latin typeface="Selawik Semibold" panose="020B0604020202020204" pitchFamily="34" charset="0"/>
                  <a:ea typeface="HGP創英角ｺﾞｼｯｸUB" panose="020B0900000000000000" pitchFamily="50" charset="-128"/>
                </a:rPr>
                <a:t>一般的なアプリとの違い</a:t>
              </a:r>
              <a:endParaRPr kumimoji="1" lang="ja-JP" altLang="en-US" sz="2800">
                <a:latin typeface="Selawik Semibold" panose="020B0604020202020204" pitchFamily="34" charset="0"/>
                <a:ea typeface="HGP創英角ｺﾞｼｯｸUB" panose="020B0900000000000000" pitchFamily="50" charset="-128"/>
              </a:endParaRPr>
            </a:p>
          </p:txBody>
        </p:sp>
      </p:grpSp>
    </p:spTree>
    <p:extLst>
      <p:ext uri="{BB962C8B-B14F-4D97-AF65-F5344CB8AC3E}">
        <p14:creationId xmlns:p14="http://schemas.microsoft.com/office/powerpoint/2010/main" val="37185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コン&#10;&#10;自動的に生成された説明">
            <a:extLst>
              <a:ext uri="{FF2B5EF4-FFF2-40B4-BE49-F238E27FC236}">
                <a16:creationId xmlns:a16="http://schemas.microsoft.com/office/drawing/2014/main" id="{1B6D1B58-E6ED-42EF-9274-C95B282C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219" y="727934"/>
            <a:ext cx="5008255" cy="5008255"/>
          </a:xfrm>
          <a:prstGeom prst="rect">
            <a:avLst/>
          </a:prstGeom>
        </p:spPr>
      </p:pic>
      <p:sp>
        <p:nvSpPr>
          <p:cNvPr id="25" name="吹き出し: 角を丸めた四角形 13">
            <a:extLst>
              <a:ext uri="{FF2B5EF4-FFF2-40B4-BE49-F238E27FC236}">
                <a16:creationId xmlns:a16="http://schemas.microsoft.com/office/drawing/2014/main" id="{C0BDA9A3-9570-466E-8416-8BF3F0E159E8}"/>
              </a:ext>
            </a:extLst>
          </p:cNvPr>
          <p:cNvSpPr/>
          <p:nvPr/>
        </p:nvSpPr>
        <p:spPr>
          <a:xfrm>
            <a:off x="8890771" y="1659071"/>
            <a:ext cx="3231819" cy="1142929"/>
          </a:xfrm>
          <a:custGeom>
            <a:avLst/>
            <a:gdLst>
              <a:gd name="connsiteX0" fmla="*/ 0 w 4734963"/>
              <a:gd name="connsiteY0" fmla="*/ 184071 h 1104403"/>
              <a:gd name="connsiteX1" fmla="*/ 184071 w 4734963"/>
              <a:gd name="connsiteY1" fmla="*/ 0 h 1104403"/>
              <a:gd name="connsiteX2" fmla="*/ 789161 w 4734963"/>
              <a:gd name="connsiteY2" fmla="*/ 0 h 1104403"/>
              <a:gd name="connsiteX3" fmla="*/ 789161 w 4734963"/>
              <a:gd name="connsiteY3" fmla="*/ 0 h 1104403"/>
              <a:gd name="connsiteX4" fmla="*/ 1972901 w 4734963"/>
              <a:gd name="connsiteY4" fmla="*/ 0 h 1104403"/>
              <a:gd name="connsiteX5" fmla="*/ 4550892 w 4734963"/>
              <a:gd name="connsiteY5" fmla="*/ 0 h 1104403"/>
              <a:gd name="connsiteX6" fmla="*/ 4734963 w 4734963"/>
              <a:gd name="connsiteY6" fmla="*/ 184071 h 1104403"/>
              <a:gd name="connsiteX7" fmla="*/ 4734963 w 4734963"/>
              <a:gd name="connsiteY7" fmla="*/ 644235 h 1104403"/>
              <a:gd name="connsiteX8" fmla="*/ 4734963 w 4734963"/>
              <a:gd name="connsiteY8" fmla="*/ 644235 h 1104403"/>
              <a:gd name="connsiteX9" fmla="*/ 4734963 w 4734963"/>
              <a:gd name="connsiteY9" fmla="*/ 920336 h 1104403"/>
              <a:gd name="connsiteX10" fmla="*/ 4734963 w 4734963"/>
              <a:gd name="connsiteY10" fmla="*/ 920332 h 1104403"/>
              <a:gd name="connsiteX11" fmla="*/ 4550892 w 4734963"/>
              <a:gd name="connsiteY11" fmla="*/ 1104403 h 1104403"/>
              <a:gd name="connsiteX12" fmla="*/ 1972901 w 4734963"/>
              <a:gd name="connsiteY12" fmla="*/ 1104403 h 1104403"/>
              <a:gd name="connsiteX13" fmla="*/ 1408178 w 4734963"/>
              <a:gd name="connsiteY13" fmla="*/ 1587182 h 1104403"/>
              <a:gd name="connsiteX14" fmla="*/ 789161 w 4734963"/>
              <a:gd name="connsiteY14" fmla="*/ 1104403 h 1104403"/>
              <a:gd name="connsiteX15" fmla="*/ 184071 w 4734963"/>
              <a:gd name="connsiteY15" fmla="*/ 1104403 h 1104403"/>
              <a:gd name="connsiteX16" fmla="*/ 0 w 4734963"/>
              <a:gd name="connsiteY16" fmla="*/ 920332 h 1104403"/>
              <a:gd name="connsiteX17" fmla="*/ 0 w 4734963"/>
              <a:gd name="connsiteY17" fmla="*/ 920336 h 1104403"/>
              <a:gd name="connsiteX18" fmla="*/ 0 w 4734963"/>
              <a:gd name="connsiteY18" fmla="*/ 644235 h 1104403"/>
              <a:gd name="connsiteX19" fmla="*/ 0 w 4734963"/>
              <a:gd name="connsiteY19" fmla="*/ 644235 h 1104403"/>
              <a:gd name="connsiteX20" fmla="*/ 0 w 4734963"/>
              <a:gd name="connsiteY20" fmla="*/ 184071 h 1104403"/>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972901 w 4734963"/>
              <a:gd name="connsiteY12" fmla="*/ 1104403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20227 w 4734963"/>
              <a:gd name="connsiteY12" fmla="*/ 1113457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65494 w 4734963"/>
              <a:gd name="connsiteY12" fmla="*/ 1131564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38333 w 4734963"/>
              <a:gd name="connsiteY12" fmla="*/ 1104403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378952"/>
              <a:gd name="connsiteX1" fmla="*/ 184071 w 4734963"/>
              <a:gd name="connsiteY1" fmla="*/ 0 h 1378952"/>
              <a:gd name="connsiteX2" fmla="*/ 789161 w 4734963"/>
              <a:gd name="connsiteY2" fmla="*/ 0 h 1378952"/>
              <a:gd name="connsiteX3" fmla="*/ 789161 w 4734963"/>
              <a:gd name="connsiteY3" fmla="*/ 0 h 1378952"/>
              <a:gd name="connsiteX4" fmla="*/ 1972901 w 4734963"/>
              <a:gd name="connsiteY4" fmla="*/ 0 h 1378952"/>
              <a:gd name="connsiteX5" fmla="*/ 4550892 w 4734963"/>
              <a:gd name="connsiteY5" fmla="*/ 0 h 1378952"/>
              <a:gd name="connsiteX6" fmla="*/ 4734963 w 4734963"/>
              <a:gd name="connsiteY6" fmla="*/ 184071 h 1378952"/>
              <a:gd name="connsiteX7" fmla="*/ 4734963 w 4734963"/>
              <a:gd name="connsiteY7" fmla="*/ 644235 h 1378952"/>
              <a:gd name="connsiteX8" fmla="*/ 4734963 w 4734963"/>
              <a:gd name="connsiteY8" fmla="*/ 644235 h 1378952"/>
              <a:gd name="connsiteX9" fmla="*/ 4734963 w 4734963"/>
              <a:gd name="connsiteY9" fmla="*/ 920336 h 1378952"/>
              <a:gd name="connsiteX10" fmla="*/ 4734963 w 4734963"/>
              <a:gd name="connsiteY10" fmla="*/ 920332 h 1378952"/>
              <a:gd name="connsiteX11" fmla="*/ 4550892 w 4734963"/>
              <a:gd name="connsiteY11" fmla="*/ 1104403 h 1378952"/>
              <a:gd name="connsiteX12" fmla="*/ 1538333 w 4734963"/>
              <a:gd name="connsiteY12" fmla="*/ 1104403 h 1378952"/>
              <a:gd name="connsiteX13" fmla="*/ 1444392 w 4734963"/>
              <a:gd name="connsiteY13" fmla="*/ 1378952 h 1378952"/>
              <a:gd name="connsiteX14" fmla="*/ 1196567 w 4734963"/>
              <a:gd name="connsiteY14" fmla="*/ 1104403 h 1378952"/>
              <a:gd name="connsiteX15" fmla="*/ 184071 w 4734963"/>
              <a:gd name="connsiteY15" fmla="*/ 1104403 h 1378952"/>
              <a:gd name="connsiteX16" fmla="*/ 0 w 4734963"/>
              <a:gd name="connsiteY16" fmla="*/ 920332 h 1378952"/>
              <a:gd name="connsiteX17" fmla="*/ 0 w 4734963"/>
              <a:gd name="connsiteY17" fmla="*/ 920336 h 1378952"/>
              <a:gd name="connsiteX18" fmla="*/ 0 w 4734963"/>
              <a:gd name="connsiteY18" fmla="*/ 644235 h 1378952"/>
              <a:gd name="connsiteX19" fmla="*/ 0 w 4734963"/>
              <a:gd name="connsiteY19" fmla="*/ 644235 h 1378952"/>
              <a:gd name="connsiteX20" fmla="*/ 0 w 4734963"/>
              <a:gd name="connsiteY20" fmla="*/ 184071 h 1378952"/>
              <a:gd name="connsiteX0" fmla="*/ 0 w 4734963"/>
              <a:gd name="connsiteY0" fmla="*/ 184071 h 1378952"/>
              <a:gd name="connsiteX1" fmla="*/ 184071 w 4734963"/>
              <a:gd name="connsiteY1" fmla="*/ 0 h 1378952"/>
              <a:gd name="connsiteX2" fmla="*/ 789161 w 4734963"/>
              <a:gd name="connsiteY2" fmla="*/ 0 h 1378952"/>
              <a:gd name="connsiteX3" fmla="*/ 789161 w 4734963"/>
              <a:gd name="connsiteY3" fmla="*/ 0 h 1378952"/>
              <a:gd name="connsiteX4" fmla="*/ 1972901 w 4734963"/>
              <a:gd name="connsiteY4" fmla="*/ 0 h 1378952"/>
              <a:gd name="connsiteX5" fmla="*/ 4550892 w 4734963"/>
              <a:gd name="connsiteY5" fmla="*/ 0 h 1378952"/>
              <a:gd name="connsiteX6" fmla="*/ 4734963 w 4734963"/>
              <a:gd name="connsiteY6" fmla="*/ 184071 h 1378952"/>
              <a:gd name="connsiteX7" fmla="*/ 4734963 w 4734963"/>
              <a:gd name="connsiteY7" fmla="*/ 644235 h 1378952"/>
              <a:gd name="connsiteX8" fmla="*/ 4734963 w 4734963"/>
              <a:gd name="connsiteY8" fmla="*/ 644235 h 1378952"/>
              <a:gd name="connsiteX9" fmla="*/ 4734963 w 4734963"/>
              <a:gd name="connsiteY9" fmla="*/ 920336 h 1378952"/>
              <a:gd name="connsiteX10" fmla="*/ 4734963 w 4734963"/>
              <a:gd name="connsiteY10" fmla="*/ 920332 h 1378952"/>
              <a:gd name="connsiteX11" fmla="*/ 4550892 w 4734963"/>
              <a:gd name="connsiteY11" fmla="*/ 1104403 h 1378952"/>
              <a:gd name="connsiteX12" fmla="*/ 1538333 w 4734963"/>
              <a:gd name="connsiteY12" fmla="*/ 1104403 h 1378952"/>
              <a:gd name="connsiteX13" fmla="*/ 1553034 w 4734963"/>
              <a:gd name="connsiteY13" fmla="*/ 1378952 h 1378952"/>
              <a:gd name="connsiteX14" fmla="*/ 1196567 w 4734963"/>
              <a:gd name="connsiteY14" fmla="*/ 1104403 h 1378952"/>
              <a:gd name="connsiteX15" fmla="*/ 184071 w 4734963"/>
              <a:gd name="connsiteY15" fmla="*/ 1104403 h 1378952"/>
              <a:gd name="connsiteX16" fmla="*/ 0 w 4734963"/>
              <a:gd name="connsiteY16" fmla="*/ 920332 h 1378952"/>
              <a:gd name="connsiteX17" fmla="*/ 0 w 4734963"/>
              <a:gd name="connsiteY17" fmla="*/ 920336 h 1378952"/>
              <a:gd name="connsiteX18" fmla="*/ 0 w 4734963"/>
              <a:gd name="connsiteY18" fmla="*/ 644235 h 1378952"/>
              <a:gd name="connsiteX19" fmla="*/ 0 w 4734963"/>
              <a:gd name="connsiteY19" fmla="*/ 644235 h 1378952"/>
              <a:gd name="connsiteX20" fmla="*/ 0 w 4734963"/>
              <a:gd name="connsiteY20" fmla="*/ 184071 h 1378952"/>
              <a:gd name="connsiteX0" fmla="*/ 0 w 4734963"/>
              <a:gd name="connsiteY0" fmla="*/ 184071 h 1412518"/>
              <a:gd name="connsiteX1" fmla="*/ 184071 w 4734963"/>
              <a:gd name="connsiteY1" fmla="*/ 0 h 1412518"/>
              <a:gd name="connsiteX2" fmla="*/ 789161 w 4734963"/>
              <a:gd name="connsiteY2" fmla="*/ 0 h 1412518"/>
              <a:gd name="connsiteX3" fmla="*/ 789161 w 4734963"/>
              <a:gd name="connsiteY3" fmla="*/ 0 h 1412518"/>
              <a:gd name="connsiteX4" fmla="*/ 1972901 w 4734963"/>
              <a:gd name="connsiteY4" fmla="*/ 0 h 1412518"/>
              <a:gd name="connsiteX5" fmla="*/ 4550892 w 4734963"/>
              <a:gd name="connsiteY5" fmla="*/ 0 h 1412518"/>
              <a:gd name="connsiteX6" fmla="*/ 4734963 w 4734963"/>
              <a:gd name="connsiteY6" fmla="*/ 184071 h 1412518"/>
              <a:gd name="connsiteX7" fmla="*/ 4734963 w 4734963"/>
              <a:gd name="connsiteY7" fmla="*/ 644235 h 1412518"/>
              <a:gd name="connsiteX8" fmla="*/ 4734963 w 4734963"/>
              <a:gd name="connsiteY8" fmla="*/ 644235 h 1412518"/>
              <a:gd name="connsiteX9" fmla="*/ 4734963 w 4734963"/>
              <a:gd name="connsiteY9" fmla="*/ 920336 h 1412518"/>
              <a:gd name="connsiteX10" fmla="*/ 4734963 w 4734963"/>
              <a:gd name="connsiteY10" fmla="*/ 920332 h 1412518"/>
              <a:gd name="connsiteX11" fmla="*/ 4550892 w 4734963"/>
              <a:gd name="connsiteY11" fmla="*/ 1104403 h 1412518"/>
              <a:gd name="connsiteX12" fmla="*/ 1538333 w 4734963"/>
              <a:gd name="connsiteY12" fmla="*/ 1104403 h 1412518"/>
              <a:gd name="connsiteX13" fmla="*/ 995933 w 4734963"/>
              <a:gd name="connsiteY13" fmla="*/ 1412518 h 1412518"/>
              <a:gd name="connsiteX14" fmla="*/ 1196567 w 4734963"/>
              <a:gd name="connsiteY14" fmla="*/ 1104403 h 1412518"/>
              <a:gd name="connsiteX15" fmla="*/ 184071 w 4734963"/>
              <a:gd name="connsiteY15" fmla="*/ 1104403 h 1412518"/>
              <a:gd name="connsiteX16" fmla="*/ 0 w 4734963"/>
              <a:gd name="connsiteY16" fmla="*/ 920332 h 1412518"/>
              <a:gd name="connsiteX17" fmla="*/ 0 w 4734963"/>
              <a:gd name="connsiteY17" fmla="*/ 920336 h 1412518"/>
              <a:gd name="connsiteX18" fmla="*/ 0 w 4734963"/>
              <a:gd name="connsiteY18" fmla="*/ 644235 h 1412518"/>
              <a:gd name="connsiteX19" fmla="*/ 0 w 4734963"/>
              <a:gd name="connsiteY19" fmla="*/ 644235 h 1412518"/>
              <a:gd name="connsiteX20" fmla="*/ 0 w 4734963"/>
              <a:gd name="connsiteY20" fmla="*/ 184071 h 1412518"/>
              <a:gd name="connsiteX0" fmla="*/ 0 w 4734963"/>
              <a:gd name="connsiteY0" fmla="*/ 184071 h 1412518"/>
              <a:gd name="connsiteX1" fmla="*/ 184071 w 4734963"/>
              <a:gd name="connsiteY1" fmla="*/ 0 h 1412518"/>
              <a:gd name="connsiteX2" fmla="*/ 789161 w 4734963"/>
              <a:gd name="connsiteY2" fmla="*/ 0 h 1412518"/>
              <a:gd name="connsiteX3" fmla="*/ 789161 w 4734963"/>
              <a:gd name="connsiteY3" fmla="*/ 0 h 1412518"/>
              <a:gd name="connsiteX4" fmla="*/ 1972901 w 4734963"/>
              <a:gd name="connsiteY4" fmla="*/ 0 h 1412518"/>
              <a:gd name="connsiteX5" fmla="*/ 4550892 w 4734963"/>
              <a:gd name="connsiteY5" fmla="*/ 0 h 1412518"/>
              <a:gd name="connsiteX6" fmla="*/ 4734963 w 4734963"/>
              <a:gd name="connsiteY6" fmla="*/ 184071 h 1412518"/>
              <a:gd name="connsiteX7" fmla="*/ 4734963 w 4734963"/>
              <a:gd name="connsiteY7" fmla="*/ 644235 h 1412518"/>
              <a:gd name="connsiteX8" fmla="*/ 4734963 w 4734963"/>
              <a:gd name="connsiteY8" fmla="*/ 644235 h 1412518"/>
              <a:gd name="connsiteX9" fmla="*/ 4734963 w 4734963"/>
              <a:gd name="connsiteY9" fmla="*/ 920336 h 1412518"/>
              <a:gd name="connsiteX10" fmla="*/ 4734963 w 4734963"/>
              <a:gd name="connsiteY10" fmla="*/ 920332 h 1412518"/>
              <a:gd name="connsiteX11" fmla="*/ 4550892 w 4734963"/>
              <a:gd name="connsiteY11" fmla="*/ 1104403 h 1412518"/>
              <a:gd name="connsiteX12" fmla="*/ 1538333 w 4734963"/>
              <a:gd name="connsiteY12" fmla="*/ 1104403 h 1412518"/>
              <a:gd name="connsiteX13" fmla="*/ 995933 w 4734963"/>
              <a:gd name="connsiteY13" fmla="*/ 1412518 h 1412518"/>
              <a:gd name="connsiteX14" fmla="*/ 1196567 w 4734963"/>
              <a:gd name="connsiteY14" fmla="*/ 1104403 h 1412518"/>
              <a:gd name="connsiteX15" fmla="*/ 184071 w 4734963"/>
              <a:gd name="connsiteY15" fmla="*/ 1104403 h 1412518"/>
              <a:gd name="connsiteX16" fmla="*/ 0 w 4734963"/>
              <a:gd name="connsiteY16" fmla="*/ 920332 h 1412518"/>
              <a:gd name="connsiteX17" fmla="*/ 0 w 4734963"/>
              <a:gd name="connsiteY17" fmla="*/ 920336 h 1412518"/>
              <a:gd name="connsiteX18" fmla="*/ 0 w 4734963"/>
              <a:gd name="connsiteY18" fmla="*/ 644235 h 1412518"/>
              <a:gd name="connsiteX19" fmla="*/ 0 w 4734963"/>
              <a:gd name="connsiteY19" fmla="*/ 644235 h 1412518"/>
              <a:gd name="connsiteX20" fmla="*/ 0 w 4734963"/>
              <a:gd name="connsiteY20" fmla="*/ 184071 h 14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4963" h="1412518">
                <a:moveTo>
                  <a:pt x="0" y="184071"/>
                </a:moveTo>
                <a:cubicBezTo>
                  <a:pt x="0" y="82411"/>
                  <a:pt x="82411" y="0"/>
                  <a:pt x="184071" y="0"/>
                </a:cubicBezTo>
                <a:lnTo>
                  <a:pt x="789161" y="0"/>
                </a:lnTo>
                <a:lnTo>
                  <a:pt x="789161" y="0"/>
                </a:lnTo>
                <a:lnTo>
                  <a:pt x="1972901" y="0"/>
                </a:lnTo>
                <a:lnTo>
                  <a:pt x="4550892" y="0"/>
                </a:lnTo>
                <a:cubicBezTo>
                  <a:pt x="4652552" y="0"/>
                  <a:pt x="4734963" y="82411"/>
                  <a:pt x="4734963" y="184071"/>
                </a:cubicBezTo>
                <a:lnTo>
                  <a:pt x="4734963" y="644235"/>
                </a:lnTo>
                <a:lnTo>
                  <a:pt x="4734963" y="644235"/>
                </a:lnTo>
                <a:lnTo>
                  <a:pt x="4734963" y="920336"/>
                </a:lnTo>
                <a:lnTo>
                  <a:pt x="4734963" y="920332"/>
                </a:lnTo>
                <a:cubicBezTo>
                  <a:pt x="4734963" y="1021992"/>
                  <a:pt x="4652552" y="1104403"/>
                  <a:pt x="4550892" y="1104403"/>
                </a:cubicBezTo>
                <a:lnTo>
                  <a:pt x="1538333" y="1104403"/>
                </a:lnTo>
                <a:lnTo>
                  <a:pt x="995933" y="1412518"/>
                </a:lnTo>
                <a:lnTo>
                  <a:pt x="1196567" y="1104403"/>
                </a:lnTo>
                <a:lnTo>
                  <a:pt x="184071" y="1104403"/>
                </a:lnTo>
                <a:cubicBezTo>
                  <a:pt x="82411" y="1104403"/>
                  <a:pt x="0" y="1021992"/>
                  <a:pt x="0" y="920332"/>
                </a:cubicBezTo>
                <a:lnTo>
                  <a:pt x="0" y="920336"/>
                </a:lnTo>
                <a:lnTo>
                  <a:pt x="0" y="644235"/>
                </a:lnTo>
                <a:lnTo>
                  <a:pt x="0" y="644235"/>
                </a:lnTo>
                <a:lnTo>
                  <a:pt x="0" y="18407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037F4A0F-1CA2-4E89-917C-DA9285FD49DE}"/>
              </a:ext>
            </a:extLst>
          </p:cNvPr>
          <p:cNvSpPr/>
          <p:nvPr/>
        </p:nvSpPr>
        <p:spPr>
          <a:xfrm>
            <a:off x="392525" y="1691362"/>
            <a:ext cx="4111848" cy="1115769"/>
          </a:xfrm>
          <a:custGeom>
            <a:avLst/>
            <a:gdLst>
              <a:gd name="connsiteX0" fmla="*/ 0 w 4734963"/>
              <a:gd name="connsiteY0" fmla="*/ 184071 h 1104403"/>
              <a:gd name="connsiteX1" fmla="*/ 184071 w 4734963"/>
              <a:gd name="connsiteY1" fmla="*/ 0 h 1104403"/>
              <a:gd name="connsiteX2" fmla="*/ 789161 w 4734963"/>
              <a:gd name="connsiteY2" fmla="*/ 0 h 1104403"/>
              <a:gd name="connsiteX3" fmla="*/ 789161 w 4734963"/>
              <a:gd name="connsiteY3" fmla="*/ 0 h 1104403"/>
              <a:gd name="connsiteX4" fmla="*/ 1972901 w 4734963"/>
              <a:gd name="connsiteY4" fmla="*/ 0 h 1104403"/>
              <a:gd name="connsiteX5" fmla="*/ 4550892 w 4734963"/>
              <a:gd name="connsiteY5" fmla="*/ 0 h 1104403"/>
              <a:gd name="connsiteX6" fmla="*/ 4734963 w 4734963"/>
              <a:gd name="connsiteY6" fmla="*/ 184071 h 1104403"/>
              <a:gd name="connsiteX7" fmla="*/ 4734963 w 4734963"/>
              <a:gd name="connsiteY7" fmla="*/ 644235 h 1104403"/>
              <a:gd name="connsiteX8" fmla="*/ 4734963 w 4734963"/>
              <a:gd name="connsiteY8" fmla="*/ 644235 h 1104403"/>
              <a:gd name="connsiteX9" fmla="*/ 4734963 w 4734963"/>
              <a:gd name="connsiteY9" fmla="*/ 920336 h 1104403"/>
              <a:gd name="connsiteX10" fmla="*/ 4734963 w 4734963"/>
              <a:gd name="connsiteY10" fmla="*/ 920332 h 1104403"/>
              <a:gd name="connsiteX11" fmla="*/ 4550892 w 4734963"/>
              <a:gd name="connsiteY11" fmla="*/ 1104403 h 1104403"/>
              <a:gd name="connsiteX12" fmla="*/ 1972901 w 4734963"/>
              <a:gd name="connsiteY12" fmla="*/ 1104403 h 1104403"/>
              <a:gd name="connsiteX13" fmla="*/ 1408178 w 4734963"/>
              <a:gd name="connsiteY13" fmla="*/ 1587182 h 1104403"/>
              <a:gd name="connsiteX14" fmla="*/ 789161 w 4734963"/>
              <a:gd name="connsiteY14" fmla="*/ 1104403 h 1104403"/>
              <a:gd name="connsiteX15" fmla="*/ 184071 w 4734963"/>
              <a:gd name="connsiteY15" fmla="*/ 1104403 h 1104403"/>
              <a:gd name="connsiteX16" fmla="*/ 0 w 4734963"/>
              <a:gd name="connsiteY16" fmla="*/ 920332 h 1104403"/>
              <a:gd name="connsiteX17" fmla="*/ 0 w 4734963"/>
              <a:gd name="connsiteY17" fmla="*/ 920336 h 1104403"/>
              <a:gd name="connsiteX18" fmla="*/ 0 w 4734963"/>
              <a:gd name="connsiteY18" fmla="*/ 644235 h 1104403"/>
              <a:gd name="connsiteX19" fmla="*/ 0 w 4734963"/>
              <a:gd name="connsiteY19" fmla="*/ 644235 h 1104403"/>
              <a:gd name="connsiteX20" fmla="*/ 0 w 4734963"/>
              <a:gd name="connsiteY20" fmla="*/ 184071 h 1104403"/>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972901 w 4734963"/>
              <a:gd name="connsiteY12" fmla="*/ 1104403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20227 w 4734963"/>
              <a:gd name="connsiteY12" fmla="*/ 1113457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65494 w 4734963"/>
              <a:gd name="connsiteY12" fmla="*/ 1131564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587182"/>
              <a:gd name="connsiteX1" fmla="*/ 184071 w 4734963"/>
              <a:gd name="connsiteY1" fmla="*/ 0 h 1587182"/>
              <a:gd name="connsiteX2" fmla="*/ 789161 w 4734963"/>
              <a:gd name="connsiteY2" fmla="*/ 0 h 1587182"/>
              <a:gd name="connsiteX3" fmla="*/ 789161 w 4734963"/>
              <a:gd name="connsiteY3" fmla="*/ 0 h 1587182"/>
              <a:gd name="connsiteX4" fmla="*/ 1972901 w 4734963"/>
              <a:gd name="connsiteY4" fmla="*/ 0 h 1587182"/>
              <a:gd name="connsiteX5" fmla="*/ 4550892 w 4734963"/>
              <a:gd name="connsiteY5" fmla="*/ 0 h 1587182"/>
              <a:gd name="connsiteX6" fmla="*/ 4734963 w 4734963"/>
              <a:gd name="connsiteY6" fmla="*/ 184071 h 1587182"/>
              <a:gd name="connsiteX7" fmla="*/ 4734963 w 4734963"/>
              <a:gd name="connsiteY7" fmla="*/ 644235 h 1587182"/>
              <a:gd name="connsiteX8" fmla="*/ 4734963 w 4734963"/>
              <a:gd name="connsiteY8" fmla="*/ 644235 h 1587182"/>
              <a:gd name="connsiteX9" fmla="*/ 4734963 w 4734963"/>
              <a:gd name="connsiteY9" fmla="*/ 920336 h 1587182"/>
              <a:gd name="connsiteX10" fmla="*/ 4734963 w 4734963"/>
              <a:gd name="connsiteY10" fmla="*/ 920332 h 1587182"/>
              <a:gd name="connsiteX11" fmla="*/ 4550892 w 4734963"/>
              <a:gd name="connsiteY11" fmla="*/ 1104403 h 1587182"/>
              <a:gd name="connsiteX12" fmla="*/ 1538333 w 4734963"/>
              <a:gd name="connsiteY12" fmla="*/ 1104403 h 1587182"/>
              <a:gd name="connsiteX13" fmla="*/ 1408178 w 4734963"/>
              <a:gd name="connsiteY13" fmla="*/ 1587182 h 1587182"/>
              <a:gd name="connsiteX14" fmla="*/ 1196567 w 4734963"/>
              <a:gd name="connsiteY14" fmla="*/ 1104403 h 1587182"/>
              <a:gd name="connsiteX15" fmla="*/ 184071 w 4734963"/>
              <a:gd name="connsiteY15" fmla="*/ 1104403 h 1587182"/>
              <a:gd name="connsiteX16" fmla="*/ 0 w 4734963"/>
              <a:gd name="connsiteY16" fmla="*/ 920332 h 1587182"/>
              <a:gd name="connsiteX17" fmla="*/ 0 w 4734963"/>
              <a:gd name="connsiteY17" fmla="*/ 920336 h 1587182"/>
              <a:gd name="connsiteX18" fmla="*/ 0 w 4734963"/>
              <a:gd name="connsiteY18" fmla="*/ 644235 h 1587182"/>
              <a:gd name="connsiteX19" fmla="*/ 0 w 4734963"/>
              <a:gd name="connsiteY19" fmla="*/ 644235 h 1587182"/>
              <a:gd name="connsiteX20" fmla="*/ 0 w 4734963"/>
              <a:gd name="connsiteY20" fmla="*/ 184071 h 1587182"/>
              <a:gd name="connsiteX0" fmla="*/ 0 w 4734963"/>
              <a:gd name="connsiteY0" fmla="*/ 184071 h 1378952"/>
              <a:gd name="connsiteX1" fmla="*/ 184071 w 4734963"/>
              <a:gd name="connsiteY1" fmla="*/ 0 h 1378952"/>
              <a:gd name="connsiteX2" fmla="*/ 789161 w 4734963"/>
              <a:gd name="connsiteY2" fmla="*/ 0 h 1378952"/>
              <a:gd name="connsiteX3" fmla="*/ 789161 w 4734963"/>
              <a:gd name="connsiteY3" fmla="*/ 0 h 1378952"/>
              <a:gd name="connsiteX4" fmla="*/ 1972901 w 4734963"/>
              <a:gd name="connsiteY4" fmla="*/ 0 h 1378952"/>
              <a:gd name="connsiteX5" fmla="*/ 4550892 w 4734963"/>
              <a:gd name="connsiteY5" fmla="*/ 0 h 1378952"/>
              <a:gd name="connsiteX6" fmla="*/ 4734963 w 4734963"/>
              <a:gd name="connsiteY6" fmla="*/ 184071 h 1378952"/>
              <a:gd name="connsiteX7" fmla="*/ 4734963 w 4734963"/>
              <a:gd name="connsiteY7" fmla="*/ 644235 h 1378952"/>
              <a:gd name="connsiteX8" fmla="*/ 4734963 w 4734963"/>
              <a:gd name="connsiteY8" fmla="*/ 644235 h 1378952"/>
              <a:gd name="connsiteX9" fmla="*/ 4734963 w 4734963"/>
              <a:gd name="connsiteY9" fmla="*/ 920336 h 1378952"/>
              <a:gd name="connsiteX10" fmla="*/ 4734963 w 4734963"/>
              <a:gd name="connsiteY10" fmla="*/ 920332 h 1378952"/>
              <a:gd name="connsiteX11" fmla="*/ 4550892 w 4734963"/>
              <a:gd name="connsiteY11" fmla="*/ 1104403 h 1378952"/>
              <a:gd name="connsiteX12" fmla="*/ 1538333 w 4734963"/>
              <a:gd name="connsiteY12" fmla="*/ 1104403 h 1378952"/>
              <a:gd name="connsiteX13" fmla="*/ 1444392 w 4734963"/>
              <a:gd name="connsiteY13" fmla="*/ 1378952 h 1378952"/>
              <a:gd name="connsiteX14" fmla="*/ 1196567 w 4734963"/>
              <a:gd name="connsiteY14" fmla="*/ 1104403 h 1378952"/>
              <a:gd name="connsiteX15" fmla="*/ 184071 w 4734963"/>
              <a:gd name="connsiteY15" fmla="*/ 1104403 h 1378952"/>
              <a:gd name="connsiteX16" fmla="*/ 0 w 4734963"/>
              <a:gd name="connsiteY16" fmla="*/ 920332 h 1378952"/>
              <a:gd name="connsiteX17" fmla="*/ 0 w 4734963"/>
              <a:gd name="connsiteY17" fmla="*/ 920336 h 1378952"/>
              <a:gd name="connsiteX18" fmla="*/ 0 w 4734963"/>
              <a:gd name="connsiteY18" fmla="*/ 644235 h 1378952"/>
              <a:gd name="connsiteX19" fmla="*/ 0 w 4734963"/>
              <a:gd name="connsiteY19" fmla="*/ 644235 h 1378952"/>
              <a:gd name="connsiteX20" fmla="*/ 0 w 4734963"/>
              <a:gd name="connsiteY20" fmla="*/ 184071 h 1378952"/>
              <a:gd name="connsiteX0" fmla="*/ 0 w 4734963"/>
              <a:gd name="connsiteY0" fmla="*/ 184071 h 1378952"/>
              <a:gd name="connsiteX1" fmla="*/ 184071 w 4734963"/>
              <a:gd name="connsiteY1" fmla="*/ 0 h 1378952"/>
              <a:gd name="connsiteX2" fmla="*/ 789161 w 4734963"/>
              <a:gd name="connsiteY2" fmla="*/ 0 h 1378952"/>
              <a:gd name="connsiteX3" fmla="*/ 789161 w 4734963"/>
              <a:gd name="connsiteY3" fmla="*/ 0 h 1378952"/>
              <a:gd name="connsiteX4" fmla="*/ 1972901 w 4734963"/>
              <a:gd name="connsiteY4" fmla="*/ 0 h 1378952"/>
              <a:gd name="connsiteX5" fmla="*/ 4550892 w 4734963"/>
              <a:gd name="connsiteY5" fmla="*/ 0 h 1378952"/>
              <a:gd name="connsiteX6" fmla="*/ 4734963 w 4734963"/>
              <a:gd name="connsiteY6" fmla="*/ 184071 h 1378952"/>
              <a:gd name="connsiteX7" fmla="*/ 4734963 w 4734963"/>
              <a:gd name="connsiteY7" fmla="*/ 644235 h 1378952"/>
              <a:gd name="connsiteX8" fmla="*/ 4734963 w 4734963"/>
              <a:gd name="connsiteY8" fmla="*/ 644235 h 1378952"/>
              <a:gd name="connsiteX9" fmla="*/ 4734963 w 4734963"/>
              <a:gd name="connsiteY9" fmla="*/ 920336 h 1378952"/>
              <a:gd name="connsiteX10" fmla="*/ 4734963 w 4734963"/>
              <a:gd name="connsiteY10" fmla="*/ 920332 h 1378952"/>
              <a:gd name="connsiteX11" fmla="*/ 4550892 w 4734963"/>
              <a:gd name="connsiteY11" fmla="*/ 1104403 h 1378952"/>
              <a:gd name="connsiteX12" fmla="*/ 1538333 w 4734963"/>
              <a:gd name="connsiteY12" fmla="*/ 1104403 h 1378952"/>
              <a:gd name="connsiteX13" fmla="*/ 1553034 w 4734963"/>
              <a:gd name="connsiteY13" fmla="*/ 1378952 h 1378952"/>
              <a:gd name="connsiteX14" fmla="*/ 1196567 w 4734963"/>
              <a:gd name="connsiteY14" fmla="*/ 1104403 h 1378952"/>
              <a:gd name="connsiteX15" fmla="*/ 184071 w 4734963"/>
              <a:gd name="connsiteY15" fmla="*/ 1104403 h 1378952"/>
              <a:gd name="connsiteX16" fmla="*/ 0 w 4734963"/>
              <a:gd name="connsiteY16" fmla="*/ 920332 h 1378952"/>
              <a:gd name="connsiteX17" fmla="*/ 0 w 4734963"/>
              <a:gd name="connsiteY17" fmla="*/ 920336 h 1378952"/>
              <a:gd name="connsiteX18" fmla="*/ 0 w 4734963"/>
              <a:gd name="connsiteY18" fmla="*/ 644235 h 1378952"/>
              <a:gd name="connsiteX19" fmla="*/ 0 w 4734963"/>
              <a:gd name="connsiteY19" fmla="*/ 644235 h 1378952"/>
              <a:gd name="connsiteX20" fmla="*/ 0 w 4734963"/>
              <a:gd name="connsiteY20" fmla="*/ 184071 h 137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4963" h="1378952">
                <a:moveTo>
                  <a:pt x="0" y="184071"/>
                </a:moveTo>
                <a:cubicBezTo>
                  <a:pt x="0" y="82411"/>
                  <a:pt x="82411" y="0"/>
                  <a:pt x="184071" y="0"/>
                </a:cubicBezTo>
                <a:lnTo>
                  <a:pt x="789161" y="0"/>
                </a:lnTo>
                <a:lnTo>
                  <a:pt x="789161" y="0"/>
                </a:lnTo>
                <a:lnTo>
                  <a:pt x="1972901" y="0"/>
                </a:lnTo>
                <a:lnTo>
                  <a:pt x="4550892" y="0"/>
                </a:lnTo>
                <a:cubicBezTo>
                  <a:pt x="4652552" y="0"/>
                  <a:pt x="4734963" y="82411"/>
                  <a:pt x="4734963" y="184071"/>
                </a:cubicBezTo>
                <a:lnTo>
                  <a:pt x="4734963" y="644235"/>
                </a:lnTo>
                <a:lnTo>
                  <a:pt x="4734963" y="644235"/>
                </a:lnTo>
                <a:lnTo>
                  <a:pt x="4734963" y="920336"/>
                </a:lnTo>
                <a:lnTo>
                  <a:pt x="4734963" y="920332"/>
                </a:lnTo>
                <a:cubicBezTo>
                  <a:pt x="4734963" y="1021992"/>
                  <a:pt x="4652552" y="1104403"/>
                  <a:pt x="4550892" y="1104403"/>
                </a:cubicBezTo>
                <a:lnTo>
                  <a:pt x="1538333" y="1104403"/>
                </a:lnTo>
                <a:lnTo>
                  <a:pt x="1553034" y="1378952"/>
                </a:lnTo>
                <a:lnTo>
                  <a:pt x="1196567" y="1104403"/>
                </a:lnTo>
                <a:lnTo>
                  <a:pt x="184071" y="1104403"/>
                </a:lnTo>
                <a:cubicBezTo>
                  <a:pt x="82411" y="1104403"/>
                  <a:pt x="0" y="1021992"/>
                  <a:pt x="0" y="920332"/>
                </a:cubicBezTo>
                <a:lnTo>
                  <a:pt x="0" y="920336"/>
                </a:lnTo>
                <a:lnTo>
                  <a:pt x="0" y="644235"/>
                </a:lnTo>
                <a:lnTo>
                  <a:pt x="0" y="644235"/>
                </a:lnTo>
                <a:lnTo>
                  <a:pt x="0" y="18407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387192"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プロトタイプ</a:t>
            </a:r>
          </a:p>
        </p:txBody>
      </p:sp>
      <p:sp>
        <p:nvSpPr>
          <p:cNvPr id="53" name="四角形: 角を丸くする 52">
            <a:extLst>
              <a:ext uri="{FF2B5EF4-FFF2-40B4-BE49-F238E27FC236}">
                <a16:creationId xmlns:a16="http://schemas.microsoft.com/office/drawing/2014/main" id="{7ED5B5BE-4E55-4ABC-830D-F604E2BC2297}"/>
              </a:ext>
            </a:extLst>
          </p:cNvPr>
          <p:cNvSpPr/>
          <p:nvPr/>
        </p:nvSpPr>
        <p:spPr>
          <a:xfrm>
            <a:off x="1332757" y="5359317"/>
            <a:ext cx="9409053" cy="1290820"/>
          </a:xfrm>
          <a:prstGeom prst="roundRect">
            <a:avLst>
              <a:gd name="adj" fmla="val 77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3B954587-D426-410F-9F62-314BC1018699}"/>
              </a:ext>
            </a:extLst>
          </p:cNvPr>
          <p:cNvSpPr txBox="1"/>
          <p:nvPr/>
        </p:nvSpPr>
        <p:spPr>
          <a:xfrm>
            <a:off x="1456542" y="5527673"/>
            <a:ext cx="9161482" cy="954107"/>
          </a:xfrm>
          <a:prstGeom prst="rect">
            <a:avLst/>
          </a:prstGeom>
          <a:noFill/>
        </p:spPr>
        <p:txBody>
          <a:bodyPr wrap="none" lIns="91440" tIns="45720" rIns="91440" bIns="45720" rtlCol="0" anchor="t">
            <a:spAutoFit/>
          </a:bodyPr>
          <a:lstStyle/>
          <a:p>
            <a:pPr defTabSz="914400">
              <a:defRPr/>
            </a:pPr>
            <a:r>
              <a:rPr kumimoji="1" lang="ja-JP" altLang="en-US" sz="2800" b="1">
                <a:solidFill>
                  <a:schemeClr val="bg1"/>
                </a:solidFill>
                <a:ea typeface="游ゴシック"/>
              </a:rPr>
              <a:t>提案する内容を地域に特化したものにすることによって</a:t>
            </a:r>
            <a:br>
              <a:rPr kumimoji="1" lang="en-US" altLang="ja-JP" sz="2800" b="1">
                <a:solidFill>
                  <a:schemeClr val="bg1"/>
                </a:solidFill>
              </a:rPr>
            </a:br>
            <a:r>
              <a:rPr lang="ja-JP" altLang="en-US" sz="2800" b="1">
                <a:solidFill>
                  <a:schemeClr val="bg1"/>
                </a:solidFill>
                <a:ea typeface="游ゴシック"/>
                <a:cs typeface="Calibri"/>
              </a:rPr>
              <a:t>他所より詳しい情報を提供する</a:t>
            </a:r>
            <a:endParaRPr lang="en-US" altLang="ja-JP" sz="2800" b="1">
              <a:solidFill>
                <a:schemeClr val="bg1"/>
              </a:solidFill>
              <a:ea typeface="游ゴシック"/>
              <a:cs typeface="Calibri"/>
            </a:endParaRPr>
          </a:p>
        </p:txBody>
      </p:sp>
      <p:sp>
        <p:nvSpPr>
          <p:cNvPr id="9" name="テキスト ボックス 8">
            <a:extLst>
              <a:ext uri="{FF2B5EF4-FFF2-40B4-BE49-F238E27FC236}">
                <a16:creationId xmlns:a16="http://schemas.microsoft.com/office/drawing/2014/main" id="{51C34D00-C04E-487A-8E35-A9276424D484}"/>
              </a:ext>
            </a:extLst>
          </p:cNvPr>
          <p:cNvSpPr txBox="1"/>
          <p:nvPr/>
        </p:nvSpPr>
        <p:spPr>
          <a:xfrm>
            <a:off x="622462" y="1973982"/>
            <a:ext cx="3647152" cy="369332"/>
          </a:xfrm>
          <a:prstGeom prst="rect">
            <a:avLst/>
          </a:prstGeom>
          <a:noFill/>
        </p:spPr>
        <p:txBody>
          <a:bodyPr wrap="none" rtlCol="0">
            <a:spAutoFit/>
          </a:bodyPr>
          <a:lstStyle/>
          <a:p>
            <a:r>
              <a:rPr kumimoji="1" lang="ja-JP" altLang="en-US" dirty="0"/>
              <a:t>福岡市内での旅行プランをたてて</a:t>
            </a:r>
          </a:p>
        </p:txBody>
      </p:sp>
      <p:pic>
        <p:nvPicPr>
          <p:cNvPr id="11" name="図 10" descr="アイコン&#10;&#10;自動的に生成された説明">
            <a:extLst>
              <a:ext uri="{FF2B5EF4-FFF2-40B4-BE49-F238E27FC236}">
                <a16:creationId xmlns:a16="http://schemas.microsoft.com/office/drawing/2014/main" id="{C2869F7E-2208-45C0-8D40-75A0796D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760" y="2948120"/>
            <a:ext cx="1643717" cy="1643717"/>
          </a:xfrm>
          <a:prstGeom prst="rect">
            <a:avLst/>
          </a:prstGeom>
        </p:spPr>
      </p:pic>
      <p:sp>
        <p:nvSpPr>
          <p:cNvPr id="12" name="テキスト ボックス 11">
            <a:extLst>
              <a:ext uri="{FF2B5EF4-FFF2-40B4-BE49-F238E27FC236}">
                <a16:creationId xmlns:a16="http://schemas.microsoft.com/office/drawing/2014/main" id="{01743E77-ABB2-45D6-8B98-AEB0DEEC36C7}"/>
              </a:ext>
            </a:extLst>
          </p:cNvPr>
          <p:cNvSpPr txBox="1"/>
          <p:nvPr/>
        </p:nvSpPr>
        <p:spPr>
          <a:xfrm>
            <a:off x="1347427" y="4519622"/>
            <a:ext cx="1614545" cy="584775"/>
          </a:xfrm>
          <a:prstGeom prst="rect">
            <a:avLst/>
          </a:prstGeom>
          <a:noFill/>
        </p:spPr>
        <p:txBody>
          <a:bodyPr wrap="non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ユーザー</a:t>
            </a:r>
          </a:p>
        </p:txBody>
      </p:sp>
      <p:sp>
        <p:nvSpPr>
          <p:cNvPr id="15" name="矢印: 五方向 14">
            <a:extLst>
              <a:ext uri="{FF2B5EF4-FFF2-40B4-BE49-F238E27FC236}">
                <a16:creationId xmlns:a16="http://schemas.microsoft.com/office/drawing/2014/main" id="{00B4030A-FDD2-45C9-8F47-0EEE04107B22}"/>
              </a:ext>
            </a:extLst>
          </p:cNvPr>
          <p:cNvSpPr/>
          <p:nvPr/>
        </p:nvSpPr>
        <p:spPr>
          <a:xfrm>
            <a:off x="5140687" y="2984310"/>
            <a:ext cx="1051776" cy="597529"/>
          </a:xfrm>
          <a:prstGeom prst="homePlat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84F16E3-6C47-48A0-9BCB-3DCF0C36D9FF}"/>
              </a:ext>
            </a:extLst>
          </p:cNvPr>
          <p:cNvSpPr txBox="1"/>
          <p:nvPr/>
        </p:nvSpPr>
        <p:spPr>
          <a:xfrm>
            <a:off x="5001970" y="3581839"/>
            <a:ext cx="1329210" cy="400110"/>
          </a:xfrm>
          <a:prstGeom prst="rect">
            <a:avLst/>
          </a:prstGeom>
          <a:noFill/>
        </p:spPr>
        <p:txBody>
          <a:bodyPr wrap="non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話しかける</a:t>
            </a:r>
          </a:p>
        </p:txBody>
      </p:sp>
      <p:sp>
        <p:nvSpPr>
          <p:cNvPr id="24" name="テキスト ボックス 23">
            <a:extLst>
              <a:ext uri="{FF2B5EF4-FFF2-40B4-BE49-F238E27FC236}">
                <a16:creationId xmlns:a16="http://schemas.microsoft.com/office/drawing/2014/main" id="{9B5F19FA-7C65-43B8-8CFA-D4E9EC934B48}"/>
              </a:ext>
            </a:extLst>
          </p:cNvPr>
          <p:cNvSpPr txBox="1"/>
          <p:nvPr/>
        </p:nvSpPr>
        <p:spPr>
          <a:xfrm>
            <a:off x="8806913" y="1792805"/>
            <a:ext cx="3416320" cy="646331"/>
          </a:xfrm>
          <a:prstGeom prst="rect">
            <a:avLst/>
          </a:prstGeom>
          <a:noFill/>
        </p:spPr>
        <p:txBody>
          <a:bodyPr wrap="none" rtlCol="0">
            <a:spAutoFit/>
          </a:bodyPr>
          <a:lstStyle/>
          <a:p>
            <a:r>
              <a:rPr kumimoji="1" lang="ja-JP" altLang="en-US" dirty="0"/>
              <a:t>○○から大濠公園を回る</a:t>
            </a:r>
            <a:br>
              <a:rPr kumimoji="1" lang="en-US" altLang="ja-JP" dirty="0"/>
            </a:br>
            <a:r>
              <a:rPr kumimoji="1" lang="ja-JP" altLang="en-US" dirty="0"/>
              <a:t>このプランはいかがでしょうか</a:t>
            </a:r>
          </a:p>
        </p:txBody>
      </p:sp>
    </p:spTree>
    <p:extLst>
      <p:ext uri="{BB962C8B-B14F-4D97-AF65-F5344CB8AC3E}">
        <p14:creationId xmlns:p14="http://schemas.microsoft.com/office/powerpoint/2010/main" val="316142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031325"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実現計画</a:t>
            </a:r>
          </a:p>
        </p:txBody>
      </p:sp>
      <p:grpSp>
        <p:nvGrpSpPr>
          <p:cNvPr id="30" name="グループ化 29">
            <a:extLst>
              <a:ext uri="{FF2B5EF4-FFF2-40B4-BE49-F238E27FC236}">
                <a16:creationId xmlns:a16="http://schemas.microsoft.com/office/drawing/2014/main" id="{44F3E4BC-3496-4A53-A8B6-5C6CC92723DC}"/>
              </a:ext>
            </a:extLst>
          </p:cNvPr>
          <p:cNvGrpSpPr/>
          <p:nvPr/>
        </p:nvGrpSpPr>
        <p:grpSpPr>
          <a:xfrm>
            <a:off x="616606" y="1250518"/>
            <a:ext cx="2664677" cy="646331"/>
            <a:chOff x="4325156" y="1123428"/>
            <a:chExt cx="2664677" cy="646331"/>
          </a:xfrm>
        </p:grpSpPr>
        <p:sp>
          <p:nvSpPr>
            <p:cNvPr id="31" name="テキスト ボックス 30">
              <a:extLst>
                <a:ext uri="{FF2B5EF4-FFF2-40B4-BE49-F238E27FC236}">
                  <a16:creationId xmlns:a16="http://schemas.microsoft.com/office/drawing/2014/main" id="{13968713-7BE8-4312-BE3F-0E2008F19483}"/>
                </a:ext>
              </a:extLst>
            </p:cNvPr>
            <p:cNvSpPr txBox="1"/>
            <p:nvPr/>
          </p:nvSpPr>
          <p:spPr>
            <a:xfrm>
              <a:off x="4463179" y="1123428"/>
              <a:ext cx="2526654" cy="646331"/>
            </a:xfrm>
            <a:prstGeom prst="rect">
              <a:avLst/>
            </a:prstGeom>
            <a:noFill/>
          </p:spPr>
          <p:txBody>
            <a:bodyPr wrap="none" rtlCol="0">
              <a:spAutoFit/>
            </a:bodyPr>
            <a:lstStyle/>
            <a:p>
              <a:r>
                <a:rPr kumimoji="1" lang="ja-JP" altLang="en-US" sz="3600">
                  <a:latin typeface="Selawik Semibold" panose="020B0604020202020204" pitchFamily="34" charset="0"/>
                  <a:ea typeface="HGP創英角ｺﾞｼｯｸUB" panose="020B0900000000000000" pitchFamily="50" charset="-128"/>
                </a:rPr>
                <a:t>スケジュール</a:t>
              </a:r>
            </a:p>
          </p:txBody>
        </p:sp>
        <p:sp>
          <p:nvSpPr>
            <p:cNvPr id="32" name="正方形/長方形 31">
              <a:extLst>
                <a:ext uri="{FF2B5EF4-FFF2-40B4-BE49-F238E27FC236}">
                  <a16:creationId xmlns:a16="http://schemas.microsoft.com/office/drawing/2014/main" id="{38271302-BFE2-4117-921A-DA2764D0DC0C}"/>
                </a:ext>
              </a:extLst>
            </p:cNvPr>
            <p:cNvSpPr/>
            <p:nvPr/>
          </p:nvSpPr>
          <p:spPr>
            <a:xfrm>
              <a:off x="4325156" y="1184984"/>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矢印: 五方向 33">
            <a:extLst>
              <a:ext uri="{FF2B5EF4-FFF2-40B4-BE49-F238E27FC236}">
                <a16:creationId xmlns:a16="http://schemas.microsoft.com/office/drawing/2014/main" id="{95AB2B88-B186-4498-9B34-5D0EAED2266C}"/>
              </a:ext>
            </a:extLst>
          </p:cNvPr>
          <p:cNvSpPr/>
          <p:nvPr/>
        </p:nvSpPr>
        <p:spPr>
          <a:xfrm>
            <a:off x="4864414" y="2168542"/>
            <a:ext cx="2045457"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プロトタイプ</a:t>
            </a:r>
            <a:br>
              <a:rPr kumimoji="1" lang="en-US" altLang="ja-JP" sz="200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作成</a:t>
            </a:r>
          </a:p>
        </p:txBody>
      </p:sp>
      <p:sp>
        <p:nvSpPr>
          <p:cNvPr id="35" name="矢印: 五方向 34">
            <a:extLst>
              <a:ext uri="{FF2B5EF4-FFF2-40B4-BE49-F238E27FC236}">
                <a16:creationId xmlns:a16="http://schemas.microsoft.com/office/drawing/2014/main" id="{EFA91B9D-4E96-490A-BA33-D025DB87F501}"/>
              </a:ext>
            </a:extLst>
          </p:cNvPr>
          <p:cNvSpPr/>
          <p:nvPr/>
        </p:nvSpPr>
        <p:spPr>
          <a:xfrm>
            <a:off x="2818957" y="2168543"/>
            <a:ext cx="2045457"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仕様書</a:t>
            </a:r>
            <a:br>
              <a:rPr kumimoji="1" lang="en-US" altLang="ja-JP" sz="200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スケジュール</a:t>
            </a:r>
            <a:br>
              <a:rPr kumimoji="1" lang="en-US" altLang="ja-JP" sz="200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作成</a:t>
            </a:r>
          </a:p>
        </p:txBody>
      </p:sp>
      <p:sp>
        <p:nvSpPr>
          <p:cNvPr id="36" name="矢印: 五方向 35">
            <a:extLst>
              <a:ext uri="{FF2B5EF4-FFF2-40B4-BE49-F238E27FC236}">
                <a16:creationId xmlns:a16="http://schemas.microsoft.com/office/drawing/2014/main" id="{6A236E7F-343A-497F-A190-1E6768A7D586}"/>
              </a:ext>
            </a:extLst>
          </p:cNvPr>
          <p:cNvSpPr/>
          <p:nvPr/>
        </p:nvSpPr>
        <p:spPr>
          <a:xfrm>
            <a:off x="6909871" y="2168541"/>
            <a:ext cx="1231585"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修正</a:t>
            </a:r>
          </a:p>
        </p:txBody>
      </p:sp>
      <p:sp>
        <p:nvSpPr>
          <p:cNvPr id="37" name="矢印: 五方向 36">
            <a:extLst>
              <a:ext uri="{FF2B5EF4-FFF2-40B4-BE49-F238E27FC236}">
                <a16:creationId xmlns:a16="http://schemas.microsoft.com/office/drawing/2014/main" id="{AFD7A02D-440A-4B0D-BCFA-9066A9950660}"/>
              </a:ext>
            </a:extLst>
          </p:cNvPr>
          <p:cNvSpPr/>
          <p:nvPr/>
        </p:nvSpPr>
        <p:spPr>
          <a:xfrm>
            <a:off x="8141456" y="2168539"/>
            <a:ext cx="1231585"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実装</a:t>
            </a:r>
          </a:p>
        </p:txBody>
      </p:sp>
      <p:sp>
        <p:nvSpPr>
          <p:cNvPr id="55" name="矢印: 五方向 54">
            <a:extLst>
              <a:ext uri="{FF2B5EF4-FFF2-40B4-BE49-F238E27FC236}">
                <a16:creationId xmlns:a16="http://schemas.microsoft.com/office/drawing/2014/main" id="{C589405E-F5C0-4089-B7D0-712E551854BB}"/>
              </a:ext>
            </a:extLst>
          </p:cNvPr>
          <p:cNvSpPr/>
          <p:nvPr/>
        </p:nvSpPr>
        <p:spPr>
          <a:xfrm>
            <a:off x="9373041" y="2168537"/>
            <a:ext cx="2045457"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HGS創英角ｺﾞｼｯｸUB" panose="020B0900000000000000" pitchFamily="50" charset="-128"/>
                <a:ea typeface="HGS創英角ｺﾞｼｯｸUB" panose="020B0900000000000000" pitchFamily="50" charset="-128"/>
              </a:rPr>
              <a:t>保守・拡張</a:t>
            </a:r>
          </a:p>
        </p:txBody>
      </p:sp>
      <p:sp>
        <p:nvSpPr>
          <p:cNvPr id="56" name="矢印: 五方向 55">
            <a:extLst>
              <a:ext uri="{FF2B5EF4-FFF2-40B4-BE49-F238E27FC236}">
                <a16:creationId xmlns:a16="http://schemas.microsoft.com/office/drawing/2014/main" id="{4D5BAA66-8F97-480F-964C-B836F30F534C}"/>
              </a:ext>
            </a:extLst>
          </p:cNvPr>
          <p:cNvSpPr/>
          <p:nvPr/>
        </p:nvSpPr>
        <p:spPr>
          <a:xfrm>
            <a:off x="773500" y="2152221"/>
            <a:ext cx="2045457" cy="110547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連携先</a:t>
            </a:r>
            <a:br>
              <a:rPr kumimoji="1" lang="en-US" altLang="ja-JP" sz="200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2000">
                <a:solidFill>
                  <a:schemeClr val="bg1"/>
                </a:solidFill>
                <a:latin typeface="HGS創英角ｺﾞｼｯｸUB" panose="020B0900000000000000" pitchFamily="50" charset="-128"/>
                <a:ea typeface="HGS創英角ｺﾞｼｯｸUB" panose="020B0900000000000000" pitchFamily="50" charset="-128"/>
              </a:rPr>
              <a:t>打合せ</a:t>
            </a:r>
          </a:p>
        </p:txBody>
      </p:sp>
      <p:grpSp>
        <p:nvGrpSpPr>
          <p:cNvPr id="57" name="グループ化 56">
            <a:extLst>
              <a:ext uri="{FF2B5EF4-FFF2-40B4-BE49-F238E27FC236}">
                <a16:creationId xmlns:a16="http://schemas.microsoft.com/office/drawing/2014/main" id="{C04145A8-F310-40BA-9845-6F8F33EFEBE4}"/>
              </a:ext>
            </a:extLst>
          </p:cNvPr>
          <p:cNvGrpSpPr/>
          <p:nvPr/>
        </p:nvGrpSpPr>
        <p:grpSpPr>
          <a:xfrm>
            <a:off x="8141456" y="4336213"/>
            <a:ext cx="2477125" cy="538196"/>
            <a:chOff x="351970" y="1195713"/>
            <a:chExt cx="2477125" cy="538196"/>
          </a:xfrm>
        </p:grpSpPr>
        <p:sp>
          <p:nvSpPr>
            <p:cNvPr id="58" name="正方形/長方形 57">
              <a:extLst>
                <a:ext uri="{FF2B5EF4-FFF2-40B4-BE49-F238E27FC236}">
                  <a16:creationId xmlns:a16="http://schemas.microsoft.com/office/drawing/2014/main" id="{6B584F92-0DE5-48B5-8837-095337EAB21A}"/>
                </a:ext>
              </a:extLst>
            </p:cNvPr>
            <p:cNvSpPr/>
            <p:nvPr/>
          </p:nvSpPr>
          <p:spPr>
            <a:xfrm>
              <a:off x="351970" y="1210689"/>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49E7150D-AD88-49E3-BCF7-1E021C77AC5B}"/>
                </a:ext>
              </a:extLst>
            </p:cNvPr>
            <p:cNvSpPr txBox="1"/>
            <p:nvPr/>
          </p:nvSpPr>
          <p:spPr>
            <a:xfrm>
              <a:off x="489993" y="1195713"/>
              <a:ext cx="2339102" cy="523220"/>
            </a:xfrm>
            <a:prstGeom prst="rect">
              <a:avLst/>
            </a:prstGeom>
            <a:noFill/>
          </p:spPr>
          <p:txBody>
            <a:bodyPr wrap="none" rtlCol="0">
              <a:spAutoFit/>
            </a:bodyPr>
            <a:lstStyle/>
            <a:p>
              <a:r>
                <a:rPr kumimoji="1" lang="ja-JP" altLang="en-US" sz="2800">
                  <a:latin typeface="Selawik Semibold" panose="020B0604020202020204" pitchFamily="34" charset="0"/>
                  <a:ea typeface="HGP創英角ｺﾞｼｯｸUB" panose="020B0900000000000000" pitchFamily="50" charset="-128"/>
                </a:rPr>
                <a:t>連携協力先案</a:t>
              </a:r>
            </a:p>
          </p:txBody>
        </p:sp>
      </p:grpSp>
      <p:sp>
        <p:nvSpPr>
          <p:cNvPr id="60" name="テキスト ボックス 59">
            <a:extLst>
              <a:ext uri="{FF2B5EF4-FFF2-40B4-BE49-F238E27FC236}">
                <a16:creationId xmlns:a16="http://schemas.microsoft.com/office/drawing/2014/main" id="{00849EB6-6C54-4583-9DFC-749C73EE6B66}"/>
              </a:ext>
            </a:extLst>
          </p:cNvPr>
          <p:cNvSpPr txBox="1"/>
          <p:nvPr/>
        </p:nvSpPr>
        <p:spPr>
          <a:xfrm>
            <a:off x="8279479" y="5011907"/>
            <a:ext cx="2339102" cy="1200329"/>
          </a:xfrm>
          <a:prstGeom prst="rect">
            <a:avLst/>
          </a:prstGeom>
          <a:noFill/>
        </p:spPr>
        <p:txBody>
          <a:bodyPr wrap="none" rtlCol="0">
            <a:spAutoFit/>
          </a:bodyPr>
          <a:lstStyle/>
          <a:p>
            <a:r>
              <a:rPr kumimoji="1" lang="ja-JP" altLang="en-US" sz="2400"/>
              <a:t>福岡県庁</a:t>
            </a:r>
            <a:endParaRPr kumimoji="1" lang="en-US" altLang="ja-JP" sz="2400"/>
          </a:p>
          <a:p>
            <a:r>
              <a:rPr kumimoji="1" lang="ja-JP" altLang="en-US" sz="2400"/>
              <a:t>福岡県観光連盟</a:t>
            </a:r>
            <a:br>
              <a:rPr kumimoji="1" lang="en-US" altLang="ja-JP" sz="2400"/>
            </a:br>
            <a:r>
              <a:rPr kumimoji="1" lang="ja-JP" altLang="en-US" sz="2400"/>
              <a:t>各提携企業</a:t>
            </a:r>
          </a:p>
        </p:txBody>
      </p:sp>
      <p:grpSp>
        <p:nvGrpSpPr>
          <p:cNvPr id="61" name="グループ化 60">
            <a:extLst>
              <a:ext uri="{FF2B5EF4-FFF2-40B4-BE49-F238E27FC236}">
                <a16:creationId xmlns:a16="http://schemas.microsoft.com/office/drawing/2014/main" id="{80509381-2B11-4A7A-9599-22C8CBF56EA9}"/>
              </a:ext>
            </a:extLst>
          </p:cNvPr>
          <p:cNvGrpSpPr/>
          <p:nvPr/>
        </p:nvGrpSpPr>
        <p:grpSpPr>
          <a:xfrm>
            <a:off x="616606" y="4321237"/>
            <a:ext cx="2118052" cy="538196"/>
            <a:chOff x="351970" y="1195713"/>
            <a:chExt cx="2118052" cy="538196"/>
          </a:xfrm>
        </p:grpSpPr>
        <p:sp>
          <p:nvSpPr>
            <p:cNvPr id="62" name="正方形/長方形 61">
              <a:extLst>
                <a:ext uri="{FF2B5EF4-FFF2-40B4-BE49-F238E27FC236}">
                  <a16:creationId xmlns:a16="http://schemas.microsoft.com/office/drawing/2014/main" id="{FFCF3058-7FC2-4AA8-8BF5-748AB88066A3}"/>
                </a:ext>
              </a:extLst>
            </p:cNvPr>
            <p:cNvSpPr/>
            <p:nvPr/>
          </p:nvSpPr>
          <p:spPr>
            <a:xfrm>
              <a:off x="351970" y="1210689"/>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141F6463-35B6-4E7A-980D-0444F3AFE41E}"/>
                </a:ext>
              </a:extLst>
            </p:cNvPr>
            <p:cNvSpPr txBox="1"/>
            <p:nvPr/>
          </p:nvSpPr>
          <p:spPr>
            <a:xfrm>
              <a:off x="489993" y="1195713"/>
              <a:ext cx="1980029" cy="523220"/>
            </a:xfrm>
            <a:prstGeom prst="rect">
              <a:avLst/>
            </a:prstGeom>
            <a:noFill/>
          </p:spPr>
          <p:txBody>
            <a:bodyPr wrap="none" rtlCol="0">
              <a:spAutoFit/>
            </a:bodyPr>
            <a:lstStyle/>
            <a:p>
              <a:r>
                <a:rPr kumimoji="1" lang="ja-JP" altLang="en-US" sz="2800">
                  <a:latin typeface="Selawik Semibold" panose="020B0604020202020204" pitchFamily="34" charset="0"/>
                  <a:ea typeface="HGP創英角ｺﾞｼｯｸUB" panose="020B0900000000000000" pitchFamily="50" charset="-128"/>
                </a:rPr>
                <a:t>企画着手案</a:t>
              </a:r>
            </a:p>
          </p:txBody>
        </p:sp>
      </p:grpSp>
      <p:sp>
        <p:nvSpPr>
          <p:cNvPr id="64" name="テキスト ボックス 63">
            <a:extLst>
              <a:ext uri="{FF2B5EF4-FFF2-40B4-BE49-F238E27FC236}">
                <a16:creationId xmlns:a16="http://schemas.microsoft.com/office/drawing/2014/main" id="{A61D96E0-DAB7-42B0-B010-ED67250E81AB}"/>
              </a:ext>
            </a:extLst>
          </p:cNvPr>
          <p:cNvSpPr txBox="1"/>
          <p:nvPr/>
        </p:nvSpPr>
        <p:spPr>
          <a:xfrm>
            <a:off x="616606" y="5058632"/>
            <a:ext cx="6340197" cy="1200329"/>
          </a:xfrm>
          <a:prstGeom prst="rect">
            <a:avLst/>
          </a:prstGeom>
          <a:noFill/>
        </p:spPr>
        <p:txBody>
          <a:bodyPr wrap="none" rtlCol="0">
            <a:spAutoFit/>
          </a:bodyPr>
          <a:lstStyle/>
          <a:p>
            <a:r>
              <a:rPr kumimoji="1" lang="ja-JP" altLang="en-US" sz="2400"/>
              <a:t>最初は福岡県博多・天神を中心に展開。</a:t>
            </a:r>
            <a:br>
              <a:rPr kumimoji="1" lang="en-US" altLang="ja-JP" sz="2400"/>
            </a:br>
            <a:r>
              <a:rPr kumimoji="1" lang="ja-JP" altLang="en-US" sz="2400"/>
              <a:t>その後徐々に福岡県内に範囲を広げていく。</a:t>
            </a:r>
            <a:br>
              <a:rPr kumimoji="1" lang="en-US" altLang="ja-JP" sz="2400"/>
            </a:br>
            <a:r>
              <a:rPr kumimoji="1" lang="ja-JP" altLang="en-US" sz="2400"/>
              <a:t>企業と連携し掲載する情報の収集を進める。</a:t>
            </a:r>
            <a:endParaRPr kumimoji="1" lang="en-US" altLang="ja-JP" sz="2400"/>
          </a:p>
        </p:txBody>
      </p:sp>
    </p:spTree>
    <p:extLst>
      <p:ext uri="{BB962C8B-B14F-4D97-AF65-F5344CB8AC3E}">
        <p14:creationId xmlns:p14="http://schemas.microsoft.com/office/powerpoint/2010/main" val="372103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1107996"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課題</a:t>
            </a:r>
          </a:p>
        </p:txBody>
      </p:sp>
      <p:grpSp>
        <p:nvGrpSpPr>
          <p:cNvPr id="26" name="グループ化 25">
            <a:extLst>
              <a:ext uri="{FF2B5EF4-FFF2-40B4-BE49-F238E27FC236}">
                <a16:creationId xmlns:a16="http://schemas.microsoft.com/office/drawing/2014/main" id="{1EB63A44-E298-4A5E-9196-A53CB7CBEABC}"/>
              </a:ext>
            </a:extLst>
          </p:cNvPr>
          <p:cNvGrpSpPr/>
          <p:nvPr/>
        </p:nvGrpSpPr>
        <p:grpSpPr>
          <a:xfrm>
            <a:off x="1344380" y="1503998"/>
            <a:ext cx="2264617" cy="1261884"/>
            <a:chOff x="564847" y="1139191"/>
            <a:chExt cx="2264617" cy="1261884"/>
          </a:xfrm>
          <a:solidFill>
            <a:schemeClr val="accent5">
              <a:lumMod val="20000"/>
              <a:lumOff val="80000"/>
            </a:schemeClr>
          </a:solidFill>
        </p:grpSpPr>
        <p:sp>
          <p:nvSpPr>
            <p:cNvPr id="65" name="四角形: 角を丸くする 64">
              <a:extLst>
                <a:ext uri="{FF2B5EF4-FFF2-40B4-BE49-F238E27FC236}">
                  <a16:creationId xmlns:a16="http://schemas.microsoft.com/office/drawing/2014/main" id="{32F18C89-EE1C-4ADF-8AA4-850ACE4605B8}"/>
                </a:ext>
              </a:extLst>
            </p:cNvPr>
            <p:cNvSpPr/>
            <p:nvPr/>
          </p:nvSpPr>
          <p:spPr>
            <a:xfrm>
              <a:off x="564847"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53E84806-5AC6-4715-A4E8-3C3DC864236B}"/>
                </a:ext>
              </a:extLst>
            </p:cNvPr>
            <p:cNvSpPr txBox="1"/>
            <p:nvPr/>
          </p:nvSpPr>
          <p:spPr>
            <a:xfrm>
              <a:off x="751743" y="1577820"/>
              <a:ext cx="2031325" cy="461665"/>
            </a:xfrm>
            <a:prstGeom prst="rect">
              <a:avLst/>
            </a:prstGeom>
            <a:grpFill/>
          </p:spPr>
          <p:txBody>
            <a:bodyPr wrap="none" rtlCol="0">
              <a:spAutoFit/>
            </a:bodyPr>
            <a:lstStyle/>
            <a:p>
              <a:r>
                <a:rPr kumimoji="1" lang="ja-JP" altLang="en-US" sz="2400" dirty="0"/>
                <a:t>アプリの制作</a:t>
              </a:r>
            </a:p>
          </p:txBody>
        </p:sp>
      </p:grpSp>
      <p:grpSp>
        <p:nvGrpSpPr>
          <p:cNvPr id="28" name="グループ化 27">
            <a:extLst>
              <a:ext uri="{FF2B5EF4-FFF2-40B4-BE49-F238E27FC236}">
                <a16:creationId xmlns:a16="http://schemas.microsoft.com/office/drawing/2014/main" id="{E8D609FD-6D1A-457B-87EB-7668702E422F}"/>
              </a:ext>
            </a:extLst>
          </p:cNvPr>
          <p:cNvGrpSpPr/>
          <p:nvPr/>
        </p:nvGrpSpPr>
        <p:grpSpPr>
          <a:xfrm>
            <a:off x="4621334" y="1503999"/>
            <a:ext cx="6226285" cy="1261884"/>
            <a:chOff x="575152" y="1139191"/>
            <a:chExt cx="2264617" cy="1261884"/>
          </a:xfrm>
          <a:solidFill>
            <a:schemeClr val="accent5">
              <a:lumMod val="20000"/>
              <a:lumOff val="80000"/>
            </a:schemeClr>
          </a:solidFill>
        </p:grpSpPr>
        <p:sp>
          <p:nvSpPr>
            <p:cNvPr id="53" name="四角形: 角を丸くする 52">
              <a:extLst>
                <a:ext uri="{FF2B5EF4-FFF2-40B4-BE49-F238E27FC236}">
                  <a16:creationId xmlns:a16="http://schemas.microsoft.com/office/drawing/2014/main" id="{806682D4-7C62-4FA0-B6E8-DE6674F46CD1}"/>
                </a:ext>
              </a:extLst>
            </p:cNvPr>
            <p:cNvSpPr/>
            <p:nvPr/>
          </p:nvSpPr>
          <p:spPr>
            <a:xfrm>
              <a:off x="575152"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21293DAF-88D8-40C3-A0A0-2A5D23C5930C}"/>
                </a:ext>
              </a:extLst>
            </p:cNvPr>
            <p:cNvSpPr txBox="1"/>
            <p:nvPr/>
          </p:nvSpPr>
          <p:spPr>
            <a:xfrm>
              <a:off x="1170127" y="1605358"/>
              <a:ext cx="1074664" cy="461665"/>
            </a:xfrm>
            <a:prstGeom prst="rect">
              <a:avLst/>
            </a:prstGeom>
            <a:grpFill/>
          </p:spPr>
          <p:txBody>
            <a:bodyPr wrap="none" rtlCol="0">
              <a:spAutoFit/>
            </a:bodyPr>
            <a:lstStyle/>
            <a:p>
              <a:r>
                <a:rPr kumimoji="1" lang="ja-JP" altLang="en-US" sz="2400"/>
                <a:t>開発コストがかかる</a:t>
              </a:r>
            </a:p>
          </p:txBody>
        </p:sp>
      </p:grpSp>
      <p:grpSp>
        <p:nvGrpSpPr>
          <p:cNvPr id="29" name="グループ化 28">
            <a:extLst>
              <a:ext uri="{FF2B5EF4-FFF2-40B4-BE49-F238E27FC236}">
                <a16:creationId xmlns:a16="http://schemas.microsoft.com/office/drawing/2014/main" id="{3F800193-634C-4861-81EB-A97FF707742D}"/>
              </a:ext>
            </a:extLst>
          </p:cNvPr>
          <p:cNvGrpSpPr/>
          <p:nvPr/>
        </p:nvGrpSpPr>
        <p:grpSpPr>
          <a:xfrm>
            <a:off x="1344378" y="3115860"/>
            <a:ext cx="2264617" cy="1261884"/>
            <a:chOff x="564847" y="1139191"/>
            <a:chExt cx="2264617" cy="1261884"/>
          </a:xfrm>
          <a:solidFill>
            <a:schemeClr val="accent5">
              <a:lumMod val="20000"/>
              <a:lumOff val="80000"/>
            </a:schemeClr>
          </a:solidFill>
        </p:grpSpPr>
        <p:sp>
          <p:nvSpPr>
            <p:cNvPr id="51" name="四角形: 角を丸くする 50">
              <a:extLst>
                <a:ext uri="{FF2B5EF4-FFF2-40B4-BE49-F238E27FC236}">
                  <a16:creationId xmlns:a16="http://schemas.microsoft.com/office/drawing/2014/main" id="{BCEB2957-5E25-4D8D-8C3D-5D1201853647}"/>
                </a:ext>
              </a:extLst>
            </p:cNvPr>
            <p:cNvSpPr/>
            <p:nvPr/>
          </p:nvSpPr>
          <p:spPr>
            <a:xfrm>
              <a:off x="564847"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930EF5E-3AD1-4D08-A0F5-A3E498016B74}"/>
                </a:ext>
              </a:extLst>
            </p:cNvPr>
            <p:cNvSpPr txBox="1"/>
            <p:nvPr/>
          </p:nvSpPr>
          <p:spPr>
            <a:xfrm>
              <a:off x="681492" y="1540972"/>
              <a:ext cx="2031325" cy="461665"/>
            </a:xfrm>
            <a:prstGeom prst="rect">
              <a:avLst/>
            </a:prstGeom>
            <a:grpFill/>
          </p:spPr>
          <p:txBody>
            <a:bodyPr wrap="none" rtlCol="0">
              <a:spAutoFit/>
            </a:bodyPr>
            <a:lstStyle/>
            <a:p>
              <a:r>
                <a:rPr kumimoji="1" lang="ja-JP" altLang="en-US" sz="2400"/>
                <a:t>データの収集</a:t>
              </a:r>
            </a:p>
          </p:txBody>
        </p:sp>
      </p:grpSp>
      <p:grpSp>
        <p:nvGrpSpPr>
          <p:cNvPr id="38" name="グループ化 37">
            <a:extLst>
              <a:ext uri="{FF2B5EF4-FFF2-40B4-BE49-F238E27FC236}">
                <a16:creationId xmlns:a16="http://schemas.microsoft.com/office/drawing/2014/main" id="{C2ABAB7E-81B2-4AAB-916E-1512295C3B37}"/>
              </a:ext>
            </a:extLst>
          </p:cNvPr>
          <p:cNvGrpSpPr/>
          <p:nvPr/>
        </p:nvGrpSpPr>
        <p:grpSpPr>
          <a:xfrm>
            <a:off x="4621334" y="3115861"/>
            <a:ext cx="6226286" cy="1261884"/>
            <a:chOff x="564847" y="1139191"/>
            <a:chExt cx="2264617" cy="1261884"/>
          </a:xfrm>
          <a:solidFill>
            <a:schemeClr val="accent5">
              <a:lumMod val="20000"/>
              <a:lumOff val="80000"/>
            </a:schemeClr>
          </a:solidFill>
        </p:grpSpPr>
        <p:sp>
          <p:nvSpPr>
            <p:cNvPr id="49" name="四角形: 角を丸くする 48">
              <a:extLst>
                <a:ext uri="{FF2B5EF4-FFF2-40B4-BE49-F238E27FC236}">
                  <a16:creationId xmlns:a16="http://schemas.microsoft.com/office/drawing/2014/main" id="{BBF57661-1783-4ACB-BB35-6046CAAF8F82}"/>
                </a:ext>
              </a:extLst>
            </p:cNvPr>
            <p:cNvSpPr/>
            <p:nvPr/>
          </p:nvSpPr>
          <p:spPr>
            <a:xfrm>
              <a:off x="564847"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CEC3C62-D4EC-4349-A2F2-6C7AA18FC4F7}"/>
                </a:ext>
              </a:extLst>
            </p:cNvPr>
            <p:cNvSpPr txBox="1"/>
            <p:nvPr/>
          </p:nvSpPr>
          <p:spPr>
            <a:xfrm>
              <a:off x="879962" y="1400672"/>
              <a:ext cx="1634384" cy="830997"/>
            </a:xfrm>
            <a:prstGeom prst="rect">
              <a:avLst/>
            </a:prstGeom>
            <a:grpFill/>
          </p:spPr>
          <p:txBody>
            <a:bodyPr wrap="none" rtlCol="0">
              <a:spAutoFit/>
            </a:bodyPr>
            <a:lstStyle/>
            <a:p>
              <a:r>
                <a:rPr kumimoji="1" lang="ja-JP" altLang="en-US" sz="2400"/>
                <a:t>各種団体や企業との連携が必要</a:t>
              </a:r>
              <a:br>
                <a:rPr kumimoji="1" lang="en-US" altLang="ja-JP" sz="2400"/>
              </a:br>
              <a:r>
                <a:rPr kumimoji="1" lang="ja-JP" altLang="en-US" sz="2400"/>
                <a:t>一番の課題になると考えられる</a:t>
              </a:r>
            </a:p>
          </p:txBody>
        </p:sp>
      </p:grpSp>
      <p:grpSp>
        <p:nvGrpSpPr>
          <p:cNvPr id="39" name="グループ化 38">
            <a:extLst>
              <a:ext uri="{FF2B5EF4-FFF2-40B4-BE49-F238E27FC236}">
                <a16:creationId xmlns:a16="http://schemas.microsoft.com/office/drawing/2014/main" id="{1D49CE11-7DF8-42F5-9C5A-2AD768CC0F1F}"/>
              </a:ext>
            </a:extLst>
          </p:cNvPr>
          <p:cNvGrpSpPr/>
          <p:nvPr/>
        </p:nvGrpSpPr>
        <p:grpSpPr>
          <a:xfrm>
            <a:off x="1344378" y="4779525"/>
            <a:ext cx="2264617" cy="1261884"/>
            <a:chOff x="564847" y="1139191"/>
            <a:chExt cx="2264617" cy="1261884"/>
          </a:xfrm>
          <a:solidFill>
            <a:schemeClr val="accent5">
              <a:lumMod val="20000"/>
              <a:lumOff val="80000"/>
            </a:schemeClr>
          </a:solidFill>
        </p:grpSpPr>
        <p:sp>
          <p:nvSpPr>
            <p:cNvPr id="46" name="四角形: 角を丸くする 45">
              <a:extLst>
                <a:ext uri="{FF2B5EF4-FFF2-40B4-BE49-F238E27FC236}">
                  <a16:creationId xmlns:a16="http://schemas.microsoft.com/office/drawing/2014/main" id="{5235E093-908F-4EBB-947A-E4E331798CDB}"/>
                </a:ext>
              </a:extLst>
            </p:cNvPr>
            <p:cNvSpPr/>
            <p:nvPr/>
          </p:nvSpPr>
          <p:spPr>
            <a:xfrm>
              <a:off x="564847"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DF483DB6-5400-4575-9E4D-393B1485F841}"/>
                </a:ext>
              </a:extLst>
            </p:cNvPr>
            <p:cNvSpPr txBox="1"/>
            <p:nvPr/>
          </p:nvSpPr>
          <p:spPr>
            <a:xfrm>
              <a:off x="1477382" y="1539300"/>
              <a:ext cx="439544" cy="461665"/>
            </a:xfrm>
            <a:prstGeom prst="rect">
              <a:avLst/>
            </a:prstGeom>
            <a:grpFill/>
          </p:spPr>
          <p:txBody>
            <a:bodyPr wrap="none" rtlCol="0">
              <a:spAutoFit/>
            </a:bodyPr>
            <a:lstStyle/>
            <a:p>
              <a:r>
                <a:rPr kumimoji="1" lang="en-US" altLang="ja-JP" sz="2400"/>
                <a:t>AI</a:t>
              </a:r>
              <a:endParaRPr kumimoji="1" lang="ja-JP" altLang="en-US" sz="2400"/>
            </a:p>
          </p:txBody>
        </p:sp>
      </p:grpSp>
      <p:grpSp>
        <p:nvGrpSpPr>
          <p:cNvPr id="40" name="グループ化 39">
            <a:extLst>
              <a:ext uri="{FF2B5EF4-FFF2-40B4-BE49-F238E27FC236}">
                <a16:creationId xmlns:a16="http://schemas.microsoft.com/office/drawing/2014/main" id="{CD36B61A-BFF1-4CF0-8854-41D3E99FFEC5}"/>
              </a:ext>
            </a:extLst>
          </p:cNvPr>
          <p:cNvGrpSpPr/>
          <p:nvPr/>
        </p:nvGrpSpPr>
        <p:grpSpPr>
          <a:xfrm>
            <a:off x="4621334" y="4727723"/>
            <a:ext cx="6226284" cy="1261884"/>
            <a:chOff x="564847" y="1139191"/>
            <a:chExt cx="2264617" cy="1261884"/>
          </a:xfrm>
          <a:solidFill>
            <a:schemeClr val="accent5">
              <a:lumMod val="20000"/>
              <a:lumOff val="80000"/>
            </a:schemeClr>
          </a:solidFill>
        </p:grpSpPr>
        <p:sp>
          <p:nvSpPr>
            <p:cNvPr id="43" name="四角形: 角を丸くする 42">
              <a:extLst>
                <a:ext uri="{FF2B5EF4-FFF2-40B4-BE49-F238E27FC236}">
                  <a16:creationId xmlns:a16="http://schemas.microsoft.com/office/drawing/2014/main" id="{907A12D6-86AA-455F-AB14-0805A91B2A3C}"/>
                </a:ext>
              </a:extLst>
            </p:cNvPr>
            <p:cNvSpPr/>
            <p:nvPr/>
          </p:nvSpPr>
          <p:spPr>
            <a:xfrm>
              <a:off x="564847"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4B0DF8A9-A098-4C27-B724-53B41BE2BF41}"/>
                </a:ext>
              </a:extLst>
            </p:cNvPr>
            <p:cNvSpPr txBox="1"/>
            <p:nvPr/>
          </p:nvSpPr>
          <p:spPr>
            <a:xfrm>
              <a:off x="611506" y="1578570"/>
              <a:ext cx="2194105" cy="461665"/>
            </a:xfrm>
            <a:prstGeom prst="rect">
              <a:avLst/>
            </a:prstGeom>
            <a:grpFill/>
          </p:spPr>
          <p:txBody>
            <a:bodyPr wrap="none" lIns="91440" tIns="45720" rIns="91440" bIns="45720" rtlCol="0" anchor="t">
              <a:spAutoFit/>
            </a:bodyPr>
            <a:lstStyle/>
            <a:p>
              <a:r>
                <a:rPr kumimoji="1" lang="ja-JP" altLang="en-US" sz="2400">
                  <a:ea typeface="游ゴシック"/>
                </a:rPr>
                <a:t>会話システムの作成やトレーニングが必要</a:t>
              </a:r>
            </a:p>
          </p:txBody>
        </p:sp>
      </p:grpSp>
      <p:sp>
        <p:nvSpPr>
          <p:cNvPr id="30" name="二等辺三角形 29">
            <a:extLst>
              <a:ext uri="{FF2B5EF4-FFF2-40B4-BE49-F238E27FC236}">
                <a16:creationId xmlns:a16="http://schemas.microsoft.com/office/drawing/2014/main" id="{2E78F251-A48E-48E7-B283-FA611F4AC546}"/>
              </a:ext>
            </a:extLst>
          </p:cNvPr>
          <p:cNvSpPr/>
          <p:nvPr/>
        </p:nvSpPr>
        <p:spPr>
          <a:xfrm rot="5400000">
            <a:off x="3771537" y="1978906"/>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EA1EB37B-5912-4BD1-91B0-D135C9969882}"/>
              </a:ext>
            </a:extLst>
          </p:cNvPr>
          <p:cNvSpPr/>
          <p:nvPr/>
        </p:nvSpPr>
        <p:spPr>
          <a:xfrm rot="5400000">
            <a:off x="3767341" y="3578075"/>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2613B5F9-01E6-4A10-98B2-6416512CC2AF}"/>
              </a:ext>
            </a:extLst>
          </p:cNvPr>
          <p:cNvSpPr/>
          <p:nvPr/>
        </p:nvSpPr>
        <p:spPr>
          <a:xfrm rot="5400000">
            <a:off x="3767341" y="5164112"/>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801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1354858"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まとめ</a:t>
            </a:r>
          </a:p>
        </p:txBody>
      </p:sp>
      <p:grpSp>
        <p:nvGrpSpPr>
          <p:cNvPr id="30" name="グループ化 29">
            <a:extLst>
              <a:ext uri="{FF2B5EF4-FFF2-40B4-BE49-F238E27FC236}">
                <a16:creationId xmlns:a16="http://schemas.microsoft.com/office/drawing/2014/main" id="{DC940AEB-41FA-42BC-844D-D9AE9126485B}"/>
              </a:ext>
            </a:extLst>
          </p:cNvPr>
          <p:cNvGrpSpPr/>
          <p:nvPr/>
        </p:nvGrpSpPr>
        <p:grpSpPr>
          <a:xfrm>
            <a:off x="4335276" y="1388517"/>
            <a:ext cx="7571303" cy="2019059"/>
            <a:chOff x="4205905" y="1021765"/>
            <a:chExt cx="7571303" cy="2019059"/>
          </a:xfrm>
          <a:solidFill>
            <a:schemeClr val="accent5">
              <a:lumMod val="20000"/>
              <a:lumOff val="80000"/>
            </a:schemeClr>
          </a:solidFill>
        </p:grpSpPr>
        <p:sp>
          <p:nvSpPr>
            <p:cNvPr id="31" name="四角形: 角を丸くする 30">
              <a:extLst>
                <a:ext uri="{FF2B5EF4-FFF2-40B4-BE49-F238E27FC236}">
                  <a16:creationId xmlns:a16="http://schemas.microsoft.com/office/drawing/2014/main" id="{18FC8BFD-6191-4390-A4FA-8F51A68BB53D}"/>
                </a:ext>
              </a:extLst>
            </p:cNvPr>
            <p:cNvSpPr/>
            <p:nvPr/>
          </p:nvSpPr>
          <p:spPr>
            <a:xfrm>
              <a:off x="4209491" y="1021765"/>
              <a:ext cx="7470804" cy="2019059"/>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473D53C5-CF60-43F0-BBC7-900BC6145460}"/>
                </a:ext>
              </a:extLst>
            </p:cNvPr>
            <p:cNvSpPr txBox="1"/>
            <p:nvPr/>
          </p:nvSpPr>
          <p:spPr>
            <a:xfrm>
              <a:off x="4205905" y="1101832"/>
              <a:ext cx="7571303" cy="1938992"/>
            </a:xfrm>
            <a:prstGeom prst="rect">
              <a:avLst/>
            </a:prstGeom>
            <a:grpFill/>
          </p:spPr>
          <p:txBody>
            <a:bodyPr wrap="none" rtlCol="0">
              <a:spAutoFit/>
            </a:bodyPr>
            <a:lstStyle/>
            <a:p>
              <a:r>
                <a:rPr kumimoji="1" lang="en-US" altLang="ja-JP" sz="2400"/>
                <a:t>AI</a:t>
              </a:r>
              <a:r>
                <a:rPr kumimoji="1" lang="ja-JP" altLang="en-US" sz="2400"/>
                <a:t>を用いて会話形式で観光プランや観光名所を</a:t>
              </a:r>
              <a:r>
                <a:rPr kumimoji="1" lang="ja-JP" altLang="en-US" sz="2400" err="1"/>
                <a:t>提案す</a:t>
              </a:r>
              <a:endParaRPr kumimoji="1" lang="en-US" altLang="ja-JP" sz="2400"/>
            </a:p>
            <a:p>
              <a:r>
                <a:rPr kumimoji="1" lang="ja-JP" altLang="en-US" sz="2400"/>
                <a:t>る事で、ユーザーの「手間がかかる」や「知識が足り</a:t>
              </a:r>
              <a:endParaRPr kumimoji="1" lang="en-US" altLang="ja-JP" sz="2400"/>
            </a:p>
            <a:p>
              <a:r>
                <a:rPr kumimoji="1" lang="ja-JP" altLang="en-US" sz="2400"/>
                <a:t>ない」などの問題を解決しつつ簡単に情報を提供。ま</a:t>
              </a:r>
              <a:br>
                <a:rPr kumimoji="1" lang="en-US" altLang="ja-JP" sz="2400"/>
              </a:br>
              <a:r>
                <a:rPr kumimoji="1" lang="ja-JP" altLang="en-US" sz="2400"/>
                <a:t>た、自分が知らない場所などを発見できるためマンネ</a:t>
              </a:r>
              <a:endParaRPr kumimoji="1" lang="en-US" altLang="ja-JP" sz="2400"/>
            </a:p>
            <a:p>
              <a:r>
                <a:rPr kumimoji="1" lang="ja-JP" altLang="en-US" sz="2400"/>
                <a:t>リ化も解消可能。</a:t>
              </a:r>
              <a:endParaRPr kumimoji="1" lang="en-US" altLang="ja-JP" sz="2400"/>
            </a:p>
          </p:txBody>
        </p:sp>
      </p:grpSp>
      <p:grpSp>
        <p:nvGrpSpPr>
          <p:cNvPr id="33" name="グループ化 32">
            <a:extLst>
              <a:ext uri="{FF2B5EF4-FFF2-40B4-BE49-F238E27FC236}">
                <a16:creationId xmlns:a16="http://schemas.microsoft.com/office/drawing/2014/main" id="{8E9BB99F-3E83-42F2-8EE3-FDB14AC4184F}"/>
              </a:ext>
            </a:extLst>
          </p:cNvPr>
          <p:cNvGrpSpPr/>
          <p:nvPr/>
        </p:nvGrpSpPr>
        <p:grpSpPr>
          <a:xfrm>
            <a:off x="4334542" y="3872905"/>
            <a:ext cx="7576355" cy="1101440"/>
            <a:chOff x="4204439" y="3325065"/>
            <a:chExt cx="7576355" cy="1101440"/>
          </a:xfrm>
          <a:solidFill>
            <a:schemeClr val="accent5">
              <a:lumMod val="20000"/>
              <a:lumOff val="80000"/>
            </a:schemeClr>
          </a:solidFill>
        </p:grpSpPr>
        <p:sp>
          <p:nvSpPr>
            <p:cNvPr id="34" name="四角形: 角を丸くする 33">
              <a:extLst>
                <a:ext uri="{FF2B5EF4-FFF2-40B4-BE49-F238E27FC236}">
                  <a16:creationId xmlns:a16="http://schemas.microsoft.com/office/drawing/2014/main" id="{D5E46027-4255-4E85-A7A6-E1479AB09A11}"/>
                </a:ext>
              </a:extLst>
            </p:cNvPr>
            <p:cNvSpPr/>
            <p:nvPr/>
          </p:nvSpPr>
          <p:spPr>
            <a:xfrm>
              <a:off x="4204439" y="3325065"/>
              <a:ext cx="7475856" cy="1101440"/>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C400484-31C9-47F7-9FDC-421B6BF6125F}"/>
                </a:ext>
              </a:extLst>
            </p:cNvPr>
            <p:cNvSpPr txBox="1"/>
            <p:nvPr/>
          </p:nvSpPr>
          <p:spPr>
            <a:xfrm>
              <a:off x="4209491" y="3475848"/>
              <a:ext cx="7571303" cy="830997"/>
            </a:xfrm>
            <a:prstGeom prst="rect">
              <a:avLst/>
            </a:prstGeom>
            <a:grpFill/>
          </p:spPr>
          <p:txBody>
            <a:bodyPr wrap="none" rtlCol="0">
              <a:spAutoFit/>
            </a:bodyPr>
            <a:lstStyle/>
            <a:p>
              <a:r>
                <a:rPr kumimoji="1" lang="ja-JP" altLang="en-US" sz="2400"/>
                <a:t>福岡県の企業などと提携し福岡に特化した地域の情報</a:t>
              </a:r>
              <a:br>
                <a:rPr kumimoji="1" lang="en-US" altLang="ja-JP" sz="2400"/>
              </a:br>
              <a:r>
                <a:rPr kumimoji="1" lang="ja-JP" altLang="en-US" sz="2400" err="1"/>
                <a:t>を提</a:t>
              </a:r>
              <a:r>
                <a:rPr kumimoji="1" lang="ja-JP" altLang="en-US" sz="2400"/>
                <a:t>供する事で魅力の発信や興味を持ってもらう</a:t>
              </a:r>
              <a:endParaRPr kumimoji="1" lang="en-US" altLang="ja-JP" sz="2400"/>
            </a:p>
          </p:txBody>
        </p:sp>
      </p:grpSp>
      <p:grpSp>
        <p:nvGrpSpPr>
          <p:cNvPr id="36" name="グループ化 35">
            <a:extLst>
              <a:ext uri="{FF2B5EF4-FFF2-40B4-BE49-F238E27FC236}">
                <a16:creationId xmlns:a16="http://schemas.microsoft.com/office/drawing/2014/main" id="{834925D2-C709-405C-A03E-879114783209}"/>
              </a:ext>
            </a:extLst>
          </p:cNvPr>
          <p:cNvGrpSpPr/>
          <p:nvPr/>
        </p:nvGrpSpPr>
        <p:grpSpPr>
          <a:xfrm>
            <a:off x="420817" y="1377064"/>
            <a:ext cx="3289261" cy="2030511"/>
            <a:chOff x="274358" y="2256946"/>
            <a:chExt cx="3289261" cy="1101439"/>
          </a:xfrm>
          <a:solidFill>
            <a:schemeClr val="accent5">
              <a:lumMod val="20000"/>
              <a:lumOff val="80000"/>
            </a:schemeClr>
          </a:solidFill>
        </p:grpSpPr>
        <p:sp>
          <p:nvSpPr>
            <p:cNvPr id="37" name="四角形: 角を丸くする 36">
              <a:extLst>
                <a:ext uri="{FF2B5EF4-FFF2-40B4-BE49-F238E27FC236}">
                  <a16:creationId xmlns:a16="http://schemas.microsoft.com/office/drawing/2014/main" id="{88FD27EE-DA2E-47EB-A8A4-4F94F76960CE}"/>
                </a:ext>
              </a:extLst>
            </p:cNvPr>
            <p:cNvSpPr/>
            <p:nvPr/>
          </p:nvSpPr>
          <p:spPr>
            <a:xfrm>
              <a:off x="289514" y="2256946"/>
              <a:ext cx="3274105" cy="1101439"/>
            </a:xfrm>
            <a:prstGeom prst="roundRect">
              <a:avLst>
                <a:gd name="adj" fmla="val 3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5" name="テキスト ボックス 54">
              <a:extLst>
                <a:ext uri="{FF2B5EF4-FFF2-40B4-BE49-F238E27FC236}">
                  <a16:creationId xmlns:a16="http://schemas.microsoft.com/office/drawing/2014/main" id="{59CF936F-4941-4F3D-AE88-6BDF4CD5AD5D}"/>
                </a:ext>
              </a:extLst>
            </p:cNvPr>
            <p:cNvSpPr txBox="1"/>
            <p:nvPr/>
          </p:nvSpPr>
          <p:spPr>
            <a:xfrm>
              <a:off x="274358" y="2514118"/>
              <a:ext cx="3284209" cy="450770"/>
            </a:xfrm>
            <a:prstGeom prst="rect">
              <a:avLst/>
            </a:prstGeom>
            <a:grpFill/>
          </p:spPr>
          <p:txBody>
            <a:bodyPr wrap="square" rtlCol="0">
              <a:spAutoFit/>
            </a:bodyPr>
            <a:lstStyle/>
            <a:p>
              <a:pPr algn="ctr"/>
              <a:r>
                <a:rPr kumimoji="1" lang="en-US" altLang="ja-JP" sz="2400" dirty="0">
                  <a:latin typeface="Selawik Semibold" panose="020B0604020202020204" pitchFamily="34" charset="0"/>
                  <a:ea typeface="HGP創英角ｺﾞｼｯｸUB" panose="020B0900000000000000" pitchFamily="50" charset="-128"/>
                </a:rPr>
                <a:t>AI</a:t>
              </a:r>
              <a:r>
                <a:rPr kumimoji="1" lang="ja-JP" altLang="en-US" sz="2400" dirty="0">
                  <a:latin typeface="Selawik Semibold" panose="020B0604020202020204" pitchFamily="34" charset="0"/>
                  <a:ea typeface="HGP創英角ｺﾞｼｯｸUB" panose="020B0900000000000000" pitchFamily="50" charset="-128"/>
                </a:rPr>
                <a:t>を用いて</a:t>
              </a:r>
              <a:br>
                <a:rPr kumimoji="1" lang="en-US" altLang="ja-JP" sz="2400" dirty="0">
                  <a:latin typeface="Selawik Semibold" panose="020B0604020202020204" pitchFamily="34" charset="0"/>
                  <a:ea typeface="HGP創英角ｺﾞｼｯｸUB" panose="020B0900000000000000" pitchFamily="50" charset="-128"/>
                </a:rPr>
              </a:br>
              <a:r>
                <a:rPr kumimoji="1" lang="ja-JP" altLang="en-US" sz="2400" dirty="0">
                  <a:latin typeface="Selawik Semibold" panose="020B0604020202020204" pitchFamily="34" charset="0"/>
                  <a:ea typeface="HGP創英角ｺﾞｼｯｸUB" panose="020B0900000000000000" pitchFamily="50" charset="-128"/>
                </a:rPr>
                <a:t>観光プラン等を提案</a:t>
              </a:r>
            </a:p>
          </p:txBody>
        </p:sp>
      </p:grpSp>
      <p:grpSp>
        <p:nvGrpSpPr>
          <p:cNvPr id="56" name="グループ化 55">
            <a:extLst>
              <a:ext uri="{FF2B5EF4-FFF2-40B4-BE49-F238E27FC236}">
                <a16:creationId xmlns:a16="http://schemas.microsoft.com/office/drawing/2014/main" id="{D53B448F-C7D5-4572-980B-E381BD900951}"/>
              </a:ext>
            </a:extLst>
          </p:cNvPr>
          <p:cNvGrpSpPr/>
          <p:nvPr/>
        </p:nvGrpSpPr>
        <p:grpSpPr>
          <a:xfrm>
            <a:off x="435241" y="3872906"/>
            <a:ext cx="3274105" cy="1101439"/>
            <a:chOff x="284462" y="3447884"/>
            <a:chExt cx="3274105" cy="1101439"/>
          </a:xfrm>
          <a:solidFill>
            <a:schemeClr val="accent5">
              <a:lumMod val="20000"/>
              <a:lumOff val="80000"/>
            </a:schemeClr>
          </a:solidFill>
        </p:grpSpPr>
        <p:sp>
          <p:nvSpPr>
            <p:cNvPr id="57" name="四角形: 角を丸くする 56">
              <a:extLst>
                <a:ext uri="{FF2B5EF4-FFF2-40B4-BE49-F238E27FC236}">
                  <a16:creationId xmlns:a16="http://schemas.microsoft.com/office/drawing/2014/main" id="{6F7ED9BE-EE46-4E56-B1DE-FE675D690954}"/>
                </a:ext>
              </a:extLst>
            </p:cNvPr>
            <p:cNvSpPr/>
            <p:nvPr/>
          </p:nvSpPr>
          <p:spPr>
            <a:xfrm>
              <a:off x="284462" y="3447884"/>
              <a:ext cx="3274105" cy="1101439"/>
            </a:xfrm>
            <a:prstGeom prst="roundRect">
              <a:avLst>
                <a:gd name="adj" fmla="val 74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8" name="テキスト ボックス 57">
              <a:extLst>
                <a:ext uri="{FF2B5EF4-FFF2-40B4-BE49-F238E27FC236}">
                  <a16:creationId xmlns:a16="http://schemas.microsoft.com/office/drawing/2014/main" id="{76AA13CD-E770-46EA-893B-A522D76FADDE}"/>
                </a:ext>
              </a:extLst>
            </p:cNvPr>
            <p:cNvSpPr txBox="1"/>
            <p:nvPr/>
          </p:nvSpPr>
          <p:spPr>
            <a:xfrm>
              <a:off x="287629" y="3566536"/>
              <a:ext cx="3266618" cy="830997"/>
            </a:xfrm>
            <a:prstGeom prst="rect">
              <a:avLst/>
            </a:prstGeom>
            <a:grpFill/>
          </p:spPr>
          <p:txBody>
            <a:bodyPr wrap="square" rtlCol="0">
              <a:spAutoFit/>
            </a:bodyPr>
            <a:lstStyle/>
            <a:p>
              <a:pPr algn="ctr"/>
              <a:r>
                <a:rPr kumimoji="1" lang="ja-JP" altLang="en-US" sz="2400" dirty="0">
                  <a:latin typeface="Selawik Semibold" panose="020B0604020202020204" pitchFamily="34" charset="0"/>
                  <a:ea typeface="HGP創英角ｺﾞｼｯｸUB" panose="020B0900000000000000" pitchFamily="50" charset="-128"/>
                </a:rPr>
                <a:t>地域に特化した</a:t>
              </a:r>
              <a:endParaRPr kumimoji="1" lang="en-US" altLang="ja-JP" sz="2400" dirty="0">
                <a:latin typeface="Selawik Semibold" panose="020B0604020202020204" pitchFamily="34" charset="0"/>
                <a:ea typeface="HGP創英角ｺﾞｼｯｸUB" panose="020B0900000000000000" pitchFamily="50" charset="-128"/>
              </a:endParaRPr>
            </a:p>
            <a:p>
              <a:pPr algn="ctr"/>
              <a:r>
                <a:rPr kumimoji="1" lang="ja-JP" altLang="en-US" sz="2400" dirty="0">
                  <a:latin typeface="Selawik Semibold" panose="020B0604020202020204" pitchFamily="34" charset="0"/>
                  <a:ea typeface="HGP創英角ｺﾞｼｯｸUB" panose="020B0900000000000000" pitchFamily="50" charset="-128"/>
                </a:rPr>
                <a:t>情報を提供</a:t>
              </a:r>
            </a:p>
          </p:txBody>
        </p:sp>
      </p:grpSp>
      <p:grpSp>
        <p:nvGrpSpPr>
          <p:cNvPr id="59" name="グループ化 58">
            <a:extLst>
              <a:ext uri="{FF2B5EF4-FFF2-40B4-BE49-F238E27FC236}">
                <a16:creationId xmlns:a16="http://schemas.microsoft.com/office/drawing/2014/main" id="{3CCFAB71-0038-4F8F-82B2-530BE880F183}"/>
              </a:ext>
            </a:extLst>
          </p:cNvPr>
          <p:cNvGrpSpPr/>
          <p:nvPr/>
        </p:nvGrpSpPr>
        <p:grpSpPr>
          <a:xfrm>
            <a:off x="4334542" y="5470797"/>
            <a:ext cx="7572769" cy="1101440"/>
            <a:chOff x="4204439" y="5077644"/>
            <a:chExt cx="7572769" cy="1101440"/>
          </a:xfrm>
          <a:solidFill>
            <a:schemeClr val="accent5">
              <a:lumMod val="20000"/>
              <a:lumOff val="80000"/>
            </a:schemeClr>
          </a:solidFill>
        </p:grpSpPr>
        <p:sp>
          <p:nvSpPr>
            <p:cNvPr id="60" name="四角形: 角を丸くする 59">
              <a:extLst>
                <a:ext uri="{FF2B5EF4-FFF2-40B4-BE49-F238E27FC236}">
                  <a16:creationId xmlns:a16="http://schemas.microsoft.com/office/drawing/2014/main" id="{9CB569E2-E24F-421D-8A67-3E146674C749}"/>
                </a:ext>
              </a:extLst>
            </p:cNvPr>
            <p:cNvSpPr/>
            <p:nvPr/>
          </p:nvSpPr>
          <p:spPr>
            <a:xfrm>
              <a:off x="4204439" y="5077644"/>
              <a:ext cx="7475856" cy="1101440"/>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19E6F95B-594A-4D20-AB74-E9BC7C20090E}"/>
                </a:ext>
              </a:extLst>
            </p:cNvPr>
            <p:cNvSpPr txBox="1"/>
            <p:nvPr/>
          </p:nvSpPr>
          <p:spPr>
            <a:xfrm>
              <a:off x="4205905" y="5212865"/>
              <a:ext cx="7571303" cy="830997"/>
            </a:xfrm>
            <a:prstGeom prst="rect">
              <a:avLst/>
            </a:prstGeom>
            <a:grpFill/>
          </p:spPr>
          <p:txBody>
            <a:bodyPr wrap="none" rtlCol="0">
              <a:spAutoFit/>
            </a:bodyPr>
            <a:lstStyle/>
            <a:p>
              <a:r>
                <a:rPr kumimoji="1" lang="ja-JP" altLang="en-US" sz="2400"/>
                <a:t>福岡県への観光客増加につながり、地域活性化が期待</a:t>
              </a:r>
              <a:endParaRPr kumimoji="1" lang="en-US" altLang="ja-JP" sz="2400"/>
            </a:p>
            <a:p>
              <a:r>
                <a:rPr kumimoji="1" lang="ja-JP" altLang="en-US" sz="2400"/>
                <a:t>できる。</a:t>
              </a:r>
              <a:endParaRPr kumimoji="1" lang="en-US" altLang="ja-JP" sz="2400"/>
            </a:p>
          </p:txBody>
        </p:sp>
      </p:grpSp>
      <p:grpSp>
        <p:nvGrpSpPr>
          <p:cNvPr id="62" name="グループ化 61">
            <a:extLst>
              <a:ext uri="{FF2B5EF4-FFF2-40B4-BE49-F238E27FC236}">
                <a16:creationId xmlns:a16="http://schemas.microsoft.com/office/drawing/2014/main" id="{B1F5EC5C-0D91-4509-BC5A-331EA7F2635D}"/>
              </a:ext>
            </a:extLst>
          </p:cNvPr>
          <p:cNvGrpSpPr/>
          <p:nvPr/>
        </p:nvGrpSpPr>
        <p:grpSpPr>
          <a:xfrm>
            <a:off x="435241" y="5439677"/>
            <a:ext cx="3274105" cy="1101439"/>
            <a:chOff x="279410" y="4638822"/>
            <a:chExt cx="3274105" cy="1101439"/>
          </a:xfrm>
          <a:solidFill>
            <a:schemeClr val="accent5">
              <a:lumMod val="20000"/>
              <a:lumOff val="80000"/>
            </a:schemeClr>
          </a:solidFill>
        </p:grpSpPr>
        <p:sp>
          <p:nvSpPr>
            <p:cNvPr id="63" name="四角形: 角を丸くする 62">
              <a:extLst>
                <a:ext uri="{FF2B5EF4-FFF2-40B4-BE49-F238E27FC236}">
                  <a16:creationId xmlns:a16="http://schemas.microsoft.com/office/drawing/2014/main" id="{121C6383-BDB3-48A3-A589-8D7B8C0337E1}"/>
                </a:ext>
              </a:extLst>
            </p:cNvPr>
            <p:cNvSpPr/>
            <p:nvPr/>
          </p:nvSpPr>
          <p:spPr>
            <a:xfrm>
              <a:off x="279410" y="4638822"/>
              <a:ext cx="3274105" cy="1101439"/>
            </a:xfrm>
            <a:prstGeom prst="roundRect">
              <a:avLst>
                <a:gd name="adj" fmla="val 50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4" name="テキスト ボックス 63">
              <a:extLst>
                <a:ext uri="{FF2B5EF4-FFF2-40B4-BE49-F238E27FC236}">
                  <a16:creationId xmlns:a16="http://schemas.microsoft.com/office/drawing/2014/main" id="{5BC0EB1B-9B1B-4095-B20F-A9FACE5BB279}"/>
                </a:ext>
              </a:extLst>
            </p:cNvPr>
            <p:cNvSpPr txBox="1"/>
            <p:nvPr/>
          </p:nvSpPr>
          <p:spPr>
            <a:xfrm>
              <a:off x="605044" y="4927931"/>
              <a:ext cx="2622834" cy="461665"/>
            </a:xfrm>
            <a:prstGeom prst="rect">
              <a:avLst/>
            </a:prstGeom>
            <a:grpFill/>
          </p:spPr>
          <p:txBody>
            <a:bodyPr wrap="none" rtlCol="0">
              <a:spAutoFit/>
            </a:bodyPr>
            <a:lstStyle/>
            <a:p>
              <a:pPr algn="ctr"/>
              <a:r>
                <a:rPr kumimoji="1" lang="ja-JP" altLang="en-US" sz="2400">
                  <a:latin typeface="Selawik Semibold" panose="020B0604020202020204" pitchFamily="34" charset="0"/>
                  <a:ea typeface="HGP創英角ｺﾞｼｯｸUB" panose="020B0900000000000000" pitchFamily="50" charset="-128"/>
                </a:rPr>
                <a:t>地域活性化に貢献</a:t>
              </a:r>
            </a:p>
          </p:txBody>
        </p:sp>
      </p:grpSp>
      <p:sp>
        <p:nvSpPr>
          <p:cNvPr id="28" name="二等辺三角形 27">
            <a:extLst>
              <a:ext uri="{FF2B5EF4-FFF2-40B4-BE49-F238E27FC236}">
                <a16:creationId xmlns:a16="http://schemas.microsoft.com/office/drawing/2014/main" id="{0165336B-C1E4-4A1D-8D44-05C2DB4A2ED7}"/>
              </a:ext>
            </a:extLst>
          </p:cNvPr>
          <p:cNvSpPr/>
          <p:nvPr/>
        </p:nvSpPr>
        <p:spPr>
          <a:xfrm rot="5400000">
            <a:off x="3703363" y="2197766"/>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8E10775E-22D2-4CB3-9700-4461D9BE1959}"/>
              </a:ext>
            </a:extLst>
          </p:cNvPr>
          <p:cNvSpPr/>
          <p:nvPr/>
        </p:nvSpPr>
        <p:spPr>
          <a:xfrm rot="5400000">
            <a:off x="3695861" y="4229072"/>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a:extLst>
              <a:ext uri="{FF2B5EF4-FFF2-40B4-BE49-F238E27FC236}">
                <a16:creationId xmlns:a16="http://schemas.microsoft.com/office/drawing/2014/main" id="{E50A2FBA-FC3E-449F-9921-4B753C1B8B37}"/>
              </a:ext>
            </a:extLst>
          </p:cNvPr>
          <p:cNvSpPr/>
          <p:nvPr/>
        </p:nvSpPr>
        <p:spPr>
          <a:xfrm rot="5400000">
            <a:off x="3691351" y="5755093"/>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87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EE330F5-D1D6-4A30-9950-A5DBD1B58461}"/>
              </a:ext>
            </a:extLst>
          </p:cNvPr>
          <p:cNvPicPr>
            <a:picLocks noChangeAspect="1"/>
          </p:cNvPicPr>
          <p:nvPr/>
        </p:nvPicPr>
        <p:blipFill rotWithShape="1">
          <a:blip r:embed="rId2">
            <a:extLst>
              <a:ext uri="{28A0092B-C50C-407E-A947-70E740481C1C}">
                <a14:useLocalDpi xmlns:a14="http://schemas.microsoft.com/office/drawing/2010/main" val="0"/>
              </a:ext>
            </a:extLst>
          </a:blip>
          <a:srcRect t="17913" b="8444"/>
          <a:stretch/>
        </p:blipFill>
        <p:spPr>
          <a:xfrm>
            <a:off x="-214" y="983055"/>
            <a:ext cx="12192214" cy="5973329"/>
          </a:xfrm>
          <a:prstGeom prst="rect">
            <a:avLst/>
          </a:prstGeom>
        </p:spPr>
      </p:pic>
      <p:sp>
        <p:nvSpPr>
          <p:cNvPr id="5" name="正方形/長方形 4">
            <a:extLst>
              <a:ext uri="{FF2B5EF4-FFF2-40B4-BE49-F238E27FC236}">
                <a16:creationId xmlns:a16="http://schemas.microsoft.com/office/drawing/2014/main" id="{D3A66059-9EA0-463F-A6BC-88F9DD1FBE16}"/>
              </a:ext>
            </a:extLst>
          </p:cNvPr>
          <p:cNvSpPr/>
          <p:nvPr/>
        </p:nvSpPr>
        <p:spPr>
          <a:xfrm>
            <a:off x="-300942" y="1240205"/>
            <a:ext cx="12940496" cy="57356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240205"/>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双眼鏡 単色塗りつぶし">
            <a:extLst>
              <a:ext uri="{FF2B5EF4-FFF2-40B4-BE49-F238E27FC236}">
                <a16:creationId xmlns:a16="http://schemas.microsoft.com/office/drawing/2014/main" id="{B308C8E2-271E-4252-A140-4280DE1399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0243" y="155162"/>
            <a:ext cx="914400" cy="914400"/>
          </a:xfrm>
          <a:prstGeom prst="rect">
            <a:avLst/>
          </a:prstGeom>
        </p:spPr>
      </p:pic>
      <p:pic>
        <p:nvPicPr>
          <p:cNvPr id="10" name="グラフィックス 9" descr="カメラ 単色塗りつぶし">
            <a:extLst>
              <a:ext uri="{FF2B5EF4-FFF2-40B4-BE49-F238E27FC236}">
                <a16:creationId xmlns:a16="http://schemas.microsoft.com/office/drawing/2014/main" id="{2569F80E-9782-49BE-9E45-17B6F11F0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9159" y="155162"/>
            <a:ext cx="914400" cy="914400"/>
          </a:xfrm>
          <a:prstGeom prst="rect">
            <a:avLst/>
          </a:prstGeom>
        </p:spPr>
      </p:pic>
      <p:pic>
        <p:nvPicPr>
          <p:cNvPr id="18" name="グラフィックス 17" descr="路面電車 単色塗りつぶし">
            <a:extLst>
              <a:ext uri="{FF2B5EF4-FFF2-40B4-BE49-F238E27FC236}">
                <a16:creationId xmlns:a16="http://schemas.microsoft.com/office/drawing/2014/main" id="{EAEBAA69-BD22-4094-8AA3-3E59DC3359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4840" y="218982"/>
            <a:ext cx="914400" cy="783704"/>
          </a:xfrm>
          <a:prstGeom prst="rect">
            <a:avLst/>
          </a:prstGeom>
        </p:spPr>
      </p:pic>
      <p:pic>
        <p:nvPicPr>
          <p:cNvPr id="20" name="グラフィックス 19" descr="ハンドバッグ 単色塗りつぶし">
            <a:extLst>
              <a:ext uri="{FF2B5EF4-FFF2-40B4-BE49-F238E27FC236}">
                <a16:creationId xmlns:a16="http://schemas.microsoft.com/office/drawing/2014/main" id="{4D5B3722-0C65-462F-A7F2-E58A09041D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48563" y="125432"/>
            <a:ext cx="914400" cy="914400"/>
          </a:xfrm>
          <a:prstGeom prst="rect">
            <a:avLst/>
          </a:prstGeom>
        </p:spPr>
      </p:pic>
      <p:grpSp>
        <p:nvGrpSpPr>
          <p:cNvPr id="43" name="グループ化 42">
            <a:extLst>
              <a:ext uri="{FF2B5EF4-FFF2-40B4-BE49-F238E27FC236}">
                <a16:creationId xmlns:a16="http://schemas.microsoft.com/office/drawing/2014/main" id="{D5A63080-D3ED-497E-8F25-61B93E979EE9}"/>
              </a:ext>
            </a:extLst>
          </p:cNvPr>
          <p:cNvGrpSpPr/>
          <p:nvPr/>
        </p:nvGrpSpPr>
        <p:grpSpPr>
          <a:xfrm>
            <a:off x="6114729" y="172827"/>
            <a:ext cx="914401" cy="914401"/>
            <a:chOff x="5055138" y="-762890"/>
            <a:chExt cx="2517363" cy="2517363"/>
          </a:xfrm>
        </p:grpSpPr>
        <p:pic>
          <p:nvPicPr>
            <p:cNvPr id="14" name="グラフィックス 13" descr="虫眼鏡で見た虫 単色塗りつぶし">
              <a:extLst>
                <a:ext uri="{FF2B5EF4-FFF2-40B4-BE49-F238E27FC236}">
                  <a16:creationId xmlns:a16="http://schemas.microsoft.com/office/drawing/2014/main" id="{915C77A9-1AA4-4717-8126-36367E85BA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5138" y="-762890"/>
              <a:ext cx="2517363" cy="2517363"/>
            </a:xfrm>
            <a:prstGeom prst="rect">
              <a:avLst/>
            </a:prstGeom>
          </p:spPr>
        </p:pic>
        <p:sp>
          <p:nvSpPr>
            <p:cNvPr id="40" name="楕円 39">
              <a:extLst>
                <a:ext uri="{FF2B5EF4-FFF2-40B4-BE49-F238E27FC236}">
                  <a16:creationId xmlns:a16="http://schemas.microsoft.com/office/drawing/2014/main" id="{5388CB04-53CD-4903-9D33-45775BB360B4}"/>
                </a:ext>
              </a:extLst>
            </p:cNvPr>
            <p:cNvSpPr/>
            <p:nvPr/>
          </p:nvSpPr>
          <p:spPr>
            <a:xfrm>
              <a:off x="5957963" y="-362716"/>
              <a:ext cx="1207182" cy="1207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86957"/>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5937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3DE6600B-9088-4048-9793-EE12010B5282}"/>
              </a:ext>
            </a:extLst>
          </p:cNvPr>
          <p:cNvSpPr txBox="1"/>
          <p:nvPr/>
        </p:nvSpPr>
        <p:spPr>
          <a:xfrm>
            <a:off x="1264683" y="3423685"/>
            <a:ext cx="9700091" cy="923330"/>
          </a:xfrm>
          <a:prstGeom prst="rect">
            <a:avLst/>
          </a:prstGeom>
          <a:noFill/>
        </p:spPr>
        <p:txBody>
          <a:bodyPr wrap="none" lIns="91440" tIns="45720" rIns="91440" bIns="45720" rtlCol="0" anchor="t">
            <a:spAutoFit/>
          </a:bodyPr>
          <a:lstStyle/>
          <a:p>
            <a:pPr algn="ctr"/>
            <a:r>
              <a:rPr lang="ja-JP" altLang="en-US" sz="5400" b="1" dirty="0">
                <a:latin typeface="游ゴシック Light"/>
                <a:ea typeface="游ゴシック Light"/>
              </a:rPr>
              <a:t>ご清聴ありがとうございました</a:t>
            </a:r>
          </a:p>
        </p:txBody>
      </p:sp>
    </p:spTree>
    <p:extLst>
      <p:ext uri="{BB962C8B-B14F-4D97-AF65-F5344CB8AC3E}">
        <p14:creationId xmlns:p14="http://schemas.microsoft.com/office/powerpoint/2010/main" val="419236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245754" y="236224"/>
            <a:ext cx="1577676" cy="646331"/>
          </a:xfrm>
          <a:prstGeom prst="rect">
            <a:avLst/>
          </a:prstGeom>
          <a:noFill/>
        </p:spPr>
        <p:txBody>
          <a:bodyPr wrap="none" rtlCol="0">
            <a:spAutoFit/>
          </a:bodyPr>
          <a:lstStyle/>
          <a:p>
            <a:pPr algn="ct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トピック</a:t>
            </a:r>
          </a:p>
        </p:txBody>
      </p:sp>
      <p:sp>
        <p:nvSpPr>
          <p:cNvPr id="25" name="テキスト ボックス 24">
            <a:extLst>
              <a:ext uri="{FF2B5EF4-FFF2-40B4-BE49-F238E27FC236}">
                <a16:creationId xmlns:a16="http://schemas.microsoft.com/office/drawing/2014/main" id="{DCAFCDD1-AA90-45ED-8A07-97092665BEF1}"/>
              </a:ext>
            </a:extLst>
          </p:cNvPr>
          <p:cNvSpPr txBox="1"/>
          <p:nvPr/>
        </p:nvSpPr>
        <p:spPr>
          <a:xfrm>
            <a:off x="746002" y="1392339"/>
            <a:ext cx="2579552" cy="523220"/>
          </a:xfrm>
          <a:prstGeom prst="rect">
            <a:avLst/>
          </a:prstGeom>
          <a:noFill/>
        </p:spPr>
        <p:txBody>
          <a:bodyPr wrap="none" rtlCol="0">
            <a:spAutoFit/>
          </a:bodyPr>
          <a:lstStyle/>
          <a:p>
            <a:r>
              <a:rPr lang="ja-JP" altLang="en-US" sz="2800" dirty="0">
                <a:latin typeface="Selawik Semibold" panose="020B0604020202020204" pitchFamily="34" charset="0"/>
                <a:ea typeface="HGP創英角ｺﾞｼｯｸUB" panose="020B0900000000000000" pitchFamily="50" charset="-128"/>
              </a:rPr>
              <a:t>この企画の目的</a:t>
            </a:r>
            <a:endParaRPr kumimoji="1" lang="ja-JP" altLang="en-US" sz="2800" dirty="0">
              <a:latin typeface="Selawik Semibold" panose="020B0604020202020204" pitchFamily="34" charset="0"/>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3B1E4008-69F2-4D0F-AB5D-0A2668472DE5}"/>
              </a:ext>
            </a:extLst>
          </p:cNvPr>
          <p:cNvSpPr/>
          <p:nvPr/>
        </p:nvSpPr>
        <p:spPr>
          <a:xfrm>
            <a:off x="746002" y="2286661"/>
            <a:ext cx="10718449" cy="1638300"/>
          </a:xfrm>
          <a:prstGeom prst="roundRect">
            <a:avLst>
              <a:gd name="adj" fmla="val 4264"/>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B203730-4A5D-44D8-939D-34C31A8CC441}"/>
              </a:ext>
            </a:extLst>
          </p:cNvPr>
          <p:cNvSpPr txBox="1"/>
          <p:nvPr/>
        </p:nvSpPr>
        <p:spPr>
          <a:xfrm>
            <a:off x="876291" y="2505646"/>
            <a:ext cx="10450137" cy="1200329"/>
          </a:xfrm>
          <a:prstGeom prst="rect">
            <a:avLst/>
          </a:prstGeom>
          <a:noFill/>
        </p:spPr>
        <p:txBody>
          <a:bodyPr wrap="square" rtlCol="0">
            <a:spAutoFit/>
          </a:bodyPr>
          <a:lstStyle/>
          <a:p>
            <a:r>
              <a:rPr lang="ja-JP" altLang="en-US" sz="3600" dirty="0">
                <a:latin typeface="+mn-ea"/>
              </a:rPr>
              <a:t>福岡県に特化した観光アプリで地域の情報を発信。</a:t>
            </a:r>
            <a:br>
              <a:rPr lang="en-US" altLang="ja-JP" sz="3600" dirty="0">
                <a:latin typeface="+mn-ea"/>
              </a:rPr>
            </a:br>
            <a:r>
              <a:rPr lang="ja-JP" altLang="en-US" sz="3600" dirty="0">
                <a:latin typeface="+mn-ea"/>
              </a:rPr>
              <a:t>新規観光客を獲得し地域活性化を図る。</a:t>
            </a:r>
            <a:endParaRPr kumimoji="1" lang="ja-JP" altLang="en-US" sz="3600" dirty="0">
              <a:latin typeface="+mn-ea"/>
            </a:endParaRPr>
          </a:p>
        </p:txBody>
      </p:sp>
      <p:sp>
        <p:nvSpPr>
          <p:cNvPr id="28" name="四角形: 角を丸くする 27">
            <a:extLst>
              <a:ext uri="{FF2B5EF4-FFF2-40B4-BE49-F238E27FC236}">
                <a16:creationId xmlns:a16="http://schemas.microsoft.com/office/drawing/2014/main" id="{2C3C1CA7-B133-4589-A630-B58ADA603135}"/>
              </a:ext>
            </a:extLst>
          </p:cNvPr>
          <p:cNvSpPr/>
          <p:nvPr/>
        </p:nvSpPr>
        <p:spPr>
          <a:xfrm>
            <a:off x="746003" y="4421013"/>
            <a:ext cx="10718448" cy="1638300"/>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ED1FFAB-98A8-49EC-B373-692C96F454CA}"/>
              </a:ext>
            </a:extLst>
          </p:cNvPr>
          <p:cNvSpPr txBox="1"/>
          <p:nvPr/>
        </p:nvSpPr>
        <p:spPr>
          <a:xfrm>
            <a:off x="876291" y="4639998"/>
            <a:ext cx="10450137" cy="1200329"/>
          </a:xfrm>
          <a:prstGeom prst="rect">
            <a:avLst/>
          </a:prstGeom>
          <a:noFill/>
        </p:spPr>
        <p:txBody>
          <a:bodyPr wrap="square" rtlCol="0">
            <a:spAutoFit/>
          </a:bodyPr>
          <a:lstStyle/>
          <a:p>
            <a:r>
              <a:rPr lang="en-US" altLang="ja-JP" sz="3600">
                <a:latin typeface="+mn-ea"/>
              </a:rPr>
              <a:t>AI</a:t>
            </a:r>
            <a:r>
              <a:rPr lang="ja-JP" altLang="en-US" sz="3600">
                <a:latin typeface="+mn-ea"/>
              </a:rPr>
              <a:t>技術を導入し誰でもわかりやすく直感的に情報を入手できるように。</a:t>
            </a:r>
            <a:endParaRPr kumimoji="1" lang="ja-JP" altLang="en-US" sz="3600">
              <a:latin typeface="+mn-ea"/>
            </a:endParaRPr>
          </a:p>
        </p:txBody>
      </p:sp>
      <p:sp>
        <p:nvSpPr>
          <p:cNvPr id="12" name="四角形: 角を丸くする 11">
            <a:extLst>
              <a:ext uri="{FF2B5EF4-FFF2-40B4-BE49-F238E27FC236}">
                <a16:creationId xmlns:a16="http://schemas.microsoft.com/office/drawing/2014/main" id="{634AE17D-6873-42FA-8543-891B3CE890AD}"/>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61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07B7755F-C3E0-45DA-B888-3DC627101513}"/>
              </a:ext>
            </a:extLst>
          </p:cNvPr>
          <p:cNvGrpSpPr/>
          <p:nvPr/>
        </p:nvGrpSpPr>
        <p:grpSpPr>
          <a:xfrm>
            <a:off x="-12043" y="1062646"/>
            <a:ext cx="12219248" cy="5805687"/>
            <a:chOff x="-12043" y="1062646"/>
            <a:chExt cx="12219248" cy="5805687"/>
          </a:xfrm>
        </p:grpSpPr>
        <p:pic>
          <p:nvPicPr>
            <p:cNvPr id="7" name="図 6">
              <a:extLst>
                <a:ext uri="{FF2B5EF4-FFF2-40B4-BE49-F238E27FC236}">
                  <a16:creationId xmlns:a16="http://schemas.microsoft.com/office/drawing/2014/main" id="{335F95D7-1CB4-42DB-B71E-506A7A0F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834" y="1062646"/>
              <a:ext cx="4059371" cy="1893897"/>
            </a:xfrm>
            <a:prstGeom prst="rect">
              <a:avLst/>
            </a:prstGeom>
          </p:spPr>
        </p:pic>
        <p:pic>
          <p:nvPicPr>
            <p:cNvPr id="10" name="図 9">
              <a:extLst>
                <a:ext uri="{FF2B5EF4-FFF2-40B4-BE49-F238E27FC236}">
                  <a16:creationId xmlns:a16="http://schemas.microsoft.com/office/drawing/2014/main" id="{F9E3BF8D-EC71-44A7-8A40-74A01A32C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 y="1062647"/>
              <a:ext cx="3942823" cy="1906720"/>
            </a:xfrm>
            <a:prstGeom prst="rect">
              <a:avLst/>
            </a:prstGeom>
          </p:spPr>
        </p:pic>
        <p:pic>
          <p:nvPicPr>
            <p:cNvPr id="12" name="図 11">
              <a:extLst>
                <a:ext uri="{FF2B5EF4-FFF2-40B4-BE49-F238E27FC236}">
                  <a16:creationId xmlns:a16="http://schemas.microsoft.com/office/drawing/2014/main" id="{D15B3598-D8CB-4DB4-9E24-D2EE43EFF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783" y="1062647"/>
              <a:ext cx="4217051" cy="1906720"/>
            </a:xfrm>
            <a:prstGeom prst="rect">
              <a:avLst/>
            </a:prstGeom>
          </p:spPr>
        </p:pic>
        <p:pic>
          <p:nvPicPr>
            <p:cNvPr id="16" name="図 15">
              <a:extLst>
                <a:ext uri="{FF2B5EF4-FFF2-40B4-BE49-F238E27FC236}">
                  <a16:creationId xmlns:a16="http://schemas.microsoft.com/office/drawing/2014/main" id="{F320BF62-6B77-4AED-BA08-77DE68AA21F3}"/>
                </a:ext>
              </a:extLst>
            </p:cNvPr>
            <p:cNvPicPr>
              <a:picLocks noChangeAspect="1"/>
            </p:cNvPicPr>
            <p:nvPr/>
          </p:nvPicPr>
          <p:blipFill rotWithShape="1">
            <a:blip r:embed="rId5">
              <a:extLst>
                <a:ext uri="{28A0092B-C50C-407E-A947-70E740481C1C}">
                  <a14:useLocalDpi xmlns:a14="http://schemas.microsoft.com/office/drawing/2010/main" val="0"/>
                </a:ext>
              </a:extLst>
            </a:blip>
            <a:srcRect l="14302" t="13024" r="3614" b="8320"/>
            <a:stretch/>
          </p:blipFill>
          <p:spPr>
            <a:xfrm>
              <a:off x="-12041" y="2969368"/>
              <a:ext cx="3942823" cy="1938992"/>
            </a:xfrm>
            <a:prstGeom prst="rect">
              <a:avLst/>
            </a:prstGeom>
          </p:spPr>
        </p:pic>
        <p:pic>
          <p:nvPicPr>
            <p:cNvPr id="18" name="図 17">
              <a:extLst>
                <a:ext uri="{FF2B5EF4-FFF2-40B4-BE49-F238E27FC236}">
                  <a16:creationId xmlns:a16="http://schemas.microsoft.com/office/drawing/2014/main" id="{22E874FE-A3E2-4423-ACE1-BD5ADBF0E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0780" y="4906184"/>
              <a:ext cx="4232260" cy="1951816"/>
            </a:xfrm>
            <a:prstGeom prst="rect">
              <a:avLst/>
            </a:prstGeom>
          </p:spPr>
        </p:pic>
        <p:pic>
          <p:nvPicPr>
            <p:cNvPr id="20" name="図 19">
              <a:extLst>
                <a:ext uri="{FF2B5EF4-FFF2-40B4-BE49-F238E27FC236}">
                  <a16:creationId xmlns:a16="http://schemas.microsoft.com/office/drawing/2014/main" id="{59902473-320E-43A4-B1CF-686A079A60BD}"/>
                </a:ext>
              </a:extLst>
            </p:cNvPr>
            <p:cNvPicPr>
              <a:picLocks noChangeAspect="1"/>
            </p:cNvPicPr>
            <p:nvPr/>
          </p:nvPicPr>
          <p:blipFill rotWithShape="1">
            <a:blip r:embed="rId7">
              <a:extLst>
                <a:ext uri="{28A0092B-C50C-407E-A947-70E740481C1C}">
                  <a14:useLocalDpi xmlns:a14="http://schemas.microsoft.com/office/drawing/2010/main" val="0"/>
                </a:ext>
              </a:extLst>
            </a:blip>
            <a:srcRect t="11640"/>
            <a:stretch/>
          </p:blipFill>
          <p:spPr>
            <a:xfrm>
              <a:off x="3930782" y="2967191"/>
              <a:ext cx="4217049" cy="1938992"/>
            </a:xfrm>
            <a:prstGeom prst="rect">
              <a:avLst/>
            </a:prstGeom>
          </p:spPr>
        </p:pic>
        <p:pic>
          <p:nvPicPr>
            <p:cNvPr id="22" name="図 21">
              <a:extLst>
                <a:ext uri="{FF2B5EF4-FFF2-40B4-BE49-F238E27FC236}">
                  <a16:creationId xmlns:a16="http://schemas.microsoft.com/office/drawing/2014/main" id="{C0C13C30-8030-4F07-8524-91A792603244}"/>
                </a:ext>
              </a:extLst>
            </p:cNvPr>
            <p:cNvPicPr>
              <a:picLocks noChangeAspect="1"/>
            </p:cNvPicPr>
            <p:nvPr/>
          </p:nvPicPr>
          <p:blipFill rotWithShape="1">
            <a:blip r:embed="rId8">
              <a:extLst>
                <a:ext uri="{28A0092B-C50C-407E-A947-70E740481C1C}">
                  <a14:useLocalDpi xmlns:a14="http://schemas.microsoft.com/office/drawing/2010/main" val="0"/>
                </a:ext>
              </a:extLst>
            </a:blip>
            <a:srcRect t="20091"/>
            <a:stretch/>
          </p:blipFill>
          <p:spPr>
            <a:xfrm>
              <a:off x="-12040" y="4908361"/>
              <a:ext cx="3942822" cy="1949640"/>
            </a:xfrm>
            <a:prstGeom prst="rect">
              <a:avLst/>
            </a:prstGeom>
          </p:spPr>
        </p:pic>
        <p:pic>
          <p:nvPicPr>
            <p:cNvPr id="6" name="図 5" descr="海と砂浜&#10;&#10;自動的に生成された説明">
              <a:extLst>
                <a:ext uri="{FF2B5EF4-FFF2-40B4-BE49-F238E27FC236}">
                  <a16:creationId xmlns:a16="http://schemas.microsoft.com/office/drawing/2014/main" id="{B1A24C6C-C402-4A4D-BB61-8B88DED45B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43702" y="2954196"/>
              <a:ext cx="4048298" cy="1962150"/>
            </a:xfrm>
            <a:prstGeom prst="rect">
              <a:avLst/>
            </a:prstGeom>
          </p:spPr>
        </p:pic>
        <p:pic>
          <p:nvPicPr>
            <p:cNvPr id="5" name="図 4">
              <a:extLst>
                <a:ext uri="{FF2B5EF4-FFF2-40B4-BE49-F238E27FC236}">
                  <a16:creationId xmlns:a16="http://schemas.microsoft.com/office/drawing/2014/main" id="{8C630EF8-23C6-4D55-84DE-71590B00E8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43702" y="4906183"/>
              <a:ext cx="4048298" cy="1962150"/>
            </a:xfrm>
            <a:prstGeom prst="rect">
              <a:avLst/>
            </a:prstGeom>
          </p:spPr>
        </p:pic>
      </p:grpSp>
      <p:sp>
        <p:nvSpPr>
          <p:cNvPr id="2" name="正方形/長方形 1">
            <a:extLst>
              <a:ext uri="{FF2B5EF4-FFF2-40B4-BE49-F238E27FC236}">
                <a16:creationId xmlns:a16="http://schemas.microsoft.com/office/drawing/2014/main" id="{BBD1C6DD-F0B9-42AE-973E-E375EE4894F7}"/>
              </a:ext>
            </a:extLst>
          </p:cNvPr>
          <p:cNvSpPr/>
          <p:nvPr/>
        </p:nvSpPr>
        <p:spPr>
          <a:xfrm>
            <a:off x="-1" y="0"/>
            <a:ext cx="12207205"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五方向 3">
            <a:extLst>
              <a:ext uri="{FF2B5EF4-FFF2-40B4-BE49-F238E27FC236}">
                <a16:creationId xmlns:a16="http://schemas.microsoft.com/office/drawing/2014/main" id="{D3CEB2AE-B3B3-4778-A9A6-ABD83CC006E7}"/>
              </a:ext>
            </a:extLst>
          </p:cNvPr>
          <p:cNvSpPr/>
          <p:nvPr/>
        </p:nvSpPr>
        <p:spPr>
          <a:xfrm>
            <a:off x="-12046" y="0"/>
            <a:ext cx="3033039"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52865" y="164466"/>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F255587B-B5D2-4C09-BFB7-3106449D45AD}"/>
              </a:ext>
            </a:extLst>
          </p:cNvPr>
          <p:cNvSpPr txBox="1"/>
          <p:nvPr/>
        </p:nvSpPr>
        <p:spPr>
          <a:xfrm>
            <a:off x="3273857" y="152680"/>
            <a:ext cx="1577676" cy="646331"/>
          </a:xfrm>
          <a:prstGeom prst="rect">
            <a:avLst/>
          </a:prstGeom>
          <a:noFill/>
        </p:spPr>
        <p:txBody>
          <a:bodyPr wrap="none" rtlCol="0">
            <a:spAutoFit/>
          </a:bodyPr>
          <a:lstStyle/>
          <a:p>
            <a:pPr algn="ct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トピック</a:t>
            </a:r>
          </a:p>
        </p:txBody>
      </p:sp>
      <p:sp>
        <p:nvSpPr>
          <p:cNvPr id="24" name="正方形/長方形 23">
            <a:extLst>
              <a:ext uri="{FF2B5EF4-FFF2-40B4-BE49-F238E27FC236}">
                <a16:creationId xmlns:a16="http://schemas.microsoft.com/office/drawing/2014/main" id="{EA1770AB-774F-41AD-8EB0-E1C1A3AAE364}"/>
              </a:ext>
            </a:extLst>
          </p:cNvPr>
          <p:cNvSpPr/>
          <p:nvPr/>
        </p:nvSpPr>
        <p:spPr>
          <a:xfrm>
            <a:off x="1170972" y="2178690"/>
            <a:ext cx="9850055" cy="341988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9F9107F-A013-47FB-BBDD-B514F8554BAA}"/>
              </a:ext>
            </a:extLst>
          </p:cNvPr>
          <p:cNvSpPr txBox="1"/>
          <p:nvPr/>
        </p:nvSpPr>
        <p:spPr>
          <a:xfrm>
            <a:off x="5203981" y="2223618"/>
            <a:ext cx="1670650" cy="523220"/>
          </a:xfrm>
          <a:prstGeom prst="rect">
            <a:avLst/>
          </a:prstGeom>
          <a:noFill/>
        </p:spPr>
        <p:txBody>
          <a:bodyPr wrap="none" rtlCol="0">
            <a:spAutoFit/>
          </a:bodyPr>
          <a:lstStyle/>
          <a:p>
            <a:r>
              <a:rPr kumimoji="1" lang="ja-JP" altLang="en-US" sz="2800" dirty="0">
                <a:latin typeface="Selawik Semibold" panose="020B0604020202020204" pitchFamily="34" charset="0"/>
                <a:ea typeface="HGP創英角ｺﾞｼｯｸUB" panose="020B0900000000000000" pitchFamily="50" charset="-128"/>
              </a:rPr>
              <a:t>メッセージ</a:t>
            </a:r>
          </a:p>
        </p:txBody>
      </p:sp>
      <p:sp>
        <p:nvSpPr>
          <p:cNvPr id="15" name="テキスト ボックス 14">
            <a:extLst>
              <a:ext uri="{FF2B5EF4-FFF2-40B4-BE49-F238E27FC236}">
                <a16:creationId xmlns:a16="http://schemas.microsoft.com/office/drawing/2014/main" id="{922FBBE6-77C3-4946-87A3-574B374710C8}"/>
              </a:ext>
            </a:extLst>
          </p:cNvPr>
          <p:cNvSpPr txBox="1"/>
          <p:nvPr/>
        </p:nvSpPr>
        <p:spPr>
          <a:xfrm>
            <a:off x="1843894" y="3174229"/>
            <a:ext cx="8556235" cy="1938992"/>
          </a:xfrm>
          <a:prstGeom prst="rect">
            <a:avLst/>
          </a:prstGeom>
          <a:noFill/>
        </p:spPr>
        <p:txBody>
          <a:bodyPr wrap="square" rtlCol="0">
            <a:spAutoFit/>
          </a:bodyPr>
          <a:lstStyle/>
          <a:p>
            <a:pPr algn="ctr"/>
            <a:r>
              <a:rPr kumimoji="1" lang="ja-JP" altLang="en-US" sz="4000" b="1" dirty="0">
                <a:latin typeface="+mn-ea"/>
              </a:rPr>
              <a:t>福岡のよいところを</a:t>
            </a:r>
            <a:endParaRPr kumimoji="1" lang="en-US" altLang="ja-JP" sz="4000" b="1" dirty="0">
              <a:latin typeface="+mn-ea"/>
            </a:endParaRPr>
          </a:p>
          <a:p>
            <a:pPr algn="ctr"/>
            <a:r>
              <a:rPr kumimoji="1" lang="ja-JP" altLang="en-US" sz="4000" b="1" dirty="0">
                <a:latin typeface="+mn-ea"/>
              </a:rPr>
              <a:t>もっと知ってもらって</a:t>
            </a:r>
            <a:endParaRPr kumimoji="1" lang="en-US" altLang="ja-JP" sz="4000" b="1" dirty="0">
              <a:latin typeface="+mn-ea"/>
            </a:endParaRPr>
          </a:p>
          <a:p>
            <a:pPr algn="ctr"/>
            <a:r>
              <a:rPr kumimoji="1" lang="ja-JP" altLang="en-US" sz="4000" b="1" dirty="0">
                <a:latin typeface="+mn-ea"/>
              </a:rPr>
              <a:t>たくさんの人たちに来てほしい</a:t>
            </a:r>
          </a:p>
        </p:txBody>
      </p:sp>
      <p:sp>
        <p:nvSpPr>
          <p:cNvPr id="25" name="四角形: 角を丸くする 24">
            <a:extLst>
              <a:ext uri="{FF2B5EF4-FFF2-40B4-BE49-F238E27FC236}">
                <a16:creationId xmlns:a16="http://schemas.microsoft.com/office/drawing/2014/main" id="{ADDB421D-E022-4BF2-BDC7-4C495A20D443}"/>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427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920991" cy="646331"/>
          </a:xfrm>
          <a:prstGeom prst="rect">
            <a:avLst/>
          </a:prstGeom>
          <a:noFill/>
        </p:spPr>
        <p:txBody>
          <a:bodyPr wrap="none" rtlCol="0">
            <a:spAutoFit/>
          </a:bodyPr>
          <a:lstStyle/>
          <a:p>
            <a:r>
              <a:rPr kumimoji="1" lang="ja-JP" altLang="en-US" sz="3600">
                <a:solidFill>
                  <a:schemeClr val="bg1"/>
                </a:solidFill>
                <a:latin typeface="HGP創英角ｺﾞｼｯｸUB" panose="020B0900000000000000" pitchFamily="50" charset="-128"/>
                <a:ea typeface="HGP創英角ｺﾞｼｯｸUB" panose="020B0900000000000000" pitchFamily="50" charset="-128"/>
              </a:rPr>
              <a:t>現状の問題点</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84FCB24B-28EF-4669-86B3-418CC6AEB01F}"/>
              </a:ext>
            </a:extLst>
          </p:cNvPr>
          <p:cNvSpPr txBox="1"/>
          <p:nvPr/>
        </p:nvSpPr>
        <p:spPr>
          <a:xfrm>
            <a:off x="521014" y="1220555"/>
            <a:ext cx="2316660"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観光客の居住地</a:t>
            </a:r>
          </a:p>
        </p:txBody>
      </p:sp>
      <p:sp>
        <p:nvSpPr>
          <p:cNvPr id="9" name="テキスト ボックス 8">
            <a:extLst>
              <a:ext uri="{FF2B5EF4-FFF2-40B4-BE49-F238E27FC236}">
                <a16:creationId xmlns:a16="http://schemas.microsoft.com/office/drawing/2014/main" id="{E8517A9E-2280-4C4B-8B5C-5C0CB9603C74}"/>
              </a:ext>
            </a:extLst>
          </p:cNvPr>
          <p:cNvSpPr txBox="1"/>
          <p:nvPr/>
        </p:nvSpPr>
        <p:spPr>
          <a:xfrm>
            <a:off x="5711670" y="1220556"/>
            <a:ext cx="2008883"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観光客の年代</a:t>
            </a:r>
          </a:p>
        </p:txBody>
      </p:sp>
      <p:sp>
        <p:nvSpPr>
          <p:cNvPr id="10" name="テキスト ボックス 9">
            <a:extLst>
              <a:ext uri="{FF2B5EF4-FFF2-40B4-BE49-F238E27FC236}">
                <a16:creationId xmlns:a16="http://schemas.microsoft.com/office/drawing/2014/main" id="{163AAB8F-BFB7-4D38-AB7C-F87E37FD2B7C}"/>
              </a:ext>
            </a:extLst>
          </p:cNvPr>
          <p:cNvSpPr txBox="1"/>
          <p:nvPr/>
        </p:nvSpPr>
        <p:spPr>
          <a:xfrm>
            <a:off x="466338" y="4998824"/>
            <a:ext cx="5629662" cy="830997"/>
          </a:xfrm>
          <a:prstGeom prst="rect">
            <a:avLst/>
          </a:prstGeom>
          <a:noFill/>
        </p:spPr>
        <p:txBody>
          <a:bodyPr wrap="square" rtlCol="0">
            <a:spAutoFit/>
          </a:bodyPr>
          <a:lstStyle/>
          <a:p>
            <a:r>
              <a:rPr lang="ja-JP" altLang="en-US" sz="2400" dirty="0"/>
              <a:t>約６割を</a:t>
            </a:r>
            <a:r>
              <a:rPr lang="ja-JP" altLang="en-US" sz="2400" b="1" dirty="0"/>
              <a:t>県内</a:t>
            </a:r>
            <a:r>
              <a:rPr lang="ja-JP" altLang="en-US" sz="2400" dirty="0"/>
              <a:t>の観光客が占める。</a:t>
            </a:r>
            <a:br>
              <a:rPr lang="en-US" altLang="ja-JP" sz="2400" dirty="0"/>
            </a:br>
            <a:r>
              <a:rPr lang="ja-JP" altLang="en-US" sz="2400" dirty="0"/>
              <a:t>県外からの観光客は約４割程。</a:t>
            </a:r>
            <a:endParaRPr lang="en-US" altLang="ja-JP" sz="2400" dirty="0"/>
          </a:p>
        </p:txBody>
      </p:sp>
      <p:sp>
        <p:nvSpPr>
          <p:cNvPr id="12" name="テキスト ボックス 11">
            <a:extLst>
              <a:ext uri="{FF2B5EF4-FFF2-40B4-BE49-F238E27FC236}">
                <a16:creationId xmlns:a16="http://schemas.microsoft.com/office/drawing/2014/main" id="{2F20EA3E-E837-42F0-9137-471C27ACD422}"/>
              </a:ext>
            </a:extLst>
          </p:cNvPr>
          <p:cNvSpPr txBox="1"/>
          <p:nvPr/>
        </p:nvSpPr>
        <p:spPr>
          <a:xfrm>
            <a:off x="6757554" y="4964391"/>
            <a:ext cx="5623751" cy="1200329"/>
          </a:xfrm>
          <a:prstGeom prst="rect">
            <a:avLst/>
          </a:prstGeom>
          <a:noFill/>
        </p:spPr>
        <p:txBody>
          <a:bodyPr wrap="square" rtlCol="0">
            <a:spAutoFit/>
          </a:bodyPr>
          <a:lstStyle/>
          <a:p>
            <a:r>
              <a:rPr lang="en-US" altLang="ja-JP" sz="2400" dirty="0"/>
              <a:t>40</a:t>
            </a:r>
            <a:r>
              <a:rPr lang="ja-JP" altLang="en-US" sz="2400" dirty="0"/>
              <a:t>代が</a:t>
            </a:r>
            <a:r>
              <a:rPr lang="en-US" altLang="ja-JP" sz="2400" dirty="0"/>
              <a:t>20.1%</a:t>
            </a:r>
            <a:r>
              <a:rPr lang="ja-JP" altLang="en-US" sz="2400" dirty="0"/>
              <a:t>と最も多い。</a:t>
            </a:r>
            <a:endParaRPr lang="en-US" altLang="ja-JP" sz="2400" dirty="0"/>
          </a:p>
          <a:p>
            <a:r>
              <a:rPr lang="en-US" altLang="ja-JP" sz="2400" dirty="0"/>
              <a:t>10</a:t>
            </a:r>
            <a:r>
              <a:rPr lang="ja-JP" altLang="en-US" sz="2400" dirty="0"/>
              <a:t>歳未満・</a:t>
            </a:r>
            <a:r>
              <a:rPr lang="en-US" altLang="ja-JP" sz="2400" dirty="0"/>
              <a:t>10</a:t>
            </a:r>
            <a:r>
              <a:rPr lang="ja-JP" altLang="en-US" sz="2400" dirty="0"/>
              <a:t>代・</a:t>
            </a:r>
            <a:r>
              <a:rPr lang="en-US" altLang="ja-JP" sz="2400" dirty="0"/>
              <a:t>80</a:t>
            </a:r>
            <a:r>
              <a:rPr lang="ja-JP" altLang="en-US" sz="2400" dirty="0"/>
              <a:t>歳以上を除くと</a:t>
            </a:r>
            <a:br>
              <a:rPr lang="en-US" altLang="ja-JP" sz="2400" dirty="0"/>
            </a:br>
            <a:r>
              <a:rPr lang="en-US" altLang="ja-JP" sz="2400" dirty="0"/>
              <a:t>20</a:t>
            </a:r>
            <a:r>
              <a:rPr lang="ja-JP" altLang="en-US" sz="2400" dirty="0"/>
              <a:t>代が</a:t>
            </a:r>
            <a:r>
              <a:rPr lang="en-US" altLang="ja-JP" sz="2400" dirty="0"/>
              <a:t>12.8%</a:t>
            </a:r>
            <a:r>
              <a:rPr lang="ja-JP" altLang="en-US" sz="2400" dirty="0"/>
              <a:t>と最も低い。</a:t>
            </a:r>
            <a:endParaRPr lang="en-US" altLang="ja-JP" sz="2400" dirty="0"/>
          </a:p>
        </p:txBody>
      </p:sp>
      <p:sp>
        <p:nvSpPr>
          <p:cNvPr id="13" name="テキスト ボックス 12">
            <a:extLst>
              <a:ext uri="{FF2B5EF4-FFF2-40B4-BE49-F238E27FC236}">
                <a16:creationId xmlns:a16="http://schemas.microsoft.com/office/drawing/2014/main" id="{BE7A228C-709D-4C3C-A6A3-BE6A0A442121}"/>
              </a:ext>
            </a:extLst>
          </p:cNvPr>
          <p:cNvSpPr txBox="1"/>
          <p:nvPr/>
        </p:nvSpPr>
        <p:spPr>
          <a:xfrm>
            <a:off x="42453" y="6570235"/>
            <a:ext cx="5957080" cy="276999"/>
          </a:xfrm>
          <a:prstGeom prst="rect">
            <a:avLst/>
          </a:prstGeom>
          <a:noFill/>
        </p:spPr>
        <p:txBody>
          <a:bodyPr wrap="none" rtlCol="0">
            <a:spAutoFit/>
          </a:bodyPr>
          <a:lstStyle/>
          <a:p>
            <a:r>
              <a:rPr kumimoji="1" lang="en-US" altLang="ja-JP" sz="1200" dirty="0"/>
              <a:t>※1</a:t>
            </a:r>
            <a:r>
              <a:rPr kumimoji="1" lang="ja-JP" altLang="en-US" sz="1200" dirty="0"/>
              <a:t>　データのクレンジングを行い、自力での旅行ができない年齢層と考えたため。</a:t>
            </a:r>
          </a:p>
        </p:txBody>
      </p:sp>
      <p:sp>
        <p:nvSpPr>
          <p:cNvPr id="16" name="テキスト ボックス 15">
            <a:extLst>
              <a:ext uri="{FF2B5EF4-FFF2-40B4-BE49-F238E27FC236}">
                <a16:creationId xmlns:a16="http://schemas.microsoft.com/office/drawing/2014/main" id="{139DDFE4-BCD7-44DA-8FFC-C0C775CA09F4}"/>
              </a:ext>
            </a:extLst>
          </p:cNvPr>
          <p:cNvSpPr txBox="1"/>
          <p:nvPr/>
        </p:nvSpPr>
        <p:spPr>
          <a:xfrm>
            <a:off x="6302844" y="6444860"/>
            <a:ext cx="626635" cy="338554"/>
          </a:xfrm>
          <a:prstGeom prst="rect">
            <a:avLst/>
          </a:prstGeom>
          <a:noFill/>
        </p:spPr>
        <p:txBody>
          <a:bodyPr wrap="square" rtlCol="0">
            <a:spAutoFit/>
          </a:bodyPr>
          <a:lstStyle/>
          <a:p>
            <a:r>
              <a:rPr lang="ja-JP" altLang="en-US" sz="1600" dirty="0"/>
              <a:t>引用</a:t>
            </a:r>
            <a:endParaRPr lang="en-US" altLang="ja-JP" sz="1600" dirty="0"/>
          </a:p>
        </p:txBody>
      </p:sp>
      <p:sp>
        <p:nvSpPr>
          <p:cNvPr id="17" name="テキスト ボックス 16">
            <a:extLst>
              <a:ext uri="{FF2B5EF4-FFF2-40B4-BE49-F238E27FC236}">
                <a16:creationId xmlns:a16="http://schemas.microsoft.com/office/drawing/2014/main" id="{B4A07FC8-4EF1-4764-B07F-1030F995A2F9}"/>
              </a:ext>
            </a:extLst>
          </p:cNvPr>
          <p:cNvSpPr txBox="1"/>
          <p:nvPr/>
        </p:nvSpPr>
        <p:spPr>
          <a:xfrm>
            <a:off x="7034518" y="6354792"/>
            <a:ext cx="5434915" cy="430887"/>
          </a:xfrm>
          <a:prstGeom prst="rect">
            <a:avLst/>
          </a:prstGeom>
          <a:noFill/>
        </p:spPr>
        <p:txBody>
          <a:bodyPr wrap="square" rtlCol="0">
            <a:spAutoFit/>
          </a:bodyPr>
          <a:lstStyle/>
          <a:p>
            <a:r>
              <a:rPr lang="ja-JP" altLang="en-US" sz="1100" dirty="0">
                <a:latin typeface="+mn-ea"/>
              </a:rPr>
              <a:t>福岡県庁 「平成２９年</a:t>
            </a:r>
            <a:r>
              <a:rPr lang="ja-JP" altLang="en-US" sz="900" dirty="0">
                <a:latin typeface="+mn-ea"/>
              </a:rPr>
              <a:t>福岡県観光入</a:t>
            </a:r>
            <a:r>
              <a:rPr lang="ja-JP" altLang="en-US" sz="1100" dirty="0">
                <a:latin typeface="+mn-ea"/>
              </a:rPr>
              <a:t>込客推計調査」</a:t>
            </a:r>
            <a:br>
              <a:rPr lang="en-US" altLang="ja-JP" sz="1100" dirty="0">
                <a:latin typeface="+mn-ea"/>
              </a:rPr>
            </a:br>
            <a:r>
              <a:rPr lang="en-US" altLang="ja-JP" sz="1100" dirty="0">
                <a:latin typeface="+mn-ea"/>
              </a:rPr>
              <a:t>https://www.pref.fukuoka.lg.jp/uploaded/life/376413_54249924_misc.pdf</a:t>
            </a:r>
          </a:p>
        </p:txBody>
      </p:sp>
      <p:cxnSp>
        <p:nvCxnSpPr>
          <p:cNvPr id="18" name="直線コネクタ 17">
            <a:extLst>
              <a:ext uri="{FF2B5EF4-FFF2-40B4-BE49-F238E27FC236}">
                <a16:creationId xmlns:a16="http://schemas.microsoft.com/office/drawing/2014/main" id="{CC0C6B53-335D-49F6-81E8-B47B6E4FF649}"/>
              </a:ext>
            </a:extLst>
          </p:cNvPr>
          <p:cNvCxnSpPr>
            <a:cxnSpLocks/>
          </p:cNvCxnSpPr>
          <p:nvPr/>
        </p:nvCxnSpPr>
        <p:spPr>
          <a:xfrm>
            <a:off x="6981998" y="6468673"/>
            <a:ext cx="0" cy="2782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FF953384-114F-41B5-85E1-BB50722A61EC}"/>
              </a:ext>
            </a:extLst>
          </p:cNvPr>
          <p:cNvGrpSpPr/>
          <p:nvPr/>
        </p:nvGrpSpPr>
        <p:grpSpPr>
          <a:xfrm>
            <a:off x="7041888" y="1429299"/>
            <a:ext cx="4429585" cy="3498223"/>
            <a:chOff x="8758399" y="3400979"/>
            <a:chExt cx="3812160" cy="3010617"/>
          </a:xfrm>
        </p:grpSpPr>
        <p:graphicFrame>
          <p:nvGraphicFramePr>
            <p:cNvPr id="20" name="グラフ 19">
              <a:extLst>
                <a:ext uri="{FF2B5EF4-FFF2-40B4-BE49-F238E27FC236}">
                  <a16:creationId xmlns:a16="http://schemas.microsoft.com/office/drawing/2014/main" id="{99D6B48E-9B62-414D-BC35-7C6248E4144E}"/>
                </a:ext>
              </a:extLst>
            </p:cNvPr>
            <p:cNvGraphicFramePr/>
            <p:nvPr>
              <p:extLst>
                <p:ext uri="{D42A27DB-BD31-4B8C-83A1-F6EECF244321}">
                  <p14:modId xmlns:p14="http://schemas.microsoft.com/office/powerpoint/2010/main" val="1049985256"/>
                </p:ext>
              </p:extLst>
            </p:nvPr>
          </p:nvGraphicFramePr>
          <p:xfrm>
            <a:off x="8758399" y="3767555"/>
            <a:ext cx="3812160" cy="2644041"/>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グループ化 20">
              <a:extLst>
                <a:ext uri="{FF2B5EF4-FFF2-40B4-BE49-F238E27FC236}">
                  <a16:creationId xmlns:a16="http://schemas.microsoft.com/office/drawing/2014/main" id="{1CD80347-647A-470B-A927-04D2BA905A04}"/>
                </a:ext>
              </a:extLst>
            </p:cNvPr>
            <p:cNvGrpSpPr/>
            <p:nvPr/>
          </p:nvGrpSpPr>
          <p:grpSpPr>
            <a:xfrm>
              <a:off x="9470706" y="3400979"/>
              <a:ext cx="2300435" cy="2744586"/>
              <a:chOff x="9470706" y="3400979"/>
              <a:chExt cx="2300435" cy="2744586"/>
            </a:xfrm>
          </p:grpSpPr>
          <p:sp>
            <p:nvSpPr>
              <p:cNvPr id="22" name="テキスト ボックス 21">
                <a:extLst>
                  <a:ext uri="{FF2B5EF4-FFF2-40B4-BE49-F238E27FC236}">
                    <a16:creationId xmlns:a16="http://schemas.microsoft.com/office/drawing/2014/main" id="{5266F69C-80CE-4BEA-A886-BB5527B38B36}"/>
                  </a:ext>
                </a:extLst>
              </p:cNvPr>
              <p:cNvSpPr txBox="1"/>
              <p:nvPr/>
            </p:nvSpPr>
            <p:spPr>
              <a:xfrm>
                <a:off x="10830040" y="3400979"/>
                <a:ext cx="641456"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10</a:t>
                </a:r>
                <a:r>
                  <a:rPr lang="ja-JP" altLang="en-US" sz="900" b="1">
                    <a:latin typeface="HGP創英角ｺﾞｼｯｸUB" panose="020B0900000000000000" pitchFamily="50" charset="-128"/>
                    <a:ea typeface="HGP創英角ｺﾞｼｯｸUB" panose="020B0900000000000000" pitchFamily="50" charset="-128"/>
                  </a:rPr>
                  <a:t>歳未満</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0.2%</a:t>
                </a:r>
              </a:p>
            </p:txBody>
          </p:sp>
          <p:sp>
            <p:nvSpPr>
              <p:cNvPr id="24" name="テキスト ボックス 23">
                <a:extLst>
                  <a:ext uri="{FF2B5EF4-FFF2-40B4-BE49-F238E27FC236}">
                    <a16:creationId xmlns:a16="http://schemas.microsoft.com/office/drawing/2014/main" id="{5CD86E57-C952-4FED-B619-19BE4C1E0F8A}"/>
                  </a:ext>
                </a:extLst>
              </p:cNvPr>
              <p:cNvSpPr txBox="1"/>
              <p:nvPr/>
            </p:nvSpPr>
            <p:spPr>
              <a:xfrm>
                <a:off x="11296352" y="3692517"/>
                <a:ext cx="474789"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10</a:t>
                </a:r>
                <a:r>
                  <a:rPr lang="ja-JP" altLang="en-US" sz="900" b="1">
                    <a:latin typeface="HGP創英角ｺﾞｼｯｸUB" panose="020B0900000000000000" pitchFamily="50" charset="-128"/>
                    <a:ea typeface="HGP創英角ｺﾞｼｯｸUB" panose="020B0900000000000000" pitchFamily="50" charset="-128"/>
                  </a:rPr>
                  <a:t>代</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3.2%</a:t>
                </a:r>
              </a:p>
            </p:txBody>
          </p:sp>
          <p:cxnSp>
            <p:nvCxnSpPr>
              <p:cNvPr id="26" name="直線コネクタ 35">
                <a:extLst>
                  <a:ext uri="{FF2B5EF4-FFF2-40B4-BE49-F238E27FC236}">
                    <a16:creationId xmlns:a16="http://schemas.microsoft.com/office/drawing/2014/main" id="{C3D4BF3F-93E6-4B53-8402-EC17FFABE5D3}"/>
                  </a:ext>
                </a:extLst>
              </p:cNvPr>
              <p:cNvCxnSpPr>
                <a:cxnSpLocks/>
              </p:cNvCxnSpPr>
              <p:nvPr/>
            </p:nvCxnSpPr>
            <p:spPr>
              <a:xfrm rot="5400000">
                <a:off x="10562035" y="3620690"/>
                <a:ext cx="447675" cy="235744"/>
              </a:xfrm>
              <a:prstGeom prst="bentConnector3">
                <a:avLst>
                  <a:gd name="adj1" fmla="val 106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36">
                <a:extLst>
                  <a:ext uri="{FF2B5EF4-FFF2-40B4-BE49-F238E27FC236}">
                    <a16:creationId xmlns:a16="http://schemas.microsoft.com/office/drawing/2014/main" id="{782BE4D6-B18E-40E0-A7C6-8D1CEDC7AB00}"/>
                  </a:ext>
                </a:extLst>
              </p:cNvPr>
              <p:cNvCxnSpPr>
                <a:cxnSpLocks/>
              </p:cNvCxnSpPr>
              <p:nvPr/>
            </p:nvCxnSpPr>
            <p:spPr>
              <a:xfrm rot="10800000" flipV="1">
                <a:off x="10794356" y="3862388"/>
                <a:ext cx="616595" cy="209584"/>
              </a:xfrm>
              <a:prstGeom prst="bentConnector3">
                <a:avLst>
                  <a:gd name="adj1" fmla="val 9904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8EA338F3-1279-4A53-BC83-9AD9A2C750B6}"/>
                  </a:ext>
                </a:extLst>
              </p:cNvPr>
              <p:cNvSpPr txBox="1"/>
              <p:nvPr/>
            </p:nvSpPr>
            <p:spPr>
              <a:xfrm>
                <a:off x="10901873" y="4237832"/>
                <a:ext cx="474789"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20</a:t>
                </a:r>
                <a:r>
                  <a:rPr lang="ja-JP" altLang="en-US" sz="900" b="1">
                    <a:latin typeface="HGP創英角ｺﾞｼｯｸUB" panose="020B0900000000000000" pitchFamily="50" charset="-128"/>
                    <a:ea typeface="HGP創英角ｺﾞｼｯｸUB" panose="020B0900000000000000" pitchFamily="50" charset="-128"/>
                  </a:rPr>
                  <a:t>代</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12.8%</a:t>
                </a:r>
              </a:p>
            </p:txBody>
          </p:sp>
          <p:sp>
            <p:nvSpPr>
              <p:cNvPr id="29" name="テキスト ボックス 28">
                <a:extLst>
                  <a:ext uri="{FF2B5EF4-FFF2-40B4-BE49-F238E27FC236}">
                    <a16:creationId xmlns:a16="http://schemas.microsoft.com/office/drawing/2014/main" id="{64A3CAC9-33C8-46E6-8173-6DDCD58EF49A}"/>
                  </a:ext>
                </a:extLst>
              </p:cNvPr>
              <p:cNvSpPr txBox="1"/>
              <p:nvPr/>
            </p:nvSpPr>
            <p:spPr>
              <a:xfrm>
                <a:off x="11238100" y="4920298"/>
                <a:ext cx="474789"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30</a:t>
                </a:r>
                <a:r>
                  <a:rPr lang="ja-JP" altLang="en-US" sz="900" b="1">
                    <a:latin typeface="HGP創英角ｺﾞｼｯｸUB" panose="020B0900000000000000" pitchFamily="50" charset="-128"/>
                    <a:ea typeface="HGP創英角ｺﾞｼｯｸUB" panose="020B0900000000000000" pitchFamily="50" charset="-128"/>
                  </a:rPr>
                  <a:t>代</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18.9%</a:t>
                </a:r>
              </a:p>
            </p:txBody>
          </p:sp>
          <p:sp>
            <p:nvSpPr>
              <p:cNvPr id="30" name="テキスト ボックス 29">
                <a:extLst>
                  <a:ext uri="{FF2B5EF4-FFF2-40B4-BE49-F238E27FC236}">
                    <a16:creationId xmlns:a16="http://schemas.microsoft.com/office/drawing/2014/main" id="{D6778F9B-995F-4737-8BC5-64E0201EB696}"/>
                  </a:ext>
                </a:extLst>
              </p:cNvPr>
              <p:cNvSpPr txBox="1"/>
              <p:nvPr/>
            </p:nvSpPr>
            <p:spPr>
              <a:xfrm>
                <a:off x="10241010" y="5430398"/>
                <a:ext cx="1292736" cy="715167"/>
              </a:xfrm>
              <a:prstGeom prst="rect">
                <a:avLst/>
              </a:prstGeom>
              <a:noFill/>
              <a:ln>
                <a:noFill/>
              </a:ln>
            </p:spPr>
            <p:txBody>
              <a:bodyPr wrap="square" rtlCol="0">
                <a:spAutoFit/>
              </a:bodyPr>
              <a:lstStyle/>
              <a:p>
                <a:pPr algn="ctr"/>
                <a:r>
                  <a:rPr lang="en-US" altLang="ja-JP" sz="2400" b="1" dirty="0">
                    <a:latin typeface="HGP創英角ｺﾞｼｯｸUB" panose="020B0900000000000000" pitchFamily="50" charset="-128"/>
                    <a:ea typeface="HGP創英角ｺﾞｼｯｸUB" panose="020B0900000000000000" pitchFamily="50" charset="-128"/>
                  </a:rPr>
                  <a:t>40</a:t>
                </a:r>
                <a:r>
                  <a:rPr lang="ja-JP" altLang="en-US" sz="2400" b="1" dirty="0">
                    <a:latin typeface="HGP創英角ｺﾞｼｯｸUB" panose="020B0900000000000000" pitchFamily="50" charset="-128"/>
                    <a:ea typeface="HGP創英角ｺﾞｼｯｸUB" panose="020B0900000000000000" pitchFamily="50" charset="-128"/>
                  </a:rPr>
                  <a:t>代</a:t>
                </a:r>
                <a:br>
                  <a:rPr lang="en-US" altLang="ja-JP" sz="2400" b="1" dirty="0">
                    <a:latin typeface="HGP創英角ｺﾞｼｯｸUB" panose="020B0900000000000000" pitchFamily="50" charset="-128"/>
                    <a:ea typeface="HGP創英角ｺﾞｼｯｸUB" panose="020B0900000000000000" pitchFamily="50" charset="-128"/>
                  </a:rPr>
                </a:br>
                <a:r>
                  <a:rPr lang="en-US" altLang="ja-JP" sz="2400" b="1" dirty="0">
                    <a:latin typeface="HGP創英角ｺﾞｼｯｸUB" panose="020B0900000000000000" pitchFamily="50" charset="-128"/>
                    <a:ea typeface="HGP創英角ｺﾞｼｯｸUB" panose="020B0900000000000000" pitchFamily="50" charset="-128"/>
                  </a:rPr>
                  <a:t>20.1%</a:t>
                </a:r>
              </a:p>
            </p:txBody>
          </p:sp>
          <p:sp>
            <p:nvSpPr>
              <p:cNvPr id="31" name="テキスト ボックス 30">
                <a:extLst>
                  <a:ext uri="{FF2B5EF4-FFF2-40B4-BE49-F238E27FC236}">
                    <a16:creationId xmlns:a16="http://schemas.microsoft.com/office/drawing/2014/main" id="{6FBF120B-D96D-4040-874A-04AD79B97B6E}"/>
                  </a:ext>
                </a:extLst>
              </p:cNvPr>
              <p:cNvSpPr txBox="1"/>
              <p:nvPr/>
            </p:nvSpPr>
            <p:spPr>
              <a:xfrm>
                <a:off x="9807374" y="5424170"/>
                <a:ext cx="474789" cy="317852"/>
              </a:xfrm>
              <a:prstGeom prst="rect">
                <a:avLst/>
              </a:prstGeom>
              <a:noFill/>
              <a:ln>
                <a:noFill/>
              </a:ln>
            </p:spPr>
            <p:txBody>
              <a:bodyPr wrap="square" rtlCol="0">
                <a:spAutoFit/>
              </a:bodyPr>
              <a:lstStyle/>
              <a:p>
                <a:pPr algn="ctr"/>
                <a:r>
                  <a:rPr lang="en-US" altLang="ja-JP" sz="900" b="1" dirty="0">
                    <a:latin typeface="HGP創英角ｺﾞｼｯｸUB" panose="020B0900000000000000" pitchFamily="50" charset="-128"/>
                    <a:ea typeface="HGP創英角ｺﾞｼｯｸUB" panose="020B0900000000000000" pitchFamily="50" charset="-128"/>
                  </a:rPr>
                  <a:t>50</a:t>
                </a:r>
                <a:r>
                  <a:rPr lang="ja-JP" altLang="en-US" sz="900" b="1" dirty="0">
                    <a:latin typeface="HGP創英角ｺﾞｼｯｸUB" panose="020B0900000000000000" pitchFamily="50" charset="-128"/>
                    <a:ea typeface="HGP創英角ｺﾞｼｯｸUB" panose="020B0900000000000000" pitchFamily="50" charset="-128"/>
                  </a:rPr>
                  <a:t>代</a:t>
                </a:r>
                <a:br>
                  <a:rPr lang="en-US" altLang="ja-JP" sz="900" b="1" dirty="0">
                    <a:latin typeface="HGP創英角ｺﾞｼｯｸUB" panose="020B0900000000000000" pitchFamily="50" charset="-128"/>
                    <a:ea typeface="HGP創英角ｺﾞｼｯｸUB" panose="020B0900000000000000" pitchFamily="50" charset="-128"/>
                  </a:rPr>
                </a:br>
                <a:r>
                  <a:rPr lang="en-US" altLang="ja-JP" sz="900" b="1" dirty="0">
                    <a:latin typeface="HGP創英角ｺﾞｼｯｸUB" panose="020B0900000000000000" pitchFamily="50" charset="-128"/>
                    <a:ea typeface="HGP創英角ｺﾞｼｯｸUB" panose="020B0900000000000000" pitchFamily="50" charset="-128"/>
                  </a:rPr>
                  <a:t>16.9%</a:t>
                </a:r>
              </a:p>
            </p:txBody>
          </p:sp>
          <p:sp>
            <p:nvSpPr>
              <p:cNvPr id="32" name="テキスト ボックス 31">
                <a:extLst>
                  <a:ext uri="{FF2B5EF4-FFF2-40B4-BE49-F238E27FC236}">
                    <a16:creationId xmlns:a16="http://schemas.microsoft.com/office/drawing/2014/main" id="{48F32C8F-5BE4-44A9-A1AB-3C7F8EF7B3BC}"/>
                  </a:ext>
                </a:extLst>
              </p:cNvPr>
              <p:cNvSpPr txBox="1"/>
              <p:nvPr/>
            </p:nvSpPr>
            <p:spPr>
              <a:xfrm>
                <a:off x="9708101" y="4631138"/>
                <a:ext cx="474789"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60</a:t>
                </a:r>
                <a:r>
                  <a:rPr lang="ja-JP" altLang="en-US" sz="900" b="1">
                    <a:latin typeface="HGP創英角ｺﾞｼｯｸUB" panose="020B0900000000000000" pitchFamily="50" charset="-128"/>
                    <a:ea typeface="HGP創英角ｺﾞｼｯｸUB" panose="020B0900000000000000" pitchFamily="50" charset="-128"/>
                  </a:rPr>
                  <a:t>代</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17.9%</a:t>
                </a:r>
              </a:p>
            </p:txBody>
          </p:sp>
          <p:sp>
            <p:nvSpPr>
              <p:cNvPr id="33" name="テキスト ボックス 32">
                <a:extLst>
                  <a:ext uri="{FF2B5EF4-FFF2-40B4-BE49-F238E27FC236}">
                    <a16:creationId xmlns:a16="http://schemas.microsoft.com/office/drawing/2014/main" id="{EF7242F8-A4B8-4EFE-8D76-1C009C715195}"/>
                  </a:ext>
                </a:extLst>
              </p:cNvPr>
              <p:cNvSpPr txBox="1"/>
              <p:nvPr/>
            </p:nvSpPr>
            <p:spPr>
              <a:xfrm>
                <a:off x="9470706" y="3787776"/>
                <a:ext cx="474789" cy="317852"/>
              </a:xfrm>
              <a:prstGeom prst="rect">
                <a:avLst/>
              </a:prstGeom>
              <a:noFill/>
              <a:ln>
                <a:noFill/>
              </a:ln>
            </p:spPr>
            <p:txBody>
              <a:bodyPr wrap="square" rtlCol="0">
                <a:spAutoFit/>
              </a:bodyPr>
              <a:lstStyle/>
              <a:p>
                <a:pPr algn="ctr"/>
                <a:r>
                  <a:rPr lang="en-US" altLang="ja-JP" sz="900" b="1" dirty="0">
                    <a:latin typeface="HGP創英角ｺﾞｼｯｸUB" panose="020B0900000000000000" pitchFamily="50" charset="-128"/>
                    <a:ea typeface="HGP創英角ｺﾞｼｯｸUB" panose="020B0900000000000000" pitchFamily="50" charset="-128"/>
                  </a:rPr>
                  <a:t>70</a:t>
                </a:r>
                <a:r>
                  <a:rPr lang="ja-JP" altLang="en-US" sz="900" b="1" dirty="0">
                    <a:latin typeface="HGP創英角ｺﾞｼｯｸUB" panose="020B0900000000000000" pitchFamily="50" charset="-128"/>
                    <a:ea typeface="HGP創英角ｺﾞｼｯｸUB" panose="020B0900000000000000" pitchFamily="50" charset="-128"/>
                  </a:rPr>
                  <a:t>代</a:t>
                </a:r>
                <a:br>
                  <a:rPr lang="en-US" altLang="ja-JP" sz="900" b="1" dirty="0">
                    <a:latin typeface="HGP創英角ｺﾞｼｯｸUB" panose="020B0900000000000000" pitchFamily="50" charset="-128"/>
                    <a:ea typeface="HGP創英角ｺﾞｼｯｸUB" panose="020B0900000000000000" pitchFamily="50" charset="-128"/>
                  </a:rPr>
                </a:br>
                <a:r>
                  <a:rPr lang="en-US" altLang="ja-JP" sz="900" b="1" dirty="0">
                    <a:latin typeface="HGP創英角ｺﾞｼｯｸUB" panose="020B0900000000000000" pitchFamily="50" charset="-128"/>
                    <a:ea typeface="HGP創英角ｺﾞｼｯｸUB" panose="020B0900000000000000" pitchFamily="50" charset="-128"/>
                  </a:rPr>
                  <a:t>8.5%</a:t>
                </a:r>
              </a:p>
            </p:txBody>
          </p:sp>
          <p:sp>
            <p:nvSpPr>
              <p:cNvPr id="34" name="テキスト ボックス 33">
                <a:extLst>
                  <a:ext uri="{FF2B5EF4-FFF2-40B4-BE49-F238E27FC236}">
                    <a16:creationId xmlns:a16="http://schemas.microsoft.com/office/drawing/2014/main" id="{785768EE-77A4-4AF4-8275-FAFC3F7CC39C}"/>
                  </a:ext>
                </a:extLst>
              </p:cNvPr>
              <p:cNvSpPr txBox="1"/>
              <p:nvPr/>
            </p:nvSpPr>
            <p:spPr>
              <a:xfrm>
                <a:off x="9660476" y="3475401"/>
                <a:ext cx="660741" cy="317852"/>
              </a:xfrm>
              <a:prstGeom prst="rect">
                <a:avLst/>
              </a:prstGeom>
              <a:noFill/>
              <a:ln>
                <a:noFill/>
              </a:ln>
            </p:spPr>
            <p:txBody>
              <a:bodyPr wrap="square" rtlCol="0">
                <a:spAutoFit/>
              </a:bodyPr>
              <a:lstStyle/>
              <a:p>
                <a:pPr algn="ctr"/>
                <a:r>
                  <a:rPr lang="en-US" altLang="ja-JP" sz="900" b="1">
                    <a:latin typeface="HGP創英角ｺﾞｼｯｸUB" panose="020B0900000000000000" pitchFamily="50" charset="-128"/>
                    <a:ea typeface="HGP創英角ｺﾞｼｯｸUB" panose="020B0900000000000000" pitchFamily="50" charset="-128"/>
                  </a:rPr>
                  <a:t>80</a:t>
                </a:r>
                <a:r>
                  <a:rPr lang="ja-JP" altLang="en-US" sz="900" b="1">
                    <a:latin typeface="HGP創英角ｺﾞｼｯｸUB" panose="020B0900000000000000" pitchFamily="50" charset="-128"/>
                    <a:ea typeface="HGP創英角ｺﾞｼｯｸUB" panose="020B0900000000000000" pitchFamily="50" charset="-128"/>
                  </a:rPr>
                  <a:t>歳以上</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1.5%</a:t>
                </a:r>
              </a:p>
            </p:txBody>
          </p:sp>
          <p:cxnSp>
            <p:nvCxnSpPr>
              <p:cNvPr id="35" name="直線コネクタ 57">
                <a:extLst>
                  <a:ext uri="{FF2B5EF4-FFF2-40B4-BE49-F238E27FC236}">
                    <a16:creationId xmlns:a16="http://schemas.microsoft.com/office/drawing/2014/main" id="{B3A18716-A6BE-41AD-85D2-E8C472A10AF0}"/>
                  </a:ext>
                </a:extLst>
              </p:cNvPr>
              <p:cNvCxnSpPr>
                <a:cxnSpLocks/>
              </p:cNvCxnSpPr>
              <p:nvPr/>
            </p:nvCxnSpPr>
            <p:spPr>
              <a:xfrm rot="16200000" flipH="1">
                <a:off x="10226627" y="3625897"/>
                <a:ext cx="399828" cy="355283"/>
              </a:xfrm>
              <a:prstGeom prst="bentConnector3">
                <a:avLst>
                  <a:gd name="adj1" fmla="val 136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57">
                <a:extLst>
                  <a:ext uri="{FF2B5EF4-FFF2-40B4-BE49-F238E27FC236}">
                    <a16:creationId xmlns:a16="http://schemas.microsoft.com/office/drawing/2014/main" id="{B406C4F7-E3FC-4B9E-8DF4-BDEE012BA4C0}"/>
                  </a:ext>
                </a:extLst>
              </p:cNvPr>
              <p:cNvCxnSpPr>
                <a:cxnSpLocks/>
              </p:cNvCxnSpPr>
              <p:nvPr/>
            </p:nvCxnSpPr>
            <p:spPr>
              <a:xfrm>
                <a:off x="9848850" y="3957638"/>
                <a:ext cx="470716" cy="148471"/>
              </a:xfrm>
              <a:prstGeom prst="bentConnector3">
                <a:avLst>
                  <a:gd name="adj1" fmla="val 1010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グループ化 36">
            <a:extLst>
              <a:ext uri="{FF2B5EF4-FFF2-40B4-BE49-F238E27FC236}">
                <a16:creationId xmlns:a16="http://schemas.microsoft.com/office/drawing/2014/main" id="{1896CCB9-0BB4-4970-A49C-715C8BE7953D}"/>
              </a:ext>
            </a:extLst>
          </p:cNvPr>
          <p:cNvGrpSpPr/>
          <p:nvPr/>
        </p:nvGrpSpPr>
        <p:grpSpPr>
          <a:xfrm>
            <a:off x="484245" y="1842120"/>
            <a:ext cx="4363499" cy="3128624"/>
            <a:chOff x="8836010" y="778019"/>
            <a:chExt cx="3536346" cy="2535556"/>
          </a:xfrm>
        </p:grpSpPr>
        <p:graphicFrame>
          <p:nvGraphicFramePr>
            <p:cNvPr id="38" name="グラフ 37">
              <a:extLst>
                <a:ext uri="{FF2B5EF4-FFF2-40B4-BE49-F238E27FC236}">
                  <a16:creationId xmlns:a16="http://schemas.microsoft.com/office/drawing/2014/main" id="{41164760-5CF6-436A-A541-9DC140791F26}"/>
                </a:ext>
              </a:extLst>
            </p:cNvPr>
            <p:cNvGraphicFramePr/>
            <p:nvPr>
              <p:extLst>
                <p:ext uri="{D42A27DB-BD31-4B8C-83A1-F6EECF244321}">
                  <p14:modId xmlns:p14="http://schemas.microsoft.com/office/powerpoint/2010/main" val="3323550005"/>
                </p:ext>
              </p:extLst>
            </p:nvPr>
          </p:nvGraphicFramePr>
          <p:xfrm>
            <a:off x="8836010" y="860833"/>
            <a:ext cx="3536346" cy="2452742"/>
          </p:xfrm>
          <a:graphic>
            <a:graphicData uri="http://schemas.openxmlformats.org/drawingml/2006/chart">
              <c:chart xmlns:c="http://schemas.openxmlformats.org/drawingml/2006/chart" xmlns:r="http://schemas.openxmlformats.org/officeDocument/2006/relationships" r:id="rId3"/>
            </a:graphicData>
          </a:graphic>
        </p:graphicFrame>
        <p:sp>
          <p:nvSpPr>
            <p:cNvPr id="39" name="テキスト ボックス 38">
              <a:extLst>
                <a:ext uri="{FF2B5EF4-FFF2-40B4-BE49-F238E27FC236}">
                  <a16:creationId xmlns:a16="http://schemas.microsoft.com/office/drawing/2014/main" id="{617D545F-43D7-4BEF-A4C2-5091F0C1FAAB}"/>
                </a:ext>
              </a:extLst>
            </p:cNvPr>
            <p:cNvSpPr txBox="1"/>
            <p:nvPr/>
          </p:nvSpPr>
          <p:spPr>
            <a:xfrm>
              <a:off x="10468640" y="1682831"/>
              <a:ext cx="1365266" cy="773245"/>
            </a:xfrm>
            <a:prstGeom prst="rect">
              <a:avLst/>
            </a:prstGeom>
            <a:noFill/>
            <a:ln>
              <a:noFill/>
            </a:ln>
          </p:spPr>
          <p:txBody>
            <a:bodyPr wrap="square" rtlCol="0">
              <a:spAutoFit/>
            </a:bodyPr>
            <a:lstStyle/>
            <a:p>
              <a:pPr algn="ctr"/>
              <a:r>
                <a:rPr lang="ja-JP" altLang="en-US" sz="2800" b="1" dirty="0">
                  <a:latin typeface="HGP創英角ｺﾞｼｯｸUB" panose="020B0900000000000000" pitchFamily="50" charset="-128"/>
                  <a:ea typeface="HGP創英角ｺﾞｼｯｸUB" panose="020B0900000000000000" pitchFamily="50" charset="-128"/>
                </a:rPr>
                <a:t>県内</a:t>
              </a:r>
              <a:br>
                <a:rPr lang="en-US" altLang="ja-JP" sz="2800" b="1" dirty="0">
                  <a:latin typeface="HGP創英角ｺﾞｼｯｸUB" panose="020B0900000000000000" pitchFamily="50" charset="-128"/>
                  <a:ea typeface="HGP創英角ｺﾞｼｯｸUB" panose="020B0900000000000000" pitchFamily="50" charset="-128"/>
                </a:rPr>
              </a:br>
              <a:r>
                <a:rPr lang="en-US" altLang="ja-JP" sz="2800" b="1" dirty="0">
                  <a:latin typeface="HGP創英角ｺﾞｼｯｸUB" panose="020B0900000000000000" pitchFamily="50" charset="-128"/>
                  <a:ea typeface="HGP創英角ｺﾞｼｯｸUB" panose="020B0900000000000000" pitchFamily="50" charset="-128"/>
                </a:rPr>
                <a:t>58.6%</a:t>
              </a:r>
            </a:p>
          </p:txBody>
        </p:sp>
        <p:sp>
          <p:nvSpPr>
            <p:cNvPr id="40" name="テキスト ボックス 39">
              <a:extLst>
                <a:ext uri="{FF2B5EF4-FFF2-40B4-BE49-F238E27FC236}">
                  <a16:creationId xmlns:a16="http://schemas.microsoft.com/office/drawing/2014/main" id="{2684F4BF-7C34-49E7-BBC0-6F9DDC527D34}"/>
                </a:ext>
              </a:extLst>
            </p:cNvPr>
            <p:cNvSpPr txBox="1"/>
            <p:nvPr/>
          </p:nvSpPr>
          <p:spPr>
            <a:xfrm>
              <a:off x="9806988" y="1900177"/>
              <a:ext cx="474789" cy="299321"/>
            </a:xfrm>
            <a:prstGeom prst="rect">
              <a:avLst/>
            </a:prstGeom>
            <a:noFill/>
            <a:ln>
              <a:noFill/>
            </a:ln>
          </p:spPr>
          <p:txBody>
            <a:bodyPr wrap="square" rtlCol="0">
              <a:spAutoFit/>
            </a:bodyPr>
            <a:lstStyle/>
            <a:p>
              <a:pPr algn="ctr"/>
              <a:r>
                <a:rPr lang="ja-JP" altLang="en-US" sz="900" b="1">
                  <a:latin typeface="HGP創英角ｺﾞｼｯｸUB" panose="020B0900000000000000" pitchFamily="50" charset="-128"/>
                  <a:ea typeface="HGP創英角ｺﾞｼｯｸUB" panose="020B0900000000000000" pitchFamily="50" charset="-128"/>
                </a:rPr>
                <a:t>県外</a:t>
              </a:r>
              <a:br>
                <a:rPr lang="en-US" altLang="ja-JP" sz="900" b="1">
                  <a:latin typeface="HGP創英角ｺﾞｼｯｸUB" panose="020B0900000000000000" pitchFamily="50" charset="-128"/>
                  <a:ea typeface="HGP創英角ｺﾞｼｯｸUB" panose="020B0900000000000000" pitchFamily="50" charset="-128"/>
                </a:rPr>
              </a:br>
              <a:r>
                <a:rPr lang="en-US" altLang="ja-JP" sz="900" b="1">
                  <a:latin typeface="HGP創英角ｺﾞｼｯｸUB" panose="020B0900000000000000" pitchFamily="50" charset="-128"/>
                  <a:ea typeface="HGP創英角ｺﾞｼｯｸUB" panose="020B0900000000000000" pitchFamily="50" charset="-128"/>
                </a:rPr>
                <a:t>39.6%</a:t>
              </a:r>
            </a:p>
          </p:txBody>
        </p:sp>
        <p:sp>
          <p:nvSpPr>
            <p:cNvPr id="41" name="テキスト ボックス 40">
              <a:extLst>
                <a:ext uri="{FF2B5EF4-FFF2-40B4-BE49-F238E27FC236}">
                  <a16:creationId xmlns:a16="http://schemas.microsoft.com/office/drawing/2014/main" id="{105D561D-1F66-4D61-9F92-4B03FF4A3743}"/>
                </a:ext>
              </a:extLst>
            </p:cNvPr>
            <p:cNvSpPr txBox="1"/>
            <p:nvPr/>
          </p:nvSpPr>
          <p:spPr>
            <a:xfrm>
              <a:off x="9806988" y="778019"/>
              <a:ext cx="474789" cy="299321"/>
            </a:xfrm>
            <a:prstGeom prst="rect">
              <a:avLst/>
            </a:prstGeom>
            <a:noFill/>
            <a:ln>
              <a:noFill/>
            </a:ln>
          </p:spPr>
          <p:txBody>
            <a:bodyPr wrap="square" rtlCol="0">
              <a:spAutoFit/>
            </a:bodyPr>
            <a:lstStyle/>
            <a:p>
              <a:pPr algn="ctr"/>
              <a:r>
                <a:rPr lang="ja-JP" altLang="en-US" sz="900" b="1" dirty="0">
                  <a:latin typeface="HGP創英角ｺﾞｼｯｸUB" panose="020B0900000000000000" pitchFamily="50" charset="-128"/>
                  <a:ea typeface="HGP創英角ｺﾞｼｯｸUB" panose="020B0900000000000000" pitchFamily="50" charset="-128"/>
                </a:rPr>
                <a:t>海外</a:t>
              </a:r>
              <a:br>
                <a:rPr lang="en-US" altLang="ja-JP" sz="900" b="1" dirty="0">
                  <a:latin typeface="HGP創英角ｺﾞｼｯｸUB" panose="020B0900000000000000" pitchFamily="50" charset="-128"/>
                  <a:ea typeface="HGP創英角ｺﾞｼｯｸUB" panose="020B0900000000000000" pitchFamily="50" charset="-128"/>
                </a:rPr>
              </a:br>
              <a:r>
                <a:rPr lang="en-US" altLang="ja-JP" sz="900" b="1" dirty="0">
                  <a:latin typeface="HGP創英角ｺﾞｼｯｸUB" panose="020B0900000000000000" pitchFamily="50" charset="-128"/>
                  <a:ea typeface="HGP創英角ｺﾞｼｯｸUB" panose="020B0900000000000000" pitchFamily="50" charset="-128"/>
                </a:rPr>
                <a:t>4.5%</a:t>
              </a:r>
            </a:p>
          </p:txBody>
        </p:sp>
        <p:cxnSp>
          <p:nvCxnSpPr>
            <p:cNvPr id="42" name="直線コネクタ 5">
              <a:extLst>
                <a:ext uri="{FF2B5EF4-FFF2-40B4-BE49-F238E27FC236}">
                  <a16:creationId xmlns:a16="http://schemas.microsoft.com/office/drawing/2014/main" id="{96421769-2E69-48F2-B2A6-0BE1E5B22752}"/>
                </a:ext>
              </a:extLst>
            </p:cNvPr>
            <p:cNvCxnSpPr>
              <a:cxnSpLocks/>
            </p:cNvCxnSpPr>
            <p:nvPr/>
          </p:nvCxnSpPr>
          <p:spPr>
            <a:xfrm>
              <a:off x="10182890" y="946251"/>
              <a:ext cx="285750" cy="162645"/>
            </a:xfrm>
            <a:prstGeom prst="bentConnector3">
              <a:avLst>
                <a:gd name="adj1" fmla="val 975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13810F8E-A42A-40B6-80BA-F1862CAA5733}"/>
              </a:ext>
            </a:extLst>
          </p:cNvPr>
          <p:cNvSpPr txBox="1"/>
          <p:nvPr/>
        </p:nvSpPr>
        <p:spPr>
          <a:xfrm>
            <a:off x="10127616" y="4970744"/>
            <a:ext cx="417102" cy="276999"/>
          </a:xfrm>
          <a:prstGeom prst="rect">
            <a:avLst/>
          </a:prstGeom>
          <a:noFill/>
        </p:spPr>
        <p:txBody>
          <a:bodyPr wrap="none" rtlCol="0">
            <a:spAutoFit/>
          </a:bodyPr>
          <a:lstStyle/>
          <a:p>
            <a:r>
              <a:rPr kumimoji="1" lang="en-US" altLang="ja-JP" sz="1200" dirty="0"/>
              <a:t>※1</a:t>
            </a:r>
            <a:endParaRPr kumimoji="1" lang="ja-JP" altLang="en-US" sz="1200" dirty="0"/>
          </a:p>
        </p:txBody>
      </p:sp>
      <p:sp>
        <p:nvSpPr>
          <p:cNvPr id="43" name="四角形: 角を丸くする 42">
            <a:extLst>
              <a:ext uri="{FF2B5EF4-FFF2-40B4-BE49-F238E27FC236}">
                <a16:creationId xmlns:a16="http://schemas.microsoft.com/office/drawing/2014/main" id="{FFA78D52-0792-4485-BE38-BDA4F6DD641A}"/>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24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920991" cy="646331"/>
          </a:xfrm>
          <a:prstGeom prst="rect">
            <a:avLst/>
          </a:prstGeom>
          <a:noFill/>
        </p:spPr>
        <p:txBody>
          <a:bodyPr wrap="none" rtlCol="0">
            <a:spAutoFit/>
          </a:bodyPr>
          <a:lstStyle/>
          <a:p>
            <a:r>
              <a:rPr kumimoji="1" lang="ja-JP" altLang="en-US" sz="3600">
                <a:solidFill>
                  <a:schemeClr val="bg1"/>
                </a:solidFill>
                <a:latin typeface="HGP創英角ｺﾞｼｯｸUB" panose="020B0900000000000000" pitchFamily="50" charset="-128"/>
                <a:ea typeface="HGP創英角ｺﾞｼｯｸUB" panose="020B0900000000000000" pitchFamily="50" charset="-128"/>
              </a:rPr>
              <a:t>現状の問題点</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84FCB24B-28EF-4669-86B3-418CC6AEB01F}"/>
              </a:ext>
            </a:extLst>
          </p:cNvPr>
          <p:cNvSpPr txBox="1"/>
          <p:nvPr/>
        </p:nvSpPr>
        <p:spPr>
          <a:xfrm>
            <a:off x="543255" y="1216776"/>
            <a:ext cx="3441968"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観光計画についての調査</a:t>
            </a:r>
          </a:p>
        </p:txBody>
      </p:sp>
      <p:sp>
        <p:nvSpPr>
          <p:cNvPr id="10" name="テキスト ボックス 9">
            <a:extLst>
              <a:ext uri="{FF2B5EF4-FFF2-40B4-BE49-F238E27FC236}">
                <a16:creationId xmlns:a16="http://schemas.microsoft.com/office/drawing/2014/main" id="{2F4F50E0-F3A8-4CE6-8D69-1A92684E5D1D}"/>
              </a:ext>
            </a:extLst>
          </p:cNvPr>
          <p:cNvSpPr txBox="1"/>
          <p:nvPr/>
        </p:nvSpPr>
        <p:spPr>
          <a:xfrm>
            <a:off x="830416" y="1762760"/>
            <a:ext cx="3805088" cy="584775"/>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旅行計画は手間がかかる、または難しいと</a:t>
            </a:r>
            <a:endParaRPr kumimoji="1" lang="en-US" altLang="ja-JP" sz="16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感じた事がある人の割合</a:t>
            </a:r>
          </a:p>
        </p:txBody>
      </p:sp>
      <p:graphicFrame>
        <p:nvGraphicFramePr>
          <p:cNvPr id="11" name="グラフ 10">
            <a:extLst>
              <a:ext uri="{FF2B5EF4-FFF2-40B4-BE49-F238E27FC236}">
                <a16:creationId xmlns:a16="http://schemas.microsoft.com/office/drawing/2014/main" id="{6C505C8C-2542-4000-9C18-04F30CF8DC00}"/>
              </a:ext>
            </a:extLst>
          </p:cNvPr>
          <p:cNvGraphicFramePr/>
          <p:nvPr>
            <p:extLst>
              <p:ext uri="{D42A27DB-BD31-4B8C-83A1-F6EECF244321}">
                <p14:modId xmlns:p14="http://schemas.microsoft.com/office/powerpoint/2010/main" val="1562479897"/>
              </p:ext>
            </p:extLst>
          </p:nvPr>
        </p:nvGraphicFramePr>
        <p:xfrm>
          <a:off x="697464" y="1874081"/>
          <a:ext cx="4647057" cy="1939674"/>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17CAC323-57B4-4C95-A36D-F67ECBCD334F}"/>
              </a:ext>
            </a:extLst>
          </p:cNvPr>
          <p:cNvSpPr txBox="1"/>
          <p:nvPr/>
        </p:nvSpPr>
        <p:spPr>
          <a:xfrm>
            <a:off x="692285" y="3845924"/>
            <a:ext cx="4652236" cy="646331"/>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上記内容を感じた事がある人のその理由として</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当てはまるもの （複数回答可）</a:t>
            </a:r>
          </a:p>
        </p:txBody>
      </p:sp>
      <p:graphicFrame>
        <p:nvGraphicFramePr>
          <p:cNvPr id="13" name="グラフ 12">
            <a:extLst>
              <a:ext uri="{FF2B5EF4-FFF2-40B4-BE49-F238E27FC236}">
                <a16:creationId xmlns:a16="http://schemas.microsoft.com/office/drawing/2014/main" id="{BE839EE5-0CC9-414B-9B74-6CBE153D1173}"/>
              </a:ext>
            </a:extLst>
          </p:cNvPr>
          <p:cNvGraphicFramePr/>
          <p:nvPr>
            <p:extLst>
              <p:ext uri="{D42A27DB-BD31-4B8C-83A1-F6EECF244321}">
                <p14:modId xmlns:p14="http://schemas.microsoft.com/office/powerpoint/2010/main" val="326481742"/>
              </p:ext>
            </p:extLst>
          </p:nvPr>
        </p:nvGraphicFramePr>
        <p:xfrm>
          <a:off x="621004" y="4291853"/>
          <a:ext cx="6099086" cy="2344213"/>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3936D1CA-C490-4BAD-BA4B-D8218F89A0FB}"/>
              </a:ext>
            </a:extLst>
          </p:cNvPr>
          <p:cNvSpPr txBox="1"/>
          <p:nvPr/>
        </p:nvSpPr>
        <p:spPr>
          <a:xfrm>
            <a:off x="9909561" y="6565611"/>
            <a:ext cx="2256821" cy="261610"/>
          </a:xfrm>
          <a:prstGeom prst="rect">
            <a:avLst/>
          </a:prstGeom>
          <a:noFill/>
        </p:spPr>
        <p:txBody>
          <a:bodyPr wrap="square" rtlCol="0">
            <a:spAutoFit/>
          </a:bodyPr>
          <a:lstStyle/>
          <a:p>
            <a:r>
              <a:rPr kumimoji="1" lang="en-US" altLang="ja-JP" sz="1100" b="1" dirty="0">
                <a:solidFill>
                  <a:schemeClr val="tx1">
                    <a:lumMod val="75000"/>
                    <a:lumOff val="25000"/>
                  </a:schemeClr>
                </a:solidFill>
              </a:rPr>
              <a:t>※ </a:t>
            </a:r>
            <a:r>
              <a:rPr kumimoji="1" lang="ja-JP" altLang="en-US" sz="1100" b="1" dirty="0">
                <a:solidFill>
                  <a:schemeClr val="tx1">
                    <a:lumMod val="75000"/>
                    <a:lumOff val="25000"/>
                  </a:schemeClr>
                </a:solidFill>
              </a:rPr>
              <a:t>性別</a:t>
            </a:r>
            <a:r>
              <a:rPr kumimoji="1" lang="en-US" altLang="ja-JP" sz="1100" b="1" dirty="0">
                <a:solidFill>
                  <a:schemeClr val="tx1">
                    <a:lumMod val="75000"/>
                    <a:lumOff val="25000"/>
                  </a:schemeClr>
                </a:solidFill>
              </a:rPr>
              <a:t>: </a:t>
            </a:r>
            <a:r>
              <a:rPr kumimoji="1" lang="ja-JP" altLang="en-US" sz="1100" b="1" dirty="0">
                <a:solidFill>
                  <a:schemeClr val="tx1">
                    <a:lumMod val="75000"/>
                    <a:lumOff val="25000"/>
                  </a:schemeClr>
                </a:solidFill>
              </a:rPr>
              <a:t>女性　サンプル数</a:t>
            </a:r>
            <a:r>
              <a:rPr kumimoji="1" lang="en-US" altLang="ja-JP" sz="1100" b="1" dirty="0">
                <a:solidFill>
                  <a:schemeClr val="tx1">
                    <a:lumMod val="75000"/>
                    <a:lumOff val="25000"/>
                  </a:schemeClr>
                </a:solidFill>
              </a:rPr>
              <a:t>: 600</a:t>
            </a:r>
            <a:endParaRPr kumimoji="1" lang="ja-JP" altLang="en-US" sz="1100" b="1" dirty="0">
              <a:solidFill>
                <a:schemeClr val="tx1">
                  <a:lumMod val="75000"/>
                  <a:lumOff val="25000"/>
                </a:schemeClr>
              </a:solidFill>
            </a:endParaRPr>
          </a:p>
        </p:txBody>
      </p:sp>
      <p:sp>
        <p:nvSpPr>
          <p:cNvPr id="15" name="テキスト ボックス 14">
            <a:extLst>
              <a:ext uri="{FF2B5EF4-FFF2-40B4-BE49-F238E27FC236}">
                <a16:creationId xmlns:a16="http://schemas.microsoft.com/office/drawing/2014/main" id="{5E41C1B7-6910-4F77-9C1B-EEF7EC126154}"/>
              </a:ext>
            </a:extLst>
          </p:cNvPr>
          <p:cNvSpPr txBox="1"/>
          <p:nvPr/>
        </p:nvSpPr>
        <p:spPr>
          <a:xfrm>
            <a:off x="457551" y="6971112"/>
            <a:ext cx="5434915" cy="430887"/>
          </a:xfrm>
          <a:prstGeom prst="rect">
            <a:avLst/>
          </a:prstGeom>
          <a:noFill/>
        </p:spPr>
        <p:txBody>
          <a:bodyPr wrap="square" rtlCol="0">
            <a:spAutoFit/>
          </a:bodyPr>
          <a:lstStyle/>
          <a:p>
            <a:r>
              <a:rPr lang="ja-JP" altLang="en-US" sz="1100" dirty="0">
                <a:latin typeface="+mn-ea"/>
              </a:rPr>
              <a:t>旅工房 「最新！旅行意識調査」</a:t>
            </a:r>
            <a:br>
              <a:rPr lang="en-US" altLang="ja-JP" sz="1100" dirty="0">
                <a:latin typeface="+mn-ea"/>
              </a:rPr>
            </a:br>
            <a:r>
              <a:rPr lang="en-US" altLang="ja-JP" sz="1100" dirty="0">
                <a:latin typeface="+mn-ea"/>
              </a:rPr>
              <a:t>https://about.tabikobo.com/news/press/2018/06/180605/</a:t>
            </a:r>
          </a:p>
        </p:txBody>
      </p:sp>
      <p:graphicFrame>
        <p:nvGraphicFramePr>
          <p:cNvPr id="16" name="グラフ 15">
            <a:extLst>
              <a:ext uri="{FF2B5EF4-FFF2-40B4-BE49-F238E27FC236}">
                <a16:creationId xmlns:a16="http://schemas.microsoft.com/office/drawing/2014/main" id="{EAA38CA6-BE70-4609-85BF-0137C5123A55}"/>
              </a:ext>
            </a:extLst>
          </p:cNvPr>
          <p:cNvGraphicFramePr/>
          <p:nvPr>
            <p:extLst>
              <p:ext uri="{D42A27DB-BD31-4B8C-83A1-F6EECF244321}">
                <p14:modId xmlns:p14="http://schemas.microsoft.com/office/powerpoint/2010/main" val="3795851280"/>
              </p:ext>
            </p:extLst>
          </p:nvPr>
        </p:nvGraphicFramePr>
        <p:xfrm>
          <a:off x="6776884" y="1874081"/>
          <a:ext cx="5124328" cy="1939674"/>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89776238-DCB0-4977-A9B8-888C903D2614}"/>
              </a:ext>
            </a:extLst>
          </p:cNvPr>
          <p:cNvSpPr txBox="1"/>
          <p:nvPr/>
        </p:nvSpPr>
        <p:spPr>
          <a:xfrm>
            <a:off x="7089274" y="1842424"/>
            <a:ext cx="4405262" cy="369332"/>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旅行のマンネリ化を感じた事がある人の割合</a:t>
            </a:r>
          </a:p>
        </p:txBody>
      </p:sp>
      <p:sp>
        <p:nvSpPr>
          <p:cNvPr id="18" name="テキスト ボックス 17">
            <a:extLst>
              <a:ext uri="{FF2B5EF4-FFF2-40B4-BE49-F238E27FC236}">
                <a16:creationId xmlns:a16="http://schemas.microsoft.com/office/drawing/2014/main" id="{1D4521E5-0592-42BB-BAC0-1FB3CD05136E}"/>
              </a:ext>
            </a:extLst>
          </p:cNvPr>
          <p:cNvSpPr txBox="1"/>
          <p:nvPr/>
        </p:nvSpPr>
        <p:spPr>
          <a:xfrm>
            <a:off x="6952162" y="3845412"/>
            <a:ext cx="4679486" cy="646331"/>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良い旅行計画を立てるために自分に足りないと</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感じるもの （複数回答可）</a:t>
            </a:r>
          </a:p>
        </p:txBody>
      </p:sp>
      <p:graphicFrame>
        <p:nvGraphicFramePr>
          <p:cNvPr id="19" name="グラフ 18">
            <a:extLst>
              <a:ext uri="{FF2B5EF4-FFF2-40B4-BE49-F238E27FC236}">
                <a16:creationId xmlns:a16="http://schemas.microsoft.com/office/drawing/2014/main" id="{C0C4318F-1C9A-4F7F-AF5C-7805B30BAD0A}"/>
              </a:ext>
            </a:extLst>
          </p:cNvPr>
          <p:cNvGraphicFramePr/>
          <p:nvPr>
            <p:extLst>
              <p:ext uri="{D42A27DB-BD31-4B8C-83A1-F6EECF244321}">
                <p14:modId xmlns:p14="http://schemas.microsoft.com/office/powerpoint/2010/main" val="2655562638"/>
              </p:ext>
            </p:extLst>
          </p:nvPr>
        </p:nvGraphicFramePr>
        <p:xfrm>
          <a:off x="7017727" y="4335696"/>
          <a:ext cx="5047895" cy="2344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2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920991" cy="646331"/>
          </a:xfrm>
          <a:prstGeom prst="rect">
            <a:avLst/>
          </a:prstGeom>
          <a:noFill/>
        </p:spPr>
        <p:txBody>
          <a:bodyPr wrap="none" rtlCol="0">
            <a:spAutoFit/>
          </a:bodyPr>
          <a:lstStyle/>
          <a:p>
            <a:r>
              <a:rPr kumimoji="1" lang="ja-JP" altLang="en-US" sz="3600">
                <a:solidFill>
                  <a:schemeClr val="bg1"/>
                </a:solidFill>
                <a:latin typeface="HGP創英角ｺﾞｼｯｸUB" panose="020B0900000000000000" pitchFamily="50" charset="-128"/>
                <a:ea typeface="HGP創英角ｺﾞｼｯｸUB" panose="020B0900000000000000" pitchFamily="50" charset="-128"/>
              </a:rPr>
              <a:t>現状の問題点</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84FCB24B-28EF-4669-86B3-418CC6AEB01F}"/>
              </a:ext>
            </a:extLst>
          </p:cNvPr>
          <p:cNvSpPr txBox="1"/>
          <p:nvPr/>
        </p:nvSpPr>
        <p:spPr>
          <a:xfrm>
            <a:off x="815630" y="1301095"/>
            <a:ext cx="4222631"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観光計画についての調査まとめ</a:t>
            </a:r>
          </a:p>
        </p:txBody>
      </p:sp>
      <p:grpSp>
        <p:nvGrpSpPr>
          <p:cNvPr id="12" name="グループ化 11">
            <a:extLst>
              <a:ext uri="{FF2B5EF4-FFF2-40B4-BE49-F238E27FC236}">
                <a16:creationId xmlns:a16="http://schemas.microsoft.com/office/drawing/2014/main" id="{B6B89E82-6125-4556-8245-B98BE045A23B}"/>
              </a:ext>
            </a:extLst>
          </p:cNvPr>
          <p:cNvGrpSpPr/>
          <p:nvPr/>
        </p:nvGrpSpPr>
        <p:grpSpPr>
          <a:xfrm>
            <a:off x="351969" y="1918924"/>
            <a:ext cx="11419049" cy="1741769"/>
            <a:chOff x="351969" y="1863377"/>
            <a:chExt cx="11419049" cy="1741769"/>
          </a:xfrm>
          <a:solidFill>
            <a:schemeClr val="accent5">
              <a:lumMod val="20000"/>
              <a:lumOff val="80000"/>
            </a:schemeClr>
          </a:solidFill>
        </p:grpSpPr>
        <p:sp>
          <p:nvSpPr>
            <p:cNvPr id="13" name="四角形: 角を丸くする 12">
              <a:extLst>
                <a:ext uri="{FF2B5EF4-FFF2-40B4-BE49-F238E27FC236}">
                  <a16:creationId xmlns:a16="http://schemas.microsoft.com/office/drawing/2014/main" id="{7D17B023-222A-4611-931E-0BD0CAB29A48}"/>
                </a:ext>
              </a:extLst>
            </p:cNvPr>
            <p:cNvSpPr/>
            <p:nvPr/>
          </p:nvSpPr>
          <p:spPr>
            <a:xfrm>
              <a:off x="351969" y="1863377"/>
              <a:ext cx="11419049" cy="1741769"/>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4" name="テキスト ボックス 13">
              <a:extLst>
                <a:ext uri="{FF2B5EF4-FFF2-40B4-BE49-F238E27FC236}">
                  <a16:creationId xmlns:a16="http://schemas.microsoft.com/office/drawing/2014/main" id="{FA66E3B5-E3D8-4E35-8B45-78BC9DD5F3E2}"/>
                </a:ext>
              </a:extLst>
            </p:cNvPr>
            <p:cNvSpPr txBox="1"/>
            <p:nvPr/>
          </p:nvSpPr>
          <p:spPr>
            <a:xfrm>
              <a:off x="420980" y="1912375"/>
              <a:ext cx="11202059" cy="1692771"/>
            </a:xfrm>
            <a:prstGeom prst="rect">
              <a:avLst/>
            </a:prstGeom>
            <a:grpFill/>
          </p:spPr>
          <p:txBody>
            <a:bodyPr wrap="square" rtlCol="0">
              <a:spAutoFit/>
            </a:bodyPr>
            <a:lstStyle/>
            <a:p>
              <a:r>
                <a:rPr lang="ja-JP" altLang="en-US" sz="2400" dirty="0">
                  <a:latin typeface="+mj-ea"/>
                  <a:ea typeface="+mj-ea"/>
                </a:rPr>
                <a:t>旅行の計画に手間がかかる、または難しいと感じたことがある人の割合は</a:t>
              </a:r>
              <a:br>
                <a:rPr lang="en-US" altLang="ja-JP" sz="2400" dirty="0">
                  <a:latin typeface="+mj-ea"/>
                  <a:ea typeface="+mj-ea"/>
                </a:rPr>
              </a:br>
              <a:r>
                <a:rPr lang="ja-JP" altLang="en-US" sz="2800" dirty="0">
                  <a:latin typeface="BIZ UDゴシック" panose="020B0400000000000000" pitchFamily="49" charset="-128"/>
                  <a:ea typeface="BIZ UDゴシック" panose="020B0400000000000000" pitchFamily="49" charset="-128"/>
                </a:rPr>
                <a:t>「２４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５％がある」</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「４０</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６％がどちらかと言えばある」</a:t>
              </a:r>
              <a:endParaRPr lang="en-US" altLang="ja-JP" sz="2800" dirty="0">
                <a:latin typeface="BIZ UDゴシック" panose="020B0400000000000000" pitchFamily="49" charset="-128"/>
                <a:ea typeface="BIZ UDゴシック" panose="020B0400000000000000" pitchFamily="49" charset="-128"/>
              </a:endParaRPr>
            </a:p>
            <a:p>
              <a:r>
                <a:rPr lang="ja-JP" altLang="en-US" sz="2400" dirty="0">
                  <a:latin typeface="+mj-ea"/>
                  <a:ea typeface="+mj-ea"/>
                </a:rPr>
                <a:t>と答えており、手間がかかる・難しいと経験した人の割合が多いことが分かる。</a:t>
              </a:r>
              <a:endParaRPr lang="en-US" altLang="ja-JP" sz="2400" dirty="0">
                <a:latin typeface="+mj-ea"/>
                <a:ea typeface="+mj-ea"/>
              </a:endParaRPr>
            </a:p>
          </p:txBody>
        </p:sp>
      </p:grpSp>
      <p:grpSp>
        <p:nvGrpSpPr>
          <p:cNvPr id="15" name="グループ化 14">
            <a:extLst>
              <a:ext uri="{FF2B5EF4-FFF2-40B4-BE49-F238E27FC236}">
                <a16:creationId xmlns:a16="http://schemas.microsoft.com/office/drawing/2014/main" id="{B024F46F-1365-446B-8BC1-AB264F7C3416}"/>
              </a:ext>
            </a:extLst>
          </p:cNvPr>
          <p:cNvGrpSpPr/>
          <p:nvPr/>
        </p:nvGrpSpPr>
        <p:grpSpPr>
          <a:xfrm>
            <a:off x="351970" y="4036292"/>
            <a:ext cx="11419049" cy="1917179"/>
            <a:chOff x="351969" y="3730132"/>
            <a:chExt cx="11419049" cy="1917179"/>
          </a:xfrm>
          <a:solidFill>
            <a:schemeClr val="accent5">
              <a:lumMod val="20000"/>
              <a:lumOff val="80000"/>
            </a:schemeClr>
          </a:solidFill>
        </p:grpSpPr>
        <p:sp>
          <p:nvSpPr>
            <p:cNvPr id="16" name="四角形: 角を丸くする 15">
              <a:extLst>
                <a:ext uri="{FF2B5EF4-FFF2-40B4-BE49-F238E27FC236}">
                  <a16:creationId xmlns:a16="http://schemas.microsoft.com/office/drawing/2014/main" id="{D0D45368-3A2E-4FAA-B385-D549A619659C}"/>
                </a:ext>
              </a:extLst>
            </p:cNvPr>
            <p:cNvSpPr/>
            <p:nvPr/>
          </p:nvSpPr>
          <p:spPr>
            <a:xfrm>
              <a:off x="351969" y="3730132"/>
              <a:ext cx="11419049" cy="1891986"/>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7" name="正方形/長方形 16">
              <a:extLst>
                <a:ext uri="{FF2B5EF4-FFF2-40B4-BE49-F238E27FC236}">
                  <a16:creationId xmlns:a16="http://schemas.microsoft.com/office/drawing/2014/main" id="{159E5AF1-EED2-46EE-83B0-0DACB676CD93}"/>
                </a:ext>
              </a:extLst>
            </p:cNvPr>
            <p:cNvSpPr/>
            <p:nvPr/>
          </p:nvSpPr>
          <p:spPr>
            <a:xfrm>
              <a:off x="386475" y="3831429"/>
              <a:ext cx="11155284" cy="1815882"/>
            </a:xfrm>
            <a:prstGeom prst="rect">
              <a:avLst/>
            </a:prstGeom>
            <a:grpFill/>
          </p:spPr>
          <p:txBody>
            <a:bodyPr wrap="square">
              <a:spAutoFit/>
            </a:bodyPr>
            <a:lstStyle/>
            <a:p>
              <a:r>
                <a:rPr lang="ja-JP" altLang="en-US" sz="2800" dirty="0">
                  <a:latin typeface="+mj-ea"/>
                  <a:ea typeface="+mj-ea"/>
                </a:rPr>
                <a:t>また、旅行のマンネリ化を感じた事があると答えた人の割合は</a:t>
              </a:r>
              <a:endParaRPr lang="en-US" altLang="ja-JP" sz="2800" dirty="0">
                <a:latin typeface="+mj-ea"/>
                <a:ea typeface="+mj-ea"/>
              </a:endParaRPr>
            </a:p>
            <a:p>
              <a:r>
                <a:rPr lang="ja-JP" altLang="en-US" sz="2800" dirty="0">
                  <a:latin typeface="BIZ UDゴシック" panose="020B0400000000000000" pitchFamily="49" charset="-128"/>
                  <a:ea typeface="BIZ UDゴシック" panose="020B0400000000000000" pitchFamily="49" charset="-128"/>
                </a:rPr>
                <a:t>「１８</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５％がある」</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「４８</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０％がどちらかと言えばある」</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mj-ea"/>
                  <a:ea typeface="+mj-ea"/>
                </a:rPr>
                <a:t>と答えており、５割以上がマンネリ化を感じたという事が分かる。</a:t>
              </a:r>
              <a:endParaRPr lang="en-US" altLang="ja-JP" sz="2800" dirty="0">
                <a:latin typeface="+mj-ea"/>
                <a:ea typeface="+mj-ea"/>
              </a:endParaRPr>
            </a:p>
          </p:txBody>
        </p:sp>
      </p:grpSp>
      <p:sp>
        <p:nvSpPr>
          <p:cNvPr id="18" name="テキスト ボックス 17">
            <a:extLst>
              <a:ext uri="{FF2B5EF4-FFF2-40B4-BE49-F238E27FC236}">
                <a16:creationId xmlns:a16="http://schemas.microsoft.com/office/drawing/2014/main" id="{5CC94506-A27E-4DC5-ACBA-424B73911AE8}"/>
              </a:ext>
            </a:extLst>
          </p:cNvPr>
          <p:cNvSpPr txBox="1"/>
          <p:nvPr/>
        </p:nvSpPr>
        <p:spPr>
          <a:xfrm>
            <a:off x="7280422" y="6427112"/>
            <a:ext cx="5434915" cy="430887"/>
          </a:xfrm>
          <a:prstGeom prst="rect">
            <a:avLst/>
          </a:prstGeom>
          <a:noFill/>
        </p:spPr>
        <p:txBody>
          <a:bodyPr wrap="square" rtlCol="0">
            <a:spAutoFit/>
          </a:bodyPr>
          <a:lstStyle/>
          <a:p>
            <a:r>
              <a:rPr lang="ja-JP" altLang="en-US" sz="1100" dirty="0">
                <a:latin typeface="+mn-ea"/>
              </a:rPr>
              <a:t>旅工房 「最新！旅行意識調査」</a:t>
            </a:r>
            <a:br>
              <a:rPr lang="en-US" altLang="ja-JP" sz="1100" dirty="0">
                <a:latin typeface="+mn-ea"/>
              </a:rPr>
            </a:br>
            <a:r>
              <a:rPr lang="en-US" altLang="ja-JP" sz="1100" dirty="0">
                <a:latin typeface="+mn-ea"/>
              </a:rPr>
              <a:t>https://about.tabikobo.com/news/press/2018/06/180605/</a:t>
            </a:r>
          </a:p>
        </p:txBody>
      </p:sp>
    </p:spTree>
    <p:extLst>
      <p:ext uri="{BB962C8B-B14F-4D97-AF65-F5344CB8AC3E}">
        <p14:creationId xmlns:p14="http://schemas.microsoft.com/office/powerpoint/2010/main" val="163843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920991" cy="646331"/>
          </a:xfrm>
          <a:prstGeom prst="rect">
            <a:avLst/>
          </a:prstGeom>
          <a:noFill/>
        </p:spPr>
        <p:txBody>
          <a:bodyPr wrap="none" rtlCol="0">
            <a:spAutoFit/>
          </a:bodyPr>
          <a:lstStyle/>
          <a:p>
            <a:r>
              <a:rPr kumimoji="1" lang="ja-JP" altLang="en-US" sz="3600">
                <a:solidFill>
                  <a:schemeClr val="bg1"/>
                </a:solidFill>
                <a:latin typeface="HGP創英角ｺﾞｼｯｸUB" panose="020B0900000000000000" pitchFamily="50" charset="-128"/>
                <a:ea typeface="HGP創英角ｺﾞｼｯｸUB" panose="020B0900000000000000" pitchFamily="50" charset="-128"/>
              </a:rPr>
              <a:t>現状の問題点</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19" name="グループ化 18">
            <a:extLst>
              <a:ext uri="{FF2B5EF4-FFF2-40B4-BE49-F238E27FC236}">
                <a16:creationId xmlns:a16="http://schemas.microsoft.com/office/drawing/2014/main" id="{A7F890F8-EC13-4BA7-9AB7-EA39271DBEE4}"/>
              </a:ext>
            </a:extLst>
          </p:cNvPr>
          <p:cNvGrpSpPr/>
          <p:nvPr/>
        </p:nvGrpSpPr>
        <p:grpSpPr>
          <a:xfrm>
            <a:off x="375454" y="3988340"/>
            <a:ext cx="5630067" cy="2526160"/>
            <a:chOff x="6227469" y="1878427"/>
            <a:chExt cx="5630067" cy="2814343"/>
          </a:xfrm>
          <a:solidFill>
            <a:schemeClr val="accent5">
              <a:lumMod val="20000"/>
              <a:lumOff val="80000"/>
            </a:schemeClr>
          </a:solidFill>
        </p:grpSpPr>
        <p:sp>
          <p:nvSpPr>
            <p:cNvPr id="20" name="四角形: 角を丸くする 19">
              <a:extLst>
                <a:ext uri="{FF2B5EF4-FFF2-40B4-BE49-F238E27FC236}">
                  <a16:creationId xmlns:a16="http://schemas.microsoft.com/office/drawing/2014/main" id="{BAD31C43-2686-41BC-86B9-8126B484AE80}"/>
                </a:ext>
              </a:extLst>
            </p:cNvPr>
            <p:cNvSpPr/>
            <p:nvPr/>
          </p:nvSpPr>
          <p:spPr>
            <a:xfrm>
              <a:off x="6227469" y="1878427"/>
              <a:ext cx="5630067" cy="2814343"/>
            </a:xfrm>
            <a:prstGeom prst="roundRect">
              <a:avLst>
                <a:gd name="adj" fmla="val 15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12FE4EE-9093-4D22-9BBE-CD7660E8839B}"/>
                </a:ext>
              </a:extLst>
            </p:cNvPr>
            <p:cNvSpPr txBox="1"/>
            <p:nvPr/>
          </p:nvSpPr>
          <p:spPr>
            <a:xfrm>
              <a:off x="6227469" y="2056928"/>
              <a:ext cx="4903907" cy="446276"/>
            </a:xfrm>
            <a:prstGeom prst="rect">
              <a:avLst/>
            </a:prstGeom>
            <a:noFill/>
          </p:spPr>
          <p:txBody>
            <a:bodyPr wrap="none" rtlCol="0">
              <a:spAutoFit/>
            </a:bodyPr>
            <a:lstStyle/>
            <a:p>
              <a:r>
                <a:rPr kumimoji="1" lang="ja-JP" altLang="en-US" sz="2300" dirty="0"/>
                <a:t>旅行計画に手間がかかる・難しい。</a:t>
              </a:r>
            </a:p>
          </p:txBody>
        </p:sp>
        <p:sp>
          <p:nvSpPr>
            <p:cNvPr id="22" name="テキスト ボックス 21">
              <a:extLst>
                <a:ext uri="{FF2B5EF4-FFF2-40B4-BE49-F238E27FC236}">
                  <a16:creationId xmlns:a16="http://schemas.microsoft.com/office/drawing/2014/main" id="{109A5A26-1E84-4383-9A70-2C012603084B}"/>
                </a:ext>
              </a:extLst>
            </p:cNvPr>
            <p:cNvSpPr txBox="1"/>
            <p:nvPr/>
          </p:nvSpPr>
          <p:spPr>
            <a:xfrm>
              <a:off x="6254880" y="3524981"/>
              <a:ext cx="4314001" cy="446276"/>
            </a:xfrm>
            <a:prstGeom prst="rect">
              <a:avLst/>
            </a:prstGeom>
            <a:noFill/>
          </p:spPr>
          <p:txBody>
            <a:bodyPr wrap="none" rtlCol="0">
              <a:spAutoFit/>
            </a:bodyPr>
            <a:lstStyle/>
            <a:p>
              <a:r>
                <a:rPr kumimoji="1" lang="ja-JP" altLang="en-US" sz="2300"/>
                <a:t>知識や経験・時間が足りない。</a:t>
              </a:r>
            </a:p>
          </p:txBody>
        </p:sp>
        <p:sp>
          <p:nvSpPr>
            <p:cNvPr id="24" name="テキスト ボックス 23">
              <a:extLst>
                <a:ext uri="{FF2B5EF4-FFF2-40B4-BE49-F238E27FC236}">
                  <a16:creationId xmlns:a16="http://schemas.microsoft.com/office/drawing/2014/main" id="{20CEEBD5-ABB0-4051-98DA-549AE7D9B03F}"/>
                </a:ext>
              </a:extLst>
            </p:cNvPr>
            <p:cNvSpPr txBox="1"/>
            <p:nvPr/>
          </p:nvSpPr>
          <p:spPr>
            <a:xfrm>
              <a:off x="6227469" y="2546279"/>
              <a:ext cx="3134191" cy="446276"/>
            </a:xfrm>
            <a:prstGeom prst="rect">
              <a:avLst/>
            </a:prstGeom>
            <a:noFill/>
          </p:spPr>
          <p:txBody>
            <a:bodyPr wrap="none" rtlCol="0">
              <a:spAutoFit/>
            </a:bodyPr>
            <a:lstStyle/>
            <a:p>
              <a:r>
                <a:rPr lang="ja-JP" altLang="en-US" sz="2300"/>
                <a:t>情報の選択肢が多い。</a:t>
              </a:r>
              <a:endParaRPr kumimoji="1" lang="ja-JP" altLang="en-US" sz="2300"/>
            </a:p>
          </p:txBody>
        </p:sp>
        <p:sp>
          <p:nvSpPr>
            <p:cNvPr id="25" name="テキスト ボックス 24">
              <a:extLst>
                <a:ext uri="{FF2B5EF4-FFF2-40B4-BE49-F238E27FC236}">
                  <a16:creationId xmlns:a16="http://schemas.microsoft.com/office/drawing/2014/main" id="{5D1EE718-ADCD-4C8E-A3D7-56F0AC7A5154}"/>
                </a:ext>
              </a:extLst>
            </p:cNvPr>
            <p:cNvSpPr txBox="1"/>
            <p:nvPr/>
          </p:nvSpPr>
          <p:spPr>
            <a:xfrm>
              <a:off x="6227469" y="4017641"/>
              <a:ext cx="2839239" cy="446276"/>
            </a:xfrm>
            <a:prstGeom prst="rect">
              <a:avLst/>
            </a:prstGeom>
            <a:noFill/>
          </p:spPr>
          <p:txBody>
            <a:bodyPr wrap="none" rtlCol="0">
              <a:spAutoFit/>
            </a:bodyPr>
            <a:lstStyle/>
            <a:p>
              <a:r>
                <a:rPr kumimoji="1" lang="ja-JP" altLang="en-US" sz="2300"/>
                <a:t>旅行のマンネリ化。</a:t>
              </a:r>
            </a:p>
          </p:txBody>
        </p:sp>
        <p:sp>
          <p:nvSpPr>
            <p:cNvPr id="26" name="テキスト ボックス 25">
              <a:extLst>
                <a:ext uri="{FF2B5EF4-FFF2-40B4-BE49-F238E27FC236}">
                  <a16:creationId xmlns:a16="http://schemas.microsoft.com/office/drawing/2014/main" id="{EE190141-D6D6-4227-9ABC-37B568984678}"/>
                </a:ext>
              </a:extLst>
            </p:cNvPr>
            <p:cNvSpPr txBox="1"/>
            <p:nvPr/>
          </p:nvSpPr>
          <p:spPr>
            <a:xfrm>
              <a:off x="6254880" y="3035630"/>
              <a:ext cx="5011173" cy="446276"/>
            </a:xfrm>
            <a:prstGeom prst="rect">
              <a:avLst/>
            </a:prstGeom>
            <a:noFill/>
          </p:spPr>
          <p:txBody>
            <a:bodyPr wrap="square" rtlCol="0">
              <a:spAutoFit/>
            </a:bodyPr>
            <a:lstStyle/>
            <a:p>
              <a:r>
                <a:rPr lang="ja-JP" altLang="en-US" sz="2300" dirty="0"/>
                <a:t>好みの情報がすぐに見つからない。</a:t>
              </a:r>
              <a:endParaRPr kumimoji="1" lang="ja-JP" altLang="en-US" sz="2300" dirty="0"/>
            </a:p>
          </p:txBody>
        </p:sp>
      </p:grpSp>
      <p:grpSp>
        <p:nvGrpSpPr>
          <p:cNvPr id="27" name="グループ化 26">
            <a:extLst>
              <a:ext uri="{FF2B5EF4-FFF2-40B4-BE49-F238E27FC236}">
                <a16:creationId xmlns:a16="http://schemas.microsoft.com/office/drawing/2014/main" id="{6D238475-2012-44AA-B569-6C4423CE4401}"/>
              </a:ext>
            </a:extLst>
          </p:cNvPr>
          <p:cNvGrpSpPr/>
          <p:nvPr/>
        </p:nvGrpSpPr>
        <p:grpSpPr>
          <a:xfrm>
            <a:off x="327662" y="1736431"/>
            <a:ext cx="5636818" cy="1407173"/>
            <a:chOff x="351918" y="1878426"/>
            <a:chExt cx="5636818" cy="2814343"/>
          </a:xfrm>
          <a:solidFill>
            <a:schemeClr val="accent5">
              <a:lumMod val="20000"/>
              <a:lumOff val="80000"/>
            </a:schemeClr>
          </a:solidFill>
        </p:grpSpPr>
        <p:sp>
          <p:nvSpPr>
            <p:cNvPr id="28" name="四角形: 角を丸くする 27">
              <a:extLst>
                <a:ext uri="{FF2B5EF4-FFF2-40B4-BE49-F238E27FC236}">
                  <a16:creationId xmlns:a16="http://schemas.microsoft.com/office/drawing/2014/main" id="{3F5DF4AB-62BF-4BC3-81FD-F6EC099975D1}"/>
                </a:ext>
              </a:extLst>
            </p:cNvPr>
            <p:cNvSpPr/>
            <p:nvPr/>
          </p:nvSpPr>
          <p:spPr>
            <a:xfrm>
              <a:off x="351918" y="1878426"/>
              <a:ext cx="5630067" cy="2814343"/>
            </a:xfrm>
            <a:prstGeom prst="roundRect">
              <a:avLst>
                <a:gd name="adj" fmla="val 32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4F91828-51E1-40AC-B26E-8B7183C0402D}"/>
                </a:ext>
              </a:extLst>
            </p:cNvPr>
            <p:cNvSpPr txBox="1"/>
            <p:nvPr/>
          </p:nvSpPr>
          <p:spPr>
            <a:xfrm>
              <a:off x="358669" y="2056928"/>
              <a:ext cx="5630067" cy="800219"/>
            </a:xfrm>
            <a:prstGeom prst="rect">
              <a:avLst/>
            </a:prstGeom>
            <a:grpFill/>
          </p:spPr>
          <p:txBody>
            <a:bodyPr wrap="none" rtlCol="0">
              <a:spAutoFit/>
            </a:bodyPr>
            <a:lstStyle/>
            <a:p>
              <a:r>
                <a:rPr kumimoji="1" lang="ja-JP" altLang="en-US" sz="2300" dirty="0"/>
                <a:t>県外からが</a:t>
              </a:r>
              <a:r>
                <a:rPr kumimoji="1" lang="en-US" altLang="ja-JP" sz="2300" dirty="0"/>
                <a:t>39.6%</a:t>
              </a:r>
              <a:r>
                <a:rPr kumimoji="1" lang="ja-JP" altLang="en-US" sz="2300" dirty="0"/>
                <a:t>・海外からが</a:t>
              </a:r>
              <a:r>
                <a:rPr kumimoji="1" lang="en-US" altLang="ja-JP" sz="2300" dirty="0"/>
                <a:t>4.5%</a:t>
              </a:r>
              <a:r>
                <a:rPr kumimoji="1" lang="ja-JP" altLang="en-US" sz="2300" dirty="0"/>
                <a:t>と県内</a:t>
              </a:r>
              <a:br>
                <a:rPr kumimoji="1" lang="en-US" altLang="ja-JP" sz="2300" dirty="0"/>
              </a:br>
              <a:r>
                <a:rPr kumimoji="1" lang="ja-JP" altLang="en-US" sz="2300" dirty="0"/>
                <a:t>の観光客</a:t>
              </a:r>
              <a:r>
                <a:rPr kumimoji="1" lang="en-US" altLang="ja-JP" sz="2300" dirty="0"/>
                <a:t>56.8%</a:t>
              </a:r>
              <a:r>
                <a:rPr kumimoji="1" lang="ja-JP" altLang="en-US" sz="2300" dirty="0"/>
                <a:t>と比べて少ない。</a:t>
              </a:r>
            </a:p>
          </p:txBody>
        </p:sp>
      </p:grpSp>
      <p:sp>
        <p:nvSpPr>
          <p:cNvPr id="30" name="テキスト ボックス 29">
            <a:extLst>
              <a:ext uri="{FF2B5EF4-FFF2-40B4-BE49-F238E27FC236}">
                <a16:creationId xmlns:a16="http://schemas.microsoft.com/office/drawing/2014/main" id="{3CB558C6-97C3-489F-8F95-465DC0DBF62A}"/>
              </a:ext>
            </a:extLst>
          </p:cNvPr>
          <p:cNvSpPr txBox="1"/>
          <p:nvPr/>
        </p:nvSpPr>
        <p:spPr>
          <a:xfrm>
            <a:off x="1862791" y="1225094"/>
            <a:ext cx="2624436"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観光客層の問題点</a:t>
            </a:r>
          </a:p>
        </p:txBody>
      </p:sp>
      <p:sp>
        <p:nvSpPr>
          <p:cNvPr id="31" name="テキスト ボックス 30">
            <a:extLst>
              <a:ext uri="{FF2B5EF4-FFF2-40B4-BE49-F238E27FC236}">
                <a16:creationId xmlns:a16="http://schemas.microsoft.com/office/drawing/2014/main" id="{C2C9316B-E272-4B7C-A88F-21588C980255}"/>
              </a:ext>
            </a:extLst>
          </p:cNvPr>
          <p:cNvSpPr txBox="1"/>
          <p:nvPr/>
        </p:nvSpPr>
        <p:spPr>
          <a:xfrm>
            <a:off x="1795073" y="3518251"/>
            <a:ext cx="2316660" cy="461665"/>
          </a:xfrm>
          <a:prstGeom prst="rect">
            <a:avLst/>
          </a:prstGeom>
          <a:noFill/>
        </p:spPr>
        <p:txBody>
          <a:bodyPr wrap="none" rtlCol="0">
            <a:spAutoFit/>
          </a:bodyPr>
          <a:lstStyle/>
          <a:p>
            <a:r>
              <a:rPr kumimoji="1" lang="ja-JP" altLang="en-US" sz="2400" dirty="0">
                <a:latin typeface="Selawik Semibold" panose="020B0604020202020204" pitchFamily="34" charset="0"/>
                <a:ea typeface="HGP創英角ｺﾞｼｯｸUB" panose="020B0900000000000000" pitchFamily="50" charset="-128"/>
              </a:rPr>
              <a:t>観光地の問題点</a:t>
            </a:r>
          </a:p>
        </p:txBody>
      </p:sp>
      <p:pic>
        <p:nvPicPr>
          <p:cNvPr id="7" name="図 6">
            <a:extLst>
              <a:ext uri="{FF2B5EF4-FFF2-40B4-BE49-F238E27FC236}">
                <a16:creationId xmlns:a16="http://schemas.microsoft.com/office/drawing/2014/main" id="{452259CD-1A84-4A89-8DC8-5F122B0E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153" y="1388517"/>
            <a:ext cx="3556289" cy="2375601"/>
          </a:xfrm>
          <a:prstGeom prst="rect">
            <a:avLst/>
          </a:prstGeom>
        </p:spPr>
      </p:pic>
      <p:pic>
        <p:nvPicPr>
          <p:cNvPr id="9" name="図 8">
            <a:extLst>
              <a:ext uri="{FF2B5EF4-FFF2-40B4-BE49-F238E27FC236}">
                <a16:creationId xmlns:a16="http://schemas.microsoft.com/office/drawing/2014/main" id="{9C999043-5275-410F-9253-843904877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096" y="4148563"/>
            <a:ext cx="3564346" cy="2379201"/>
          </a:xfrm>
          <a:prstGeom prst="rect">
            <a:avLst/>
          </a:prstGeom>
        </p:spPr>
      </p:pic>
    </p:spTree>
    <p:extLst>
      <p:ext uri="{BB962C8B-B14F-4D97-AF65-F5344CB8AC3E}">
        <p14:creationId xmlns:p14="http://schemas.microsoft.com/office/powerpoint/2010/main" val="69345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1569660"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解決策</a:t>
            </a:r>
          </a:p>
        </p:txBody>
      </p:sp>
      <p:grpSp>
        <p:nvGrpSpPr>
          <p:cNvPr id="32" name="グループ化 31">
            <a:extLst>
              <a:ext uri="{FF2B5EF4-FFF2-40B4-BE49-F238E27FC236}">
                <a16:creationId xmlns:a16="http://schemas.microsoft.com/office/drawing/2014/main" id="{3450B40F-4335-42E7-BF6F-46DC3EF187C5}"/>
              </a:ext>
            </a:extLst>
          </p:cNvPr>
          <p:cNvGrpSpPr/>
          <p:nvPr/>
        </p:nvGrpSpPr>
        <p:grpSpPr>
          <a:xfrm>
            <a:off x="746002" y="2409125"/>
            <a:ext cx="2710142" cy="1261884"/>
            <a:chOff x="564847" y="1139191"/>
            <a:chExt cx="2727288" cy="1261884"/>
          </a:xfrm>
          <a:solidFill>
            <a:schemeClr val="accent5">
              <a:lumMod val="20000"/>
              <a:lumOff val="80000"/>
            </a:schemeClr>
          </a:solidFill>
        </p:grpSpPr>
        <p:sp>
          <p:nvSpPr>
            <p:cNvPr id="33" name="四角形: 角を丸くする 32">
              <a:extLst>
                <a:ext uri="{FF2B5EF4-FFF2-40B4-BE49-F238E27FC236}">
                  <a16:creationId xmlns:a16="http://schemas.microsoft.com/office/drawing/2014/main" id="{C14239C5-7435-4461-8B07-F246EB361392}"/>
                </a:ext>
              </a:extLst>
            </p:cNvPr>
            <p:cNvSpPr/>
            <p:nvPr/>
          </p:nvSpPr>
          <p:spPr>
            <a:xfrm>
              <a:off x="564847" y="1139191"/>
              <a:ext cx="2727288"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A4BFBB4-1DE6-46CA-AB31-DAFE8F017632}"/>
                </a:ext>
              </a:extLst>
            </p:cNvPr>
            <p:cNvSpPr txBox="1"/>
            <p:nvPr/>
          </p:nvSpPr>
          <p:spPr>
            <a:xfrm>
              <a:off x="605051" y="1539299"/>
              <a:ext cx="2646878" cy="461665"/>
            </a:xfrm>
            <a:prstGeom prst="rect">
              <a:avLst/>
            </a:prstGeom>
            <a:grpFill/>
          </p:spPr>
          <p:txBody>
            <a:bodyPr wrap="none" rtlCol="0">
              <a:spAutoFit/>
            </a:bodyPr>
            <a:lstStyle/>
            <a:p>
              <a:pPr algn="ctr"/>
              <a:r>
                <a:rPr lang="ja-JP" altLang="en-US" sz="2400">
                  <a:latin typeface="HGS創英角ｺﾞｼｯｸUB" panose="020B0900000000000000" pitchFamily="50" charset="-128"/>
                  <a:ea typeface="HGS創英角ｺﾞｼｯｸUB" panose="020B0900000000000000" pitchFamily="50" charset="-128"/>
                </a:rPr>
                <a:t>観光客層の問題点</a:t>
              </a:r>
              <a:endParaRPr kumimoji="1" lang="ja-JP" altLang="en-US" sz="2400">
                <a:latin typeface="Selawik Semibold" panose="020B0604020202020204" pitchFamily="34" charset="0"/>
                <a:ea typeface="HGP創英角ｺﾞｼｯｸUB" panose="020B0900000000000000" pitchFamily="50" charset="-128"/>
              </a:endParaRPr>
            </a:p>
          </p:txBody>
        </p:sp>
      </p:grpSp>
      <p:grpSp>
        <p:nvGrpSpPr>
          <p:cNvPr id="36" name="グループ化 35">
            <a:extLst>
              <a:ext uri="{FF2B5EF4-FFF2-40B4-BE49-F238E27FC236}">
                <a16:creationId xmlns:a16="http://schemas.microsoft.com/office/drawing/2014/main" id="{8FBE7102-1C87-48A2-8BBE-C94B6560D7E9}"/>
              </a:ext>
            </a:extLst>
          </p:cNvPr>
          <p:cNvGrpSpPr/>
          <p:nvPr/>
        </p:nvGrpSpPr>
        <p:grpSpPr>
          <a:xfrm>
            <a:off x="4362213" y="2374497"/>
            <a:ext cx="7114411" cy="1261884"/>
            <a:chOff x="575152" y="1139191"/>
            <a:chExt cx="2264617" cy="1261884"/>
          </a:xfrm>
          <a:solidFill>
            <a:schemeClr val="accent5">
              <a:lumMod val="20000"/>
              <a:lumOff val="80000"/>
            </a:schemeClr>
          </a:solidFill>
        </p:grpSpPr>
        <p:sp>
          <p:nvSpPr>
            <p:cNvPr id="37" name="四角形: 角を丸くする 36">
              <a:extLst>
                <a:ext uri="{FF2B5EF4-FFF2-40B4-BE49-F238E27FC236}">
                  <a16:creationId xmlns:a16="http://schemas.microsoft.com/office/drawing/2014/main" id="{9881CE0A-B369-4795-A4C3-F5C2148412B0}"/>
                </a:ext>
              </a:extLst>
            </p:cNvPr>
            <p:cNvSpPr/>
            <p:nvPr/>
          </p:nvSpPr>
          <p:spPr>
            <a:xfrm>
              <a:off x="575152" y="1139191"/>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65BFD17-AC5E-4A8F-903A-B6BDBD9112DC}"/>
                </a:ext>
              </a:extLst>
            </p:cNvPr>
            <p:cNvSpPr txBox="1"/>
            <p:nvPr/>
          </p:nvSpPr>
          <p:spPr>
            <a:xfrm>
              <a:off x="610153" y="1188835"/>
              <a:ext cx="2214113" cy="1200329"/>
            </a:xfrm>
            <a:prstGeom prst="rect">
              <a:avLst/>
            </a:prstGeom>
            <a:grpFill/>
          </p:spPr>
          <p:txBody>
            <a:bodyPr wrap="none" rtlCol="0">
              <a:spAutoFit/>
            </a:bodyPr>
            <a:lstStyle/>
            <a:p>
              <a:r>
                <a:rPr kumimoji="1" lang="ja-JP" altLang="en-US" sz="2400" dirty="0"/>
                <a:t>県外・海外からの観光客を取り込むため、福岡に</a:t>
              </a:r>
              <a:br>
                <a:rPr kumimoji="1" lang="en-US" altLang="ja-JP" sz="2400" dirty="0"/>
              </a:br>
              <a:r>
                <a:rPr kumimoji="1" lang="ja-JP" altLang="en-US" sz="2400" dirty="0"/>
                <a:t>特化した情報の提供や魅力の発信を行う等のアプ</a:t>
              </a:r>
              <a:endParaRPr kumimoji="1" lang="en-US" altLang="ja-JP" sz="2400" dirty="0"/>
            </a:p>
            <a:p>
              <a:r>
                <a:rPr kumimoji="1" lang="ja-JP" altLang="en-US" sz="2400" dirty="0"/>
                <a:t>ローチをかける。</a:t>
              </a:r>
            </a:p>
          </p:txBody>
        </p:sp>
      </p:grpSp>
      <p:grpSp>
        <p:nvGrpSpPr>
          <p:cNvPr id="39" name="グループ化 38">
            <a:extLst>
              <a:ext uri="{FF2B5EF4-FFF2-40B4-BE49-F238E27FC236}">
                <a16:creationId xmlns:a16="http://schemas.microsoft.com/office/drawing/2014/main" id="{70F3BB70-CA8A-4EA6-B11A-647C47D5C293}"/>
              </a:ext>
            </a:extLst>
          </p:cNvPr>
          <p:cNvGrpSpPr/>
          <p:nvPr/>
        </p:nvGrpSpPr>
        <p:grpSpPr>
          <a:xfrm>
            <a:off x="751585" y="4617755"/>
            <a:ext cx="2710143" cy="1261884"/>
            <a:chOff x="620061" y="1008579"/>
            <a:chExt cx="2264617" cy="1261884"/>
          </a:xfrm>
          <a:solidFill>
            <a:schemeClr val="accent5">
              <a:lumMod val="20000"/>
              <a:lumOff val="80000"/>
            </a:schemeClr>
          </a:solidFill>
        </p:grpSpPr>
        <p:sp>
          <p:nvSpPr>
            <p:cNvPr id="40" name="四角形: 角を丸くする 39">
              <a:extLst>
                <a:ext uri="{FF2B5EF4-FFF2-40B4-BE49-F238E27FC236}">
                  <a16:creationId xmlns:a16="http://schemas.microsoft.com/office/drawing/2014/main" id="{2D3CB1E1-9F60-4F52-A8D4-B5473738E6D9}"/>
                </a:ext>
              </a:extLst>
            </p:cNvPr>
            <p:cNvSpPr/>
            <p:nvPr/>
          </p:nvSpPr>
          <p:spPr>
            <a:xfrm>
              <a:off x="620061" y="1008579"/>
              <a:ext cx="2264617" cy="1261884"/>
            </a:xfrm>
            <a:prstGeom prst="roundRect">
              <a:avLst>
                <a:gd name="adj" fmla="val 4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F1F1BB5-1CAD-44BB-B538-21564F9898B0}"/>
                </a:ext>
              </a:extLst>
            </p:cNvPr>
            <p:cNvSpPr txBox="1"/>
            <p:nvPr/>
          </p:nvSpPr>
          <p:spPr>
            <a:xfrm>
              <a:off x="883156" y="1408685"/>
              <a:ext cx="1729094" cy="461665"/>
            </a:xfrm>
            <a:prstGeom prst="rect">
              <a:avLst/>
            </a:prstGeom>
            <a:grpFill/>
          </p:spPr>
          <p:txBody>
            <a:bodyPr wrap="square" rtlCol="0">
              <a:spAutoFit/>
            </a:bodyPr>
            <a:lstStyle/>
            <a:p>
              <a:pPr algn="ctr"/>
              <a:r>
                <a:rPr lang="ja-JP" altLang="en-US" sz="2400">
                  <a:latin typeface="HGS創英角ｺﾞｼｯｸUB" panose="020B0900000000000000" pitchFamily="50" charset="-128"/>
                  <a:ea typeface="HGS創英角ｺﾞｼｯｸUB" panose="020B0900000000000000" pitchFamily="50" charset="-128"/>
                </a:rPr>
                <a:t>観光の問題点</a:t>
              </a:r>
              <a:endParaRPr kumimoji="1" lang="ja-JP" altLang="en-US" sz="2400">
                <a:latin typeface="Selawik Semibold" panose="020B0604020202020204" pitchFamily="34" charset="0"/>
                <a:ea typeface="HGP創英角ｺﾞｼｯｸUB" panose="020B0900000000000000" pitchFamily="50" charset="-128"/>
              </a:endParaRPr>
            </a:p>
          </p:txBody>
        </p:sp>
      </p:grpSp>
      <p:grpSp>
        <p:nvGrpSpPr>
          <p:cNvPr id="42" name="グループ化 41">
            <a:extLst>
              <a:ext uri="{FF2B5EF4-FFF2-40B4-BE49-F238E27FC236}">
                <a16:creationId xmlns:a16="http://schemas.microsoft.com/office/drawing/2014/main" id="{599E81B4-2817-45CD-AE16-BF2ED04CCAEC}"/>
              </a:ext>
            </a:extLst>
          </p:cNvPr>
          <p:cNvGrpSpPr/>
          <p:nvPr/>
        </p:nvGrpSpPr>
        <p:grpSpPr>
          <a:xfrm>
            <a:off x="4331586" y="4165605"/>
            <a:ext cx="7145037" cy="2166182"/>
            <a:chOff x="564847" y="1139191"/>
            <a:chExt cx="2264617" cy="1261884"/>
          </a:xfrm>
          <a:solidFill>
            <a:schemeClr val="accent5">
              <a:lumMod val="20000"/>
              <a:lumOff val="80000"/>
            </a:schemeClr>
          </a:solidFill>
        </p:grpSpPr>
        <p:sp>
          <p:nvSpPr>
            <p:cNvPr id="43" name="四角形: 角を丸くする 42">
              <a:extLst>
                <a:ext uri="{FF2B5EF4-FFF2-40B4-BE49-F238E27FC236}">
                  <a16:creationId xmlns:a16="http://schemas.microsoft.com/office/drawing/2014/main" id="{D951DA1A-60FB-4DF8-9D06-7AD419F66E2A}"/>
                </a:ext>
              </a:extLst>
            </p:cNvPr>
            <p:cNvSpPr/>
            <p:nvPr/>
          </p:nvSpPr>
          <p:spPr>
            <a:xfrm>
              <a:off x="564847" y="1139191"/>
              <a:ext cx="2264617" cy="1261884"/>
            </a:xfrm>
            <a:prstGeom prst="roundRect">
              <a:avLst>
                <a:gd name="adj" fmla="val 30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F5535A1-33C9-4542-B384-09451D4445C3}"/>
                </a:ext>
              </a:extLst>
            </p:cNvPr>
            <p:cNvSpPr txBox="1"/>
            <p:nvPr/>
          </p:nvSpPr>
          <p:spPr>
            <a:xfrm>
              <a:off x="600089" y="1205363"/>
              <a:ext cx="2229375" cy="1129537"/>
            </a:xfrm>
            <a:prstGeom prst="rect">
              <a:avLst/>
            </a:prstGeom>
            <a:grpFill/>
          </p:spPr>
          <p:txBody>
            <a:bodyPr wrap="none" rtlCol="0">
              <a:spAutoFit/>
            </a:bodyPr>
            <a:lstStyle/>
            <a:p>
              <a:r>
                <a:rPr kumimoji="1" lang="ja-JP" altLang="en-US" sz="2400"/>
                <a:t>旅行計画の手間や知識や経験の不足・好みの情報</a:t>
              </a:r>
              <a:br>
                <a:rPr kumimoji="1" lang="en-US" altLang="ja-JP" sz="2400"/>
              </a:br>
              <a:r>
                <a:rPr kumimoji="1" lang="ja-JP" altLang="en-US" sz="2400"/>
                <a:t>の入手などを簡単に・より直感的にするため</a:t>
              </a:r>
              <a:r>
                <a:rPr kumimoji="1" lang="en-US" altLang="ja-JP" sz="2400"/>
                <a:t>AI</a:t>
              </a:r>
              <a:r>
                <a:rPr kumimoji="1" lang="ja-JP" altLang="en-US" sz="2400"/>
                <a:t>技</a:t>
              </a:r>
              <a:endParaRPr kumimoji="1" lang="en-US" altLang="ja-JP" sz="2400"/>
            </a:p>
            <a:p>
              <a:r>
                <a:rPr kumimoji="1" lang="ja-JP" altLang="en-US" sz="2400"/>
                <a:t>術を用いて会話形式で情報を提供する。これによ</a:t>
              </a:r>
              <a:br>
                <a:rPr kumimoji="1" lang="en-US" altLang="ja-JP" sz="2400"/>
              </a:br>
              <a:r>
                <a:rPr kumimoji="1" lang="ja-JP" altLang="en-US" sz="2400"/>
                <a:t>りユーザーは会話するだけで情報を入手する事が</a:t>
              </a:r>
              <a:br>
                <a:rPr kumimoji="1" lang="en-US" altLang="ja-JP" sz="2400"/>
              </a:br>
              <a:r>
                <a:rPr kumimoji="1" lang="ja-JP" altLang="en-US" sz="2400"/>
                <a:t>でき、直感的な操作が行える。</a:t>
              </a:r>
              <a:endParaRPr kumimoji="1" lang="en-US" altLang="ja-JP" sz="2400"/>
            </a:p>
          </p:txBody>
        </p:sp>
      </p:grpSp>
      <p:sp>
        <p:nvSpPr>
          <p:cNvPr id="3" name="二等辺三角形 2">
            <a:extLst>
              <a:ext uri="{FF2B5EF4-FFF2-40B4-BE49-F238E27FC236}">
                <a16:creationId xmlns:a16="http://schemas.microsoft.com/office/drawing/2014/main" id="{83185F1A-EA85-4BE8-B71E-54DB2748912C}"/>
              </a:ext>
            </a:extLst>
          </p:cNvPr>
          <p:cNvSpPr/>
          <p:nvPr/>
        </p:nvSpPr>
        <p:spPr>
          <a:xfrm rot="5400000">
            <a:off x="3616210" y="2810886"/>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79BE1A12-DFBD-48E3-B132-5486C7E4B1BF}"/>
              </a:ext>
            </a:extLst>
          </p:cNvPr>
          <p:cNvSpPr/>
          <p:nvPr/>
        </p:nvSpPr>
        <p:spPr>
          <a:xfrm rot="5400000">
            <a:off x="3632578" y="5051480"/>
            <a:ext cx="687256" cy="38910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56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40FBFEC-E145-445E-85DB-4B8B72399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531" y="1064870"/>
            <a:ext cx="8017362" cy="5793129"/>
          </a:xfrm>
          <a:prstGeom prst="parallelogram">
            <a:avLst/>
          </a:prstGeom>
        </p:spPr>
      </p:pic>
      <p:sp>
        <p:nvSpPr>
          <p:cNvPr id="4" name="矢印: 五方向 3">
            <a:extLst>
              <a:ext uri="{FF2B5EF4-FFF2-40B4-BE49-F238E27FC236}">
                <a16:creationId xmlns:a16="http://schemas.microsoft.com/office/drawing/2014/main" id="{D3CEB2AE-B3B3-4778-A9A6-ABD83CC006E7}"/>
              </a:ext>
            </a:extLst>
          </p:cNvPr>
          <p:cNvSpPr/>
          <p:nvPr/>
        </p:nvSpPr>
        <p:spPr>
          <a:xfrm>
            <a:off x="1" y="0"/>
            <a:ext cx="3020992" cy="1064871"/>
          </a:xfrm>
          <a:prstGeom prst="homePlate">
            <a:avLst>
              <a:gd name="adj" fmla="val 201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BD1C6DD-F0B9-42AE-973E-E375EE4894F7}"/>
              </a:ext>
            </a:extLst>
          </p:cNvPr>
          <p:cNvSpPr/>
          <p:nvPr/>
        </p:nvSpPr>
        <p:spPr>
          <a:xfrm>
            <a:off x="0" y="0"/>
            <a:ext cx="12192000" cy="1064871"/>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FA1B943-9A4B-490B-BA79-9113BEED3FCF}"/>
              </a:ext>
            </a:extLst>
          </p:cNvPr>
          <p:cNvSpPr/>
          <p:nvPr/>
        </p:nvSpPr>
        <p:spPr>
          <a:xfrm>
            <a:off x="10336167" y="505962"/>
            <a:ext cx="1729455" cy="376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B4DC861-867F-411F-AFDC-78BD4AF9793F}"/>
              </a:ext>
            </a:extLst>
          </p:cNvPr>
          <p:cNvSpPr txBox="1"/>
          <p:nvPr/>
        </p:nvSpPr>
        <p:spPr>
          <a:xfrm>
            <a:off x="224762" y="236225"/>
            <a:ext cx="2223687" cy="646331"/>
          </a:xfrm>
          <a:prstGeom prst="rect">
            <a:avLst/>
          </a:prstGeom>
          <a:noFill/>
        </p:spPr>
        <p:txBody>
          <a:bodyPr wrap="none" rtlCol="0">
            <a:spAutoFit/>
          </a:bodyPr>
          <a:lstStyle/>
          <a:p>
            <a:pPr algn="ct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BARI</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rPr>
              <a:t>NAVI</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C57D262-257B-4998-95AA-057618F99B9C}"/>
              </a:ext>
            </a:extLst>
          </p:cNvPr>
          <p:cNvSpPr txBox="1"/>
          <p:nvPr/>
        </p:nvSpPr>
        <p:spPr>
          <a:xfrm>
            <a:off x="3175009" y="236224"/>
            <a:ext cx="2005677" cy="646331"/>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ターゲット</a:t>
            </a:r>
          </a:p>
        </p:txBody>
      </p:sp>
      <p:sp>
        <p:nvSpPr>
          <p:cNvPr id="24" name="四角形: 角を丸くする 23">
            <a:extLst>
              <a:ext uri="{FF2B5EF4-FFF2-40B4-BE49-F238E27FC236}">
                <a16:creationId xmlns:a16="http://schemas.microsoft.com/office/drawing/2014/main" id="{810502FC-2719-4333-91EB-9157C7C2F9BE}"/>
              </a:ext>
            </a:extLst>
          </p:cNvPr>
          <p:cNvSpPr/>
          <p:nvPr/>
        </p:nvSpPr>
        <p:spPr>
          <a:xfrm>
            <a:off x="740766" y="4605755"/>
            <a:ext cx="2264617" cy="1261884"/>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3F0745C-BBAA-4514-BB57-709B4E8C44CE}"/>
              </a:ext>
            </a:extLst>
          </p:cNvPr>
          <p:cNvSpPr/>
          <p:nvPr/>
        </p:nvSpPr>
        <p:spPr>
          <a:xfrm>
            <a:off x="746001" y="1969398"/>
            <a:ext cx="5570756" cy="1540101"/>
          </a:xfrm>
          <a:prstGeom prst="roundRect">
            <a:avLst>
              <a:gd name="adj" fmla="val 42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1CAED556-798E-4204-BE69-26A353AF9349}"/>
              </a:ext>
            </a:extLst>
          </p:cNvPr>
          <p:cNvGrpSpPr/>
          <p:nvPr/>
        </p:nvGrpSpPr>
        <p:grpSpPr>
          <a:xfrm>
            <a:off x="746002" y="1232073"/>
            <a:ext cx="4934529" cy="646331"/>
            <a:chOff x="4325156" y="1123428"/>
            <a:chExt cx="4934529" cy="646331"/>
          </a:xfrm>
        </p:grpSpPr>
        <p:sp>
          <p:nvSpPr>
            <p:cNvPr id="27" name="テキスト ボックス 26">
              <a:extLst>
                <a:ext uri="{FF2B5EF4-FFF2-40B4-BE49-F238E27FC236}">
                  <a16:creationId xmlns:a16="http://schemas.microsoft.com/office/drawing/2014/main" id="{FE49BE1D-B732-4CCD-B415-64F9CE2F06E7}"/>
                </a:ext>
              </a:extLst>
            </p:cNvPr>
            <p:cNvSpPr txBox="1"/>
            <p:nvPr/>
          </p:nvSpPr>
          <p:spPr>
            <a:xfrm>
              <a:off x="4463179" y="1123428"/>
              <a:ext cx="4796506" cy="646331"/>
            </a:xfrm>
            <a:prstGeom prst="rect">
              <a:avLst/>
            </a:prstGeom>
            <a:noFill/>
          </p:spPr>
          <p:txBody>
            <a:bodyPr wrap="none" rtlCol="0">
              <a:spAutoFit/>
            </a:bodyPr>
            <a:lstStyle/>
            <a:p>
              <a:r>
                <a:rPr lang="ja-JP" altLang="en-US" sz="3600" dirty="0">
                  <a:latin typeface="Selawik Semibold" panose="020B0604020202020204" pitchFamily="34" charset="0"/>
                  <a:ea typeface="HGP創英角ｺﾞｼｯｸUB" panose="020B0900000000000000" pitchFamily="50" charset="-128"/>
                </a:rPr>
                <a:t>ターゲットとなるユーザー</a:t>
              </a:r>
              <a:endParaRPr kumimoji="1" lang="ja-JP" altLang="en-US" sz="3600" dirty="0">
                <a:latin typeface="Selawik Semibold" panose="020B0604020202020204" pitchFamily="34" charset="0"/>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A638CF72-C73A-4249-92C2-7EA589035F24}"/>
                </a:ext>
              </a:extLst>
            </p:cNvPr>
            <p:cNvSpPr/>
            <p:nvPr/>
          </p:nvSpPr>
          <p:spPr>
            <a:xfrm>
              <a:off x="4325156" y="1184984"/>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29" name="テキスト ボックス 28">
            <a:extLst>
              <a:ext uri="{FF2B5EF4-FFF2-40B4-BE49-F238E27FC236}">
                <a16:creationId xmlns:a16="http://schemas.microsoft.com/office/drawing/2014/main" id="{B0E2F619-3A79-408A-B7D2-BCC1C06CD675}"/>
              </a:ext>
            </a:extLst>
          </p:cNvPr>
          <p:cNvSpPr txBox="1"/>
          <p:nvPr/>
        </p:nvSpPr>
        <p:spPr>
          <a:xfrm>
            <a:off x="746001" y="2041510"/>
            <a:ext cx="3570208" cy="461665"/>
          </a:xfrm>
          <a:prstGeom prst="rect">
            <a:avLst/>
          </a:prstGeom>
          <a:noFill/>
        </p:spPr>
        <p:txBody>
          <a:bodyPr wrap="none" rtlCol="0">
            <a:spAutoFit/>
          </a:bodyPr>
          <a:lstStyle/>
          <a:p>
            <a:r>
              <a:rPr kumimoji="1" lang="ja-JP" altLang="en-US" sz="2400"/>
              <a:t>県外・海外からの観光客</a:t>
            </a:r>
            <a:endParaRPr kumimoji="1" lang="en-US" altLang="ja-JP" sz="2400"/>
          </a:p>
        </p:txBody>
      </p:sp>
      <p:grpSp>
        <p:nvGrpSpPr>
          <p:cNvPr id="48" name="グループ化 47">
            <a:extLst>
              <a:ext uri="{FF2B5EF4-FFF2-40B4-BE49-F238E27FC236}">
                <a16:creationId xmlns:a16="http://schemas.microsoft.com/office/drawing/2014/main" id="{7678F4F6-D755-4E78-A1FB-27A63D12FC81}"/>
              </a:ext>
            </a:extLst>
          </p:cNvPr>
          <p:cNvGrpSpPr/>
          <p:nvPr/>
        </p:nvGrpSpPr>
        <p:grpSpPr>
          <a:xfrm>
            <a:off x="740766" y="3848524"/>
            <a:ext cx="1707683" cy="646331"/>
            <a:chOff x="4325156" y="1114802"/>
            <a:chExt cx="1707683" cy="646331"/>
          </a:xfrm>
        </p:grpSpPr>
        <p:sp>
          <p:nvSpPr>
            <p:cNvPr id="49" name="テキスト ボックス 48">
              <a:extLst>
                <a:ext uri="{FF2B5EF4-FFF2-40B4-BE49-F238E27FC236}">
                  <a16:creationId xmlns:a16="http://schemas.microsoft.com/office/drawing/2014/main" id="{BA124CE2-325F-4841-B86E-960E44266C5F}"/>
                </a:ext>
              </a:extLst>
            </p:cNvPr>
            <p:cNvSpPr txBox="1"/>
            <p:nvPr/>
          </p:nvSpPr>
          <p:spPr>
            <a:xfrm>
              <a:off x="4463179" y="1114802"/>
              <a:ext cx="1569660" cy="646331"/>
            </a:xfrm>
            <a:prstGeom prst="rect">
              <a:avLst/>
            </a:prstGeom>
            <a:noFill/>
          </p:spPr>
          <p:txBody>
            <a:bodyPr wrap="none" rtlCol="0">
              <a:spAutoFit/>
            </a:bodyPr>
            <a:lstStyle/>
            <a:p>
              <a:r>
                <a:rPr lang="ja-JP" altLang="en-US" sz="3600">
                  <a:latin typeface="Selawik Semibold" panose="020B0604020202020204" pitchFamily="34" charset="0"/>
                  <a:ea typeface="HGP創英角ｺﾞｼｯｸUB" panose="020B0900000000000000" pitchFamily="50" charset="-128"/>
                </a:rPr>
                <a:t>年齢層</a:t>
              </a:r>
              <a:endParaRPr kumimoji="1" lang="ja-JP" altLang="en-US" sz="3600">
                <a:latin typeface="Selawik Semibold" panose="020B0604020202020204" pitchFamily="34" charset="0"/>
                <a:ea typeface="HGP創英角ｺﾞｼｯｸUB" panose="020B0900000000000000" pitchFamily="50" charset="-128"/>
              </a:endParaRPr>
            </a:p>
          </p:txBody>
        </p:sp>
        <p:sp>
          <p:nvSpPr>
            <p:cNvPr id="50" name="正方形/長方形 49">
              <a:extLst>
                <a:ext uri="{FF2B5EF4-FFF2-40B4-BE49-F238E27FC236}">
                  <a16:creationId xmlns:a16="http://schemas.microsoft.com/office/drawing/2014/main" id="{8EE57A6E-D3B2-4D29-AA7C-37A7D0E4D959}"/>
                </a:ext>
              </a:extLst>
            </p:cNvPr>
            <p:cNvSpPr/>
            <p:nvPr/>
          </p:nvSpPr>
          <p:spPr>
            <a:xfrm>
              <a:off x="4325156" y="1184984"/>
              <a:ext cx="138023" cy="52322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a:extLst>
              <a:ext uri="{FF2B5EF4-FFF2-40B4-BE49-F238E27FC236}">
                <a16:creationId xmlns:a16="http://schemas.microsoft.com/office/drawing/2014/main" id="{D18966C5-1133-4F62-8BAB-BF2A0E3912BE}"/>
              </a:ext>
            </a:extLst>
          </p:cNvPr>
          <p:cNvSpPr txBox="1"/>
          <p:nvPr/>
        </p:nvSpPr>
        <p:spPr>
          <a:xfrm>
            <a:off x="879530" y="5020263"/>
            <a:ext cx="1992853" cy="523220"/>
          </a:xfrm>
          <a:prstGeom prst="rect">
            <a:avLst/>
          </a:prstGeom>
          <a:noFill/>
        </p:spPr>
        <p:txBody>
          <a:bodyPr wrap="none" rtlCol="0">
            <a:spAutoFit/>
          </a:bodyPr>
          <a:lstStyle/>
          <a:p>
            <a:r>
              <a:rPr kumimoji="1" lang="en-US" altLang="ja-JP" sz="2800"/>
              <a:t>30</a:t>
            </a:r>
            <a:r>
              <a:rPr kumimoji="1" lang="ja-JP" altLang="en-US" sz="2800"/>
              <a:t>代～</a:t>
            </a:r>
            <a:r>
              <a:rPr kumimoji="1" lang="en-US" altLang="ja-JP" sz="2800"/>
              <a:t>50</a:t>
            </a:r>
            <a:r>
              <a:rPr kumimoji="1" lang="ja-JP" altLang="en-US" sz="2800"/>
              <a:t>代</a:t>
            </a:r>
            <a:endParaRPr kumimoji="1" lang="en-US" altLang="ja-JP" sz="2800"/>
          </a:p>
        </p:txBody>
      </p:sp>
      <p:sp>
        <p:nvSpPr>
          <p:cNvPr id="52" name="テキスト ボックス 51">
            <a:extLst>
              <a:ext uri="{FF2B5EF4-FFF2-40B4-BE49-F238E27FC236}">
                <a16:creationId xmlns:a16="http://schemas.microsoft.com/office/drawing/2014/main" id="{52B5D813-926E-48FB-8DC5-8AB7F130A7E9}"/>
              </a:ext>
            </a:extLst>
          </p:cNvPr>
          <p:cNvSpPr txBox="1"/>
          <p:nvPr/>
        </p:nvSpPr>
        <p:spPr>
          <a:xfrm>
            <a:off x="746001" y="2493875"/>
            <a:ext cx="4185761" cy="461665"/>
          </a:xfrm>
          <a:prstGeom prst="rect">
            <a:avLst/>
          </a:prstGeom>
          <a:noFill/>
        </p:spPr>
        <p:txBody>
          <a:bodyPr wrap="none" rtlCol="0">
            <a:spAutoFit/>
          </a:bodyPr>
          <a:lstStyle/>
          <a:p>
            <a:r>
              <a:rPr kumimoji="1" lang="ja-JP" altLang="en-US" sz="2400" dirty="0"/>
              <a:t>好みの情報が見つからない人</a:t>
            </a:r>
            <a:endParaRPr kumimoji="1" lang="en-US" altLang="ja-JP" sz="2400" dirty="0"/>
          </a:p>
        </p:txBody>
      </p:sp>
      <p:sp>
        <p:nvSpPr>
          <p:cNvPr id="53" name="テキスト ボックス 52">
            <a:extLst>
              <a:ext uri="{FF2B5EF4-FFF2-40B4-BE49-F238E27FC236}">
                <a16:creationId xmlns:a16="http://schemas.microsoft.com/office/drawing/2014/main" id="{0172CB61-9420-482A-BE02-947E7E15A879}"/>
              </a:ext>
            </a:extLst>
          </p:cNvPr>
          <p:cNvSpPr txBox="1"/>
          <p:nvPr/>
        </p:nvSpPr>
        <p:spPr>
          <a:xfrm>
            <a:off x="746001" y="2979738"/>
            <a:ext cx="3877985" cy="461665"/>
          </a:xfrm>
          <a:prstGeom prst="rect">
            <a:avLst/>
          </a:prstGeom>
          <a:noFill/>
        </p:spPr>
        <p:txBody>
          <a:bodyPr wrap="none" rtlCol="0">
            <a:spAutoFit/>
          </a:bodyPr>
          <a:lstStyle/>
          <a:p>
            <a:r>
              <a:rPr kumimoji="1" lang="ja-JP" altLang="en-US" sz="2400"/>
              <a:t>マンネリ化を感じている人</a:t>
            </a:r>
            <a:endParaRPr kumimoji="1" lang="en-US" altLang="ja-JP" sz="2400"/>
          </a:p>
        </p:txBody>
      </p:sp>
    </p:spTree>
    <p:extLst>
      <p:ext uri="{BB962C8B-B14F-4D97-AF65-F5344CB8AC3E}">
        <p14:creationId xmlns:p14="http://schemas.microsoft.com/office/powerpoint/2010/main" val="348025787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ebd3985-586a-4d33-ab48-4a20c11d2872">
      <UserInfo>
        <DisplayName>FTECH21_木4 検定・資格対策＆2年AI・WH HR_太神 メンバー</DisplayName>
        <AccountId>86</AccountId>
        <AccountType/>
      </UserInfo>
      <UserInfo>
        <DisplayName>FTECH21_木5・6 進級制作開発/卒業制作開発＆3年AI・SEHR_太神 メンバー</DisplayName>
        <AccountId>87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241EFCD86F3F04EAC82C5B5FDD2CE22" ma:contentTypeVersion="9" ma:contentTypeDescription="新しいドキュメントを作成します。" ma:contentTypeScope="" ma:versionID="d312b36a00585d530c5f34c6ffd3b481">
  <xsd:schema xmlns:xsd="http://www.w3.org/2001/XMLSchema" xmlns:xs="http://www.w3.org/2001/XMLSchema" xmlns:p="http://schemas.microsoft.com/office/2006/metadata/properties" xmlns:ns2="b442d101-e2f7-4410-acf0-d51014e3a20a" xmlns:ns3="febd3985-586a-4d33-ab48-4a20c11d2872" targetNamespace="http://schemas.microsoft.com/office/2006/metadata/properties" ma:root="true" ma:fieldsID="507928f832e9f1ad7fc871caff7a0143" ns2:_="" ns3:_="">
    <xsd:import namespace="b442d101-e2f7-4410-acf0-d51014e3a20a"/>
    <xsd:import namespace="febd3985-586a-4d33-ab48-4a20c11d2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d101-e2f7-4410-acf0-d51014e3a2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bd3985-586a-4d33-ab48-4a20c11d2872"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C9ADBE-6E56-41B7-8F36-2BAD6265E634}">
  <ds:schemaRefs>
    <ds:schemaRef ds:uri="http://schemas.microsoft.com/sharepoint/v3/contenttype/forms"/>
  </ds:schemaRefs>
</ds:datastoreItem>
</file>

<file path=customXml/itemProps2.xml><?xml version="1.0" encoding="utf-8"?>
<ds:datastoreItem xmlns:ds="http://schemas.openxmlformats.org/officeDocument/2006/customXml" ds:itemID="{04347A88-374D-416B-B8C7-78E9C4B1D48A}">
  <ds:schemaRefs>
    <ds:schemaRef ds:uri="b442d101-e2f7-4410-acf0-d51014e3a20a"/>
    <ds:schemaRef ds:uri="febd3985-586a-4d33-ab48-4a20c11d28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65C2E97-6E36-492C-818A-3FA24011D2D6}">
  <ds:schemaRefs>
    <ds:schemaRef ds:uri="b442d101-e2f7-4410-acf0-d51014e3a20a"/>
    <ds:schemaRef ds:uri="febd3985-586a-4d33-ab48-4a20c11d28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1177</Words>
  <Application>Microsoft Office PowerPoint</Application>
  <PresentationFormat>ワイド画面</PresentationFormat>
  <Paragraphs>146</Paragraphs>
  <Slides>16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BIZ UDゴシック</vt:lpstr>
      <vt:lpstr>HGP創英角ｺﾞｼｯｸUB</vt:lpstr>
      <vt:lpstr>HGS創英角ｺﾞｼｯｸUB</vt:lpstr>
      <vt:lpstr>HG丸ｺﾞｼｯｸM-PRO</vt:lpstr>
      <vt:lpstr>游ゴシック</vt:lpstr>
      <vt:lpstr>游ゴシック Light</vt:lpstr>
      <vt:lpstr>Arial</vt:lpstr>
      <vt:lpstr>Calibri</vt:lpstr>
      <vt:lpstr>Calibri Light</vt:lpstr>
      <vt:lpstr>Selawik Semibold</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太神 秀一朗</dc:creator>
  <cp:lastModifiedBy>り り</cp:lastModifiedBy>
  <cp:revision>10</cp:revision>
  <cp:lastPrinted>2021-12-15T02:28:04Z</cp:lastPrinted>
  <dcterms:created xsi:type="dcterms:W3CDTF">2021-12-15T02:11:03Z</dcterms:created>
  <dcterms:modified xsi:type="dcterms:W3CDTF">2022-02-02T07:27:57Z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0x0101004241EFCD86F3F04EAC82C5B5FDD2CE22</vt:lpwstr>
  </property>
</Properties>
</file>