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2" r:id="rId5"/>
    <p:sldId id="263" r:id="rId6"/>
    <p:sldId id="264" r:id="rId7"/>
    <p:sldId id="266" r:id="rId8"/>
    <p:sldId id="267" r:id="rId9"/>
    <p:sldId id="265" r:id="rId10"/>
    <p:sldId id="275" r:id="rId11"/>
    <p:sldId id="259" r:id="rId12"/>
    <p:sldId id="260" r:id="rId13"/>
    <p:sldId id="280" r:id="rId14"/>
    <p:sldId id="276" r:id="rId15"/>
    <p:sldId id="277" r:id="rId16"/>
    <p:sldId id="278" r:id="rId17"/>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a:srgbClr val="000099"/>
    <a:srgbClr val="D60000"/>
    <a:srgbClr val="FF3399"/>
    <a:srgbClr val="A20AC6"/>
    <a:srgbClr val="3399FF"/>
    <a:srgbClr val="D4F60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80" d="100"/>
          <a:sy n="80" d="100"/>
        </p:scale>
        <p:origin x="58"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F78D92C-7AA0-8566-839F-2B3659AEC208}"/>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ED126FF-C3B0-9B89-566B-F2C8C56222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AE99BF2C-2E2A-5F2C-56B0-B08170831704}"/>
              </a:ext>
            </a:extLst>
          </p:cNvPr>
          <p:cNvSpPr>
            <a:spLocks noGrp="1"/>
          </p:cNvSpPr>
          <p:nvPr>
            <p:ph type="dt" sz="half" idx="10"/>
          </p:nvPr>
        </p:nvSpPr>
        <p:spPr/>
        <p:txBody>
          <a:bodyPr/>
          <a:lstStyle/>
          <a:p>
            <a:fld id="{3F3CA9B0-6752-4B54-9836-98508F425BA5}"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EB58456E-D203-FB0D-9391-8EC26487F20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6E5AE9A4-B471-3832-D4E5-B6586AE5EA5E}"/>
              </a:ext>
            </a:extLst>
          </p:cNvPr>
          <p:cNvSpPr>
            <a:spLocks noGrp="1"/>
          </p:cNvSpPr>
          <p:nvPr>
            <p:ph type="sldNum" sz="quarter" idx="12"/>
          </p:nvPr>
        </p:nvSpPr>
        <p:spPr/>
        <p:txBody>
          <a:body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2106695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0E3F0F-63C8-9E1E-CA8C-7D6A9F066F8D}"/>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04D8354-D700-D69B-EEAE-E0B4B29CA5F0}"/>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0340436E-4140-6C5E-98E7-C1C25F3AFB83}"/>
              </a:ext>
            </a:extLst>
          </p:cNvPr>
          <p:cNvSpPr>
            <a:spLocks noGrp="1"/>
          </p:cNvSpPr>
          <p:nvPr>
            <p:ph type="dt" sz="half" idx="10"/>
          </p:nvPr>
        </p:nvSpPr>
        <p:spPr/>
        <p:txBody>
          <a:bodyPr/>
          <a:lstStyle/>
          <a:p>
            <a:fld id="{3F3CA9B0-6752-4B54-9836-98508F425BA5}"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DFA86A95-8C23-D89D-F0CB-13F908C3C2B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30C572B-FAE5-6A54-2A37-4EA167C405A1}"/>
              </a:ext>
            </a:extLst>
          </p:cNvPr>
          <p:cNvSpPr>
            <a:spLocks noGrp="1"/>
          </p:cNvSpPr>
          <p:nvPr>
            <p:ph type="sldNum" sz="quarter" idx="12"/>
          </p:nvPr>
        </p:nvSpPr>
        <p:spPr/>
        <p:txBody>
          <a:body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1174415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AD269FCC-35B4-0F3A-1F2E-7372A0E204B9}"/>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95A8F19E-2810-E424-FA64-30FEEFD687EA}"/>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3E4ACA-710E-F556-E5C2-EAA936EB06C8}"/>
              </a:ext>
            </a:extLst>
          </p:cNvPr>
          <p:cNvSpPr>
            <a:spLocks noGrp="1"/>
          </p:cNvSpPr>
          <p:nvPr>
            <p:ph type="dt" sz="half" idx="10"/>
          </p:nvPr>
        </p:nvSpPr>
        <p:spPr/>
        <p:txBody>
          <a:bodyPr/>
          <a:lstStyle/>
          <a:p>
            <a:fld id="{3F3CA9B0-6752-4B54-9836-98508F425BA5}"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4ED80A61-6EDB-7E19-68C2-D958F8DC0AAA}"/>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5DD922E-2FB9-8AF5-258E-C59851C40DAD}"/>
              </a:ext>
            </a:extLst>
          </p:cNvPr>
          <p:cNvSpPr>
            <a:spLocks noGrp="1"/>
          </p:cNvSpPr>
          <p:nvPr>
            <p:ph type="sldNum" sz="quarter" idx="12"/>
          </p:nvPr>
        </p:nvSpPr>
        <p:spPr/>
        <p:txBody>
          <a:body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23732600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B968529-876B-B2BF-E024-6F9754A54A1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40744DC1-DCE9-BE39-04E1-4AAFA24A1ED5}"/>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A2473-0FB1-214B-E998-0CAA8171B6FE}"/>
              </a:ext>
            </a:extLst>
          </p:cNvPr>
          <p:cNvSpPr>
            <a:spLocks noGrp="1"/>
          </p:cNvSpPr>
          <p:nvPr>
            <p:ph type="dt" sz="half" idx="10"/>
          </p:nvPr>
        </p:nvSpPr>
        <p:spPr/>
        <p:txBody>
          <a:bodyPr/>
          <a:lstStyle/>
          <a:p>
            <a:fld id="{3F3CA9B0-6752-4B54-9836-98508F425BA5}"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0B5AA842-75FA-6DD5-1999-3E7DA52BC34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BBF20EED-A743-5898-5681-2352DF55AD7D}"/>
              </a:ext>
            </a:extLst>
          </p:cNvPr>
          <p:cNvSpPr>
            <a:spLocks noGrp="1"/>
          </p:cNvSpPr>
          <p:nvPr>
            <p:ph type="sldNum" sz="quarter" idx="12"/>
          </p:nvPr>
        </p:nvSpPr>
        <p:spPr/>
        <p:txBody>
          <a:body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39236445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A3E0EE-C3AF-4892-815E-E7C2A7E34FD9}"/>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249D9A9A-3DA5-2DA5-A985-FD3CEA871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51981054-40B3-096C-1FF8-328FE1667179}"/>
              </a:ext>
            </a:extLst>
          </p:cNvPr>
          <p:cNvSpPr>
            <a:spLocks noGrp="1"/>
          </p:cNvSpPr>
          <p:nvPr>
            <p:ph type="dt" sz="half" idx="10"/>
          </p:nvPr>
        </p:nvSpPr>
        <p:spPr/>
        <p:txBody>
          <a:bodyPr/>
          <a:lstStyle/>
          <a:p>
            <a:fld id="{3F3CA9B0-6752-4B54-9836-98508F425BA5}"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71E3B25D-1714-E1A8-3123-132C3A95442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300AEFDE-A630-1C55-F6D4-FA80809F4ACF}"/>
              </a:ext>
            </a:extLst>
          </p:cNvPr>
          <p:cNvSpPr>
            <a:spLocks noGrp="1"/>
          </p:cNvSpPr>
          <p:nvPr>
            <p:ph type="sldNum" sz="quarter" idx="12"/>
          </p:nvPr>
        </p:nvSpPr>
        <p:spPr/>
        <p:txBody>
          <a:body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3842089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213FCB-49C0-13FC-D451-98114C87FC8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9AC0E6DB-FE5E-AD1F-7623-EE4073322F97}"/>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56DDCD71-45EF-9A5E-1574-23B871B552FA}"/>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8ADB8D21-258D-C003-4398-83F15A992F89}"/>
              </a:ext>
            </a:extLst>
          </p:cNvPr>
          <p:cNvSpPr>
            <a:spLocks noGrp="1"/>
          </p:cNvSpPr>
          <p:nvPr>
            <p:ph type="dt" sz="half" idx="10"/>
          </p:nvPr>
        </p:nvSpPr>
        <p:spPr/>
        <p:txBody>
          <a:bodyPr/>
          <a:lstStyle/>
          <a:p>
            <a:fld id="{3F3CA9B0-6752-4B54-9836-98508F425BA5}" type="datetimeFigureOut">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AB47FA37-09C7-6A45-F0A2-81544A9758E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E33CE81-CC2B-264A-90CA-EC9DDC6268C7}"/>
              </a:ext>
            </a:extLst>
          </p:cNvPr>
          <p:cNvSpPr>
            <a:spLocks noGrp="1"/>
          </p:cNvSpPr>
          <p:nvPr>
            <p:ph type="sldNum" sz="quarter" idx="12"/>
          </p:nvPr>
        </p:nvSpPr>
        <p:spPr/>
        <p:txBody>
          <a:body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16006295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9CA2E78-5E4E-85DC-F152-7C6F1CFA5DA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CD56BC75-FD99-977E-9B2D-35CC339DE0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75FC9D41-58F4-0037-5808-CF2F675A49FF}"/>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CBA50B0D-55B2-0256-A69E-89D32F372A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509E618B-B5A2-A3A1-11DC-5D60A5522CF5}"/>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84BCED1-5274-F667-9EF6-A5253EECB6B3}"/>
              </a:ext>
            </a:extLst>
          </p:cNvPr>
          <p:cNvSpPr>
            <a:spLocks noGrp="1"/>
          </p:cNvSpPr>
          <p:nvPr>
            <p:ph type="dt" sz="half" idx="10"/>
          </p:nvPr>
        </p:nvSpPr>
        <p:spPr/>
        <p:txBody>
          <a:bodyPr/>
          <a:lstStyle/>
          <a:p>
            <a:fld id="{3F3CA9B0-6752-4B54-9836-98508F425BA5}" type="datetimeFigureOut">
              <a:rPr kumimoji="1" lang="ja-JP" altLang="en-US" smtClean="0"/>
              <a:t>2025/2/5</a:t>
            </a:fld>
            <a:endParaRPr kumimoji="1" lang="ja-JP" altLang="en-US"/>
          </a:p>
        </p:txBody>
      </p:sp>
      <p:sp>
        <p:nvSpPr>
          <p:cNvPr id="8" name="フッター プレースホルダー 7">
            <a:extLst>
              <a:ext uri="{FF2B5EF4-FFF2-40B4-BE49-F238E27FC236}">
                <a16:creationId xmlns:a16="http://schemas.microsoft.com/office/drawing/2014/main" id="{FE0143CE-C137-EF59-6D90-E2C1A47C57E6}"/>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5E89353-5E48-0514-7A63-86659B1444F6}"/>
              </a:ext>
            </a:extLst>
          </p:cNvPr>
          <p:cNvSpPr>
            <a:spLocks noGrp="1"/>
          </p:cNvSpPr>
          <p:nvPr>
            <p:ph type="sldNum" sz="quarter" idx="12"/>
          </p:nvPr>
        </p:nvSpPr>
        <p:spPr/>
        <p:txBody>
          <a:body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18707281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574F1F7-0101-A9C1-D5F8-B28236E2139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C8FF357D-E3AE-415E-9EBB-FD911056C596}"/>
              </a:ext>
            </a:extLst>
          </p:cNvPr>
          <p:cNvSpPr>
            <a:spLocks noGrp="1"/>
          </p:cNvSpPr>
          <p:nvPr>
            <p:ph type="dt" sz="half" idx="10"/>
          </p:nvPr>
        </p:nvSpPr>
        <p:spPr/>
        <p:txBody>
          <a:bodyPr/>
          <a:lstStyle/>
          <a:p>
            <a:fld id="{3F3CA9B0-6752-4B54-9836-98508F425BA5}" type="datetimeFigureOut">
              <a:rPr kumimoji="1" lang="ja-JP" altLang="en-US" smtClean="0"/>
              <a:t>2025/2/5</a:t>
            </a:fld>
            <a:endParaRPr kumimoji="1" lang="ja-JP" altLang="en-US"/>
          </a:p>
        </p:txBody>
      </p:sp>
      <p:sp>
        <p:nvSpPr>
          <p:cNvPr id="4" name="フッター プレースホルダー 3">
            <a:extLst>
              <a:ext uri="{FF2B5EF4-FFF2-40B4-BE49-F238E27FC236}">
                <a16:creationId xmlns:a16="http://schemas.microsoft.com/office/drawing/2014/main" id="{38E7BB34-723B-6F75-BB33-8CE142683F4E}"/>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9CC52DB0-83EB-ABDF-9685-715139AA7413}"/>
              </a:ext>
            </a:extLst>
          </p:cNvPr>
          <p:cNvSpPr>
            <a:spLocks noGrp="1"/>
          </p:cNvSpPr>
          <p:nvPr>
            <p:ph type="sldNum" sz="quarter" idx="12"/>
          </p:nvPr>
        </p:nvSpPr>
        <p:spPr/>
        <p:txBody>
          <a:body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16915728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52FC2EE0-660D-7B6D-EA81-7B852E94B0B0}"/>
              </a:ext>
            </a:extLst>
          </p:cNvPr>
          <p:cNvSpPr>
            <a:spLocks noGrp="1"/>
          </p:cNvSpPr>
          <p:nvPr>
            <p:ph type="dt" sz="half" idx="10"/>
          </p:nvPr>
        </p:nvSpPr>
        <p:spPr/>
        <p:txBody>
          <a:bodyPr/>
          <a:lstStyle/>
          <a:p>
            <a:fld id="{3F3CA9B0-6752-4B54-9836-98508F425BA5}" type="datetimeFigureOut">
              <a:rPr kumimoji="1" lang="ja-JP" altLang="en-US" smtClean="0"/>
              <a:t>2025/2/5</a:t>
            </a:fld>
            <a:endParaRPr kumimoji="1" lang="ja-JP" altLang="en-US"/>
          </a:p>
        </p:txBody>
      </p:sp>
      <p:sp>
        <p:nvSpPr>
          <p:cNvPr id="3" name="フッター プレースホルダー 2">
            <a:extLst>
              <a:ext uri="{FF2B5EF4-FFF2-40B4-BE49-F238E27FC236}">
                <a16:creationId xmlns:a16="http://schemas.microsoft.com/office/drawing/2014/main" id="{F966AD25-2B7F-7CE5-A7FC-019DC78298AA}"/>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2E05E8B-6ED7-D32F-9692-BAD1FEAEC3AC}"/>
              </a:ext>
            </a:extLst>
          </p:cNvPr>
          <p:cNvSpPr>
            <a:spLocks noGrp="1"/>
          </p:cNvSpPr>
          <p:nvPr>
            <p:ph type="sldNum" sz="quarter" idx="12"/>
          </p:nvPr>
        </p:nvSpPr>
        <p:spPr/>
        <p:txBody>
          <a:body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24669771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B91C11-9E99-EF68-11F8-7FC9E2FD6136}"/>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593E4F1-441E-D36E-C751-EF660666F8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874176D-CD26-9B87-6D00-68B3B2807E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D2DD32D-5FA2-8DDC-35CD-09756AE27415}"/>
              </a:ext>
            </a:extLst>
          </p:cNvPr>
          <p:cNvSpPr>
            <a:spLocks noGrp="1"/>
          </p:cNvSpPr>
          <p:nvPr>
            <p:ph type="dt" sz="half" idx="10"/>
          </p:nvPr>
        </p:nvSpPr>
        <p:spPr/>
        <p:txBody>
          <a:bodyPr/>
          <a:lstStyle/>
          <a:p>
            <a:fld id="{3F3CA9B0-6752-4B54-9836-98508F425BA5}" type="datetimeFigureOut">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6E09CB4D-EE9F-4915-B2E3-D55E68A0A5B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779B07E7-6BD9-42D4-4A66-988BD9C544AE}"/>
              </a:ext>
            </a:extLst>
          </p:cNvPr>
          <p:cNvSpPr>
            <a:spLocks noGrp="1"/>
          </p:cNvSpPr>
          <p:nvPr>
            <p:ph type="sldNum" sz="quarter" idx="12"/>
          </p:nvPr>
        </p:nvSpPr>
        <p:spPr/>
        <p:txBody>
          <a:body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1222637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ED16355-95C7-1989-2C7C-AB02405307B2}"/>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FA7DEC96-B486-2001-698B-8408D3F082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78AA3EB1-ECF0-A6BF-0F01-C60103BB1D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BE5615A3-3F9F-621E-7DD0-5AAF507F9587}"/>
              </a:ext>
            </a:extLst>
          </p:cNvPr>
          <p:cNvSpPr>
            <a:spLocks noGrp="1"/>
          </p:cNvSpPr>
          <p:nvPr>
            <p:ph type="dt" sz="half" idx="10"/>
          </p:nvPr>
        </p:nvSpPr>
        <p:spPr/>
        <p:txBody>
          <a:bodyPr/>
          <a:lstStyle/>
          <a:p>
            <a:fld id="{3F3CA9B0-6752-4B54-9836-98508F425BA5}" type="datetimeFigureOut">
              <a:rPr kumimoji="1" lang="ja-JP" altLang="en-US" smtClean="0"/>
              <a:t>2025/2/5</a:t>
            </a:fld>
            <a:endParaRPr kumimoji="1" lang="ja-JP" altLang="en-US"/>
          </a:p>
        </p:txBody>
      </p:sp>
      <p:sp>
        <p:nvSpPr>
          <p:cNvPr id="6" name="フッター プレースホルダー 5">
            <a:extLst>
              <a:ext uri="{FF2B5EF4-FFF2-40B4-BE49-F238E27FC236}">
                <a16:creationId xmlns:a16="http://schemas.microsoft.com/office/drawing/2014/main" id="{8D50FC7A-1D0A-ACA2-54E4-EABCE380F142}"/>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A7BB8A6-85C3-E2B7-80F6-1AB3C10BF005}"/>
              </a:ext>
            </a:extLst>
          </p:cNvPr>
          <p:cNvSpPr>
            <a:spLocks noGrp="1"/>
          </p:cNvSpPr>
          <p:nvPr>
            <p:ph type="sldNum" sz="quarter" idx="12"/>
          </p:nvPr>
        </p:nvSpPr>
        <p:spPr/>
        <p:txBody>
          <a:body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728115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B357EF1A-DF23-2AB7-503C-9509469B9C2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E8560461-7A7C-F305-8ED5-D791B62F28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56E3E4C-2A88-4640-1824-85A4F91EE5E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3CA9B0-6752-4B54-9836-98508F425BA5}" type="datetimeFigureOut">
              <a:rPr kumimoji="1" lang="ja-JP" altLang="en-US" smtClean="0"/>
              <a:t>2025/2/5</a:t>
            </a:fld>
            <a:endParaRPr kumimoji="1" lang="ja-JP" altLang="en-US"/>
          </a:p>
        </p:txBody>
      </p:sp>
      <p:sp>
        <p:nvSpPr>
          <p:cNvPr id="5" name="フッター プレースホルダー 4">
            <a:extLst>
              <a:ext uri="{FF2B5EF4-FFF2-40B4-BE49-F238E27FC236}">
                <a16:creationId xmlns:a16="http://schemas.microsoft.com/office/drawing/2014/main" id="{E81049A1-7CD3-F19E-BE36-3A23B789FB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4545FB41-D0E2-73C1-55BC-D712A9FDCD8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43CDD0-5BA3-4D74-B426-8426E33B881A}" type="slidenum">
              <a:rPr kumimoji="1" lang="ja-JP" altLang="en-US" smtClean="0"/>
              <a:t>‹#›</a:t>
            </a:fld>
            <a:endParaRPr kumimoji="1" lang="ja-JP" altLang="en-US"/>
          </a:p>
        </p:txBody>
      </p:sp>
    </p:spTree>
    <p:extLst>
      <p:ext uri="{BB962C8B-B14F-4D97-AF65-F5344CB8AC3E}">
        <p14:creationId xmlns:p14="http://schemas.microsoft.com/office/powerpoint/2010/main" val="12214658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4.jpeg"/><Relationship Id="rId7" Type="http://schemas.openxmlformats.org/officeDocument/2006/relationships/image" Target="../media/image5.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eg"/><Relationship Id="rId1" Type="http://schemas.openxmlformats.org/officeDocument/2006/relationships/slideLayout" Target="../slideLayouts/slideLayout7.xml"/><Relationship Id="rId5" Type="http://schemas.openxmlformats.org/officeDocument/2006/relationships/image" Target="../media/image3.jpeg"/><Relationship Id="rId4" Type="http://schemas.openxmlformats.org/officeDocument/2006/relationships/image" Target="../media/image1.jpeg"/></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3CF954B-CBF5-677F-A9F3-A67709F8F886}"/>
              </a:ext>
            </a:extLst>
          </p:cNvPr>
          <p:cNvSpPr/>
          <p:nvPr/>
        </p:nvSpPr>
        <p:spPr>
          <a:xfrm>
            <a:off x="0" y="0"/>
            <a:ext cx="12192000" cy="6858000"/>
          </a:xfrm>
          <a:prstGeom prst="rect">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6" name="Picture 2" descr="運だけでは勝てない日本のギャンブル プレイヤーにとって不利な控除率も | マネーポストWEB">
            <a:extLst>
              <a:ext uri="{FF2B5EF4-FFF2-40B4-BE49-F238E27FC236}">
                <a16:creationId xmlns:a16="http://schemas.microsoft.com/office/drawing/2014/main" id="{367A2026-F67A-1F0F-0C0F-FCD9A31896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6627" y="769985"/>
            <a:ext cx="3629179" cy="2415054"/>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13430F02-7E09-46ED-6DFF-2BF3CBBA8457}"/>
              </a:ext>
            </a:extLst>
          </p:cNvPr>
          <p:cNvSpPr>
            <a:spLocks noGrp="1"/>
          </p:cNvSpPr>
          <p:nvPr>
            <p:ph type="ctrTitle"/>
          </p:nvPr>
        </p:nvSpPr>
        <p:spPr/>
        <p:txBody>
          <a:bodyPr/>
          <a:lstStyle/>
          <a:p>
            <a:r>
              <a:rPr kumimoji="1" lang="ja-JP" altLang="en-US" dirty="0">
                <a:solidFill>
                  <a:schemeClr val="bg1"/>
                </a:solidFill>
                <a:latin typeface="+mn-ea"/>
                <a:ea typeface="+mn-ea"/>
              </a:rPr>
              <a:t>アイドル＆ギャンブルデスゲーム</a:t>
            </a:r>
          </a:p>
        </p:txBody>
      </p:sp>
      <p:sp>
        <p:nvSpPr>
          <p:cNvPr id="3" name="字幕 2">
            <a:extLst>
              <a:ext uri="{FF2B5EF4-FFF2-40B4-BE49-F238E27FC236}">
                <a16:creationId xmlns:a16="http://schemas.microsoft.com/office/drawing/2014/main" id="{A2AFC498-EF87-C429-87F3-33506C3DF51A}"/>
              </a:ext>
            </a:extLst>
          </p:cNvPr>
          <p:cNvSpPr>
            <a:spLocks noGrp="1"/>
          </p:cNvSpPr>
          <p:nvPr>
            <p:ph type="subTitle" idx="1"/>
          </p:nvPr>
        </p:nvSpPr>
        <p:spPr/>
        <p:txBody>
          <a:bodyPr/>
          <a:lstStyle/>
          <a:p>
            <a:r>
              <a:rPr kumimoji="1" lang="ja-JP" altLang="en-US" dirty="0"/>
              <a:t>ノベル＆シナリオ専攻　三年　上荒磯佑哉</a:t>
            </a:r>
          </a:p>
        </p:txBody>
      </p:sp>
      <p:pic>
        <p:nvPicPr>
          <p:cNvPr id="4" name="Picture 2" descr="女の子アイドルのイラスト特集">
            <a:extLst>
              <a:ext uri="{FF2B5EF4-FFF2-40B4-BE49-F238E27FC236}">
                <a16:creationId xmlns:a16="http://schemas.microsoft.com/office/drawing/2014/main" id="{86D89129-30D2-5A3A-3E49-2D72BF9EFC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556" y="4561551"/>
            <a:ext cx="3932126" cy="20643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トランプのギャンブルイメージの写真素材 [152616120] - イメージマート">
            <a:extLst>
              <a:ext uri="{FF2B5EF4-FFF2-40B4-BE49-F238E27FC236}">
                <a16:creationId xmlns:a16="http://schemas.microsoft.com/office/drawing/2014/main" id="{55B908EE-0E36-5AD4-3C2E-30572C6C06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480" y="4323402"/>
            <a:ext cx="3224520" cy="21457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61207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フリー素材】Affinity DesignerでSwitchのアイコンを作成したよ | デジやま">
            <a:extLst>
              <a:ext uri="{FF2B5EF4-FFF2-40B4-BE49-F238E27FC236}">
                <a16:creationId xmlns:a16="http://schemas.microsoft.com/office/drawing/2014/main" id="{7536C7E7-6B55-4E5E-769F-6A363B5E8F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021069" y="1321047"/>
            <a:ext cx="4372678" cy="1927168"/>
          </a:xfrm>
          <a:prstGeom prst="rect">
            <a:avLst/>
          </a:prstGeom>
          <a:noFill/>
          <a:extLst>
            <a:ext uri="{909E8E84-426E-40DD-AFC4-6F175D3DCCD1}">
              <a14:hiddenFill xmlns:a14="http://schemas.microsoft.com/office/drawing/2010/main">
                <a:solidFill>
                  <a:srgbClr val="FFFFFF"/>
                </a:solidFill>
              </a14:hiddenFill>
            </a:ext>
          </a:extLst>
        </p:spPr>
      </p:pic>
      <p:sp>
        <p:nvSpPr>
          <p:cNvPr id="7" name="テキスト ボックス 6">
            <a:extLst>
              <a:ext uri="{FF2B5EF4-FFF2-40B4-BE49-F238E27FC236}">
                <a16:creationId xmlns:a16="http://schemas.microsoft.com/office/drawing/2014/main" id="{C0841A98-03EE-3DB4-8183-5A1E1855CE42}"/>
              </a:ext>
            </a:extLst>
          </p:cNvPr>
          <p:cNvSpPr txBox="1"/>
          <p:nvPr/>
        </p:nvSpPr>
        <p:spPr>
          <a:xfrm>
            <a:off x="6830660" y="2025526"/>
            <a:ext cx="1895475" cy="646331"/>
          </a:xfrm>
          <a:prstGeom prst="rect">
            <a:avLst/>
          </a:prstGeom>
          <a:noFill/>
        </p:spPr>
        <p:txBody>
          <a:bodyPr wrap="square" rtlCol="0">
            <a:spAutoFit/>
          </a:bodyPr>
          <a:lstStyle/>
          <a:p>
            <a:r>
              <a:rPr kumimoji="1" lang="ja-JP" altLang="en-US" dirty="0"/>
              <a:t>Ａボタン　決定</a:t>
            </a:r>
            <a:endParaRPr kumimoji="1" lang="en-US" altLang="ja-JP" dirty="0"/>
          </a:p>
          <a:p>
            <a:r>
              <a:rPr kumimoji="1" lang="ja-JP" altLang="en-US" dirty="0"/>
              <a:t>　　　　　攻撃</a:t>
            </a:r>
            <a:endParaRPr kumimoji="1" lang="en-US" altLang="ja-JP" dirty="0"/>
          </a:p>
        </p:txBody>
      </p:sp>
      <p:sp>
        <p:nvSpPr>
          <p:cNvPr id="10" name="テキスト ボックス 9">
            <a:extLst>
              <a:ext uri="{FF2B5EF4-FFF2-40B4-BE49-F238E27FC236}">
                <a16:creationId xmlns:a16="http://schemas.microsoft.com/office/drawing/2014/main" id="{919087C7-7F2D-BCD2-EAA2-EA14C9B1DD0A}"/>
              </a:ext>
            </a:extLst>
          </p:cNvPr>
          <p:cNvSpPr txBox="1"/>
          <p:nvPr/>
        </p:nvSpPr>
        <p:spPr>
          <a:xfrm>
            <a:off x="6705600" y="2702321"/>
            <a:ext cx="1543050" cy="646331"/>
          </a:xfrm>
          <a:prstGeom prst="rect">
            <a:avLst/>
          </a:prstGeom>
          <a:noFill/>
        </p:spPr>
        <p:txBody>
          <a:bodyPr wrap="square" rtlCol="0">
            <a:spAutoFit/>
          </a:bodyPr>
          <a:lstStyle/>
          <a:p>
            <a:r>
              <a:rPr kumimoji="1" lang="ja-JP" altLang="en-US" dirty="0"/>
              <a:t>Ｂボタン　キャンセル</a:t>
            </a:r>
          </a:p>
        </p:txBody>
      </p:sp>
      <p:sp>
        <p:nvSpPr>
          <p:cNvPr id="13" name="テキスト ボックス 12">
            <a:extLst>
              <a:ext uri="{FF2B5EF4-FFF2-40B4-BE49-F238E27FC236}">
                <a16:creationId xmlns:a16="http://schemas.microsoft.com/office/drawing/2014/main" id="{B5531C40-FE9E-474A-5C45-EF16529DF6C9}"/>
              </a:ext>
            </a:extLst>
          </p:cNvPr>
          <p:cNvSpPr txBox="1"/>
          <p:nvPr/>
        </p:nvSpPr>
        <p:spPr>
          <a:xfrm>
            <a:off x="6705600" y="1348731"/>
            <a:ext cx="1743075" cy="646331"/>
          </a:xfrm>
          <a:prstGeom prst="rect">
            <a:avLst/>
          </a:prstGeom>
          <a:noFill/>
        </p:spPr>
        <p:txBody>
          <a:bodyPr wrap="square" rtlCol="0">
            <a:spAutoFit/>
          </a:bodyPr>
          <a:lstStyle/>
          <a:p>
            <a:r>
              <a:rPr kumimoji="1" lang="ja-JP" altLang="en-US" dirty="0"/>
              <a:t>Ｘボタン</a:t>
            </a:r>
            <a:endParaRPr kumimoji="1" lang="en-US" altLang="ja-JP" dirty="0"/>
          </a:p>
          <a:p>
            <a:r>
              <a:rPr kumimoji="1" lang="ja-JP" altLang="en-US" dirty="0"/>
              <a:t>メニュー展開</a:t>
            </a:r>
          </a:p>
        </p:txBody>
      </p:sp>
      <p:sp>
        <p:nvSpPr>
          <p:cNvPr id="16" name="テキスト ボックス 15">
            <a:extLst>
              <a:ext uri="{FF2B5EF4-FFF2-40B4-BE49-F238E27FC236}">
                <a16:creationId xmlns:a16="http://schemas.microsoft.com/office/drawing/2014/main" id="{AD11B46A-BBF1-720E-32EB-A1DA157A73C6}"/>
              </a:ext>
            </a:extLst>
          </p:cNvPr>
          <p:cNvSpPr txBox="1"/>
          <p:nvPr/>
        </p:nvSpPr>
        <p:spPr>
          <a:xfrm>
            <a:off x="258679" y="1671896"/>
            <a:ext cx="2386723" cy="369332"/>
          </a:xfrm>
          <a:prstGeom prst="rect">
            <a:avLst/>
          </a:prstGeom>
          <a:noFill/>
        </p:spPr>
        <p:txBody>
          <a:bodyPr wrap="square" rtlCol="0">
            <a:spAutoFit/>
          </a:bodyPr>
          <a:lstStyle/>
          <a:p>
            <a:r>
              <a:rPr kumimoji="1" lang="ja-JP" altLang="en-US" dirty="0"/>
              <a:t>キャラを動かす</a:t>
            </a:r>
          </a:p>
        </p:txBody>
      </p:sp>
      <p:cxnSp>
        <p:nvCxnSpPr>
          <p:cNvPr id="18" name="直線矢印コネクタ 17">
            <a:extLst>
              <a:ext uri="{FF2B5EF4-FFF2-40B4-BE49-F238E27FC236}">
                <a16:creationId xmlns:a16="http://schemas.microsoft.com/office/drawing/2014/main" id="{9010537C-6D35-0A40-DDF1-A9EF9D6EF04E}"/>
              </a:ext>
            </a:extLst>
          </p:cNvPr>
          <p:cNvCxnSpPr>
            <a:cxnSpLocks/>
          </p:cNvCxnSpPr>
          <p:nvPr/>
        </p:nvCxnSpPr>
        <p:spPr>
          <a:xfrm>
            <a:off x="2021068" y="1843347"/>
            <a:ext cx="30911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01D7BDCE-D865-A5CA-336A-B29618AD0A14}"/>
              </a:ext>
            </a:extLst>
          </p:cNvPr>
          <p:cNvSpPr txBox="1"/>
          <p:nvPr/>
        </p:nvSpPr>
        <p:spPr>
          <a:xfrm>
            <a:off x="762000" y="485775"/>
            <a:ext cx="9705975" cy="707886"/>
          </a:xfrm>
          <a:prstGeom prst="rect">
            <a:avLst/>
          </a:prstGeom>
          <a:noFill/>
        </p:spPr>
        <p:txBody>
          <a:bodyPr wrap="square" rtlCol="0">
            <a:spAutoFit/>
          </a:bodyPr>
          <a:lstStyle/>
          <a:p>
            <a:r>
              <a:rPr kumimoji="1" lang="ja-JP" altLang="en-US" sz="4000" b="1" dirty="0"/>
              <a:t>コントロールの使いかたと、ゲーム画面</a:t>
            </a:r>
          </a:p>
        </p:txBody>
      </p:sp>
      <p:cxnSp>
        <p:nvCxnSpPr>
          <p:cNvPr id="25" name="直線矢印コネクタ 24">
            <a:extLst>
              <a:ext uri="{FF2B5EF4-FFF2-40B4-BE49-F238E27FC236}">
                <a16:creationId xmlns:a16="http://schemas.microsoft.com/office/drawing/2014/main" id="{DFA19236-56DD-B64C-AD5A-E605710F5C0D}"/>
              </a:ext>
            </a:extLst>
          </p:cNvPr>
          <p:cNvCxnSpPr/>
          <p:nvPr/>
        </p:nvCxnSpPr>
        <p:spPr>
          <a:xfrm flipH="1">
            <a:off x="5978173" y="1671896"/>
            <a:ext cx="72742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直線矢印コネクタ 25">
            <a:extLst>
              <a:ext uri="{FF2B5EF4-FFF2-40B4-BE49-F238E27FC236}">
                <a16:creationId xmlns:a16="http://schemas.microsoft.com/office/drawing/2014/main" id="{251995F0-ED90-ECDA-7398-F6E2705FECF7}"/>
              </a:ext>
            </a:extLst>
          </p:cNvPr>
          <p:cNvCxnSpPr>
            <a:cxnSpLocks/>
          </p:cNvCxnSpPr>
          <p:nvPr/>
        </p:nvCxnSpPr>
        <p:spPr>
          <a:xfrm flipH="1" flipV="1">
            <a:off x="6096000" y="1855359"/>
            <a:ext cx="866775" cy="24014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線矢印コネクタ 26">
            <a:extLst>
              <a:ext uri="{FF2B5EF4-FFF2-40B4-BE49-F238E27FC236}">
                <a16:creationId xmlns:a16="http://schemas.microsoft.com/office/drawing/2014/main" id="{A966DB00-EB2D-0927-1DA6-9517938ECF19}"/>
              </a:ext>
            </a:extLst>
          </p:cNvPr>
          <p:cNvCxnSpPr>
            <a:cxnSpLocks/>
          </p:cNvCxnSpPr>
          <p:nvPr/>
        </p:nvCxnSpPr>
        <p:spPr>
          <a:xfrm flipH="1" flipV="1">
            <a:off x="5978172" y="2095500"/>
            <a:ext cx="727428" cy="4286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2049" name="Picture 2" descr="画像集 No.018のサムネイル画像 / 「アイドルデスゲームTV」，登場アイドルやゲームの流れが一挙公開。ステージ審査脱落時の罰ゲーム「デスライブ」の情報も">
            <a:extLst>
              <a:ext uri="{FF2B5EF4-FFF2-40B4-BE49-F238E27FC236}">
                <a16:creationId xmlns:a16="http://schemas.microsoft.com/office/drawing/2014/main" id="{F669F1B9-22F1-D4F6-14CF-B2AF3B7A8D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6335" y="3549016"/>
            <a:ext cx="4419600" cy="2505075"/>
          </a:xfrm>
          <a:prstGeom prst="rect">
            <a:avLst/>
          </a:prstGeom>
          <a:noFill/>
          <a:extLst>
            <a:ext uri="{909E8E84-426E-40DD-AFC4-6F175D3DCCD1}">
              <a14:hiddenFill xmlns:a14="http://schemas.microsoft.com/office/drawing/2010/main">
                <a:solidFill>
                  <a:srgbClr val="FFFFFF"/>
                </a:solidFill>
              </a14:hiddenFill>
            </a:ext>
          </a:extLst>
        </p:spPr>
      </p:pic>
      <p:sp>
        <p:nvSpPr>
          <p:cNvPr id="2051" name="テキスト ボックス 2050">
            <a:extLst>
              <a:ext uri="{FF2B5EF4-FFF2-40B4-BE49-F238E27FC236}">
                <a16:creationId xmlns:a16="http://schemas.microsoft.com/office/drawing/2014/main" id="{E6006ED8-973D-2F7A-0576-3F6AD3909601}"/>
              </a:ext>
            </a:extLst>
          </p:cNvPr>
          <p:cNvSpPr txBox="1"/>
          <p:nvPr/>
        </p:nvSpPr>
        <p:spPr>
          <a:xfrm>
            <a:off x="6684698" y="3764146"/>
            <a:ext cx="1158610" cy="923330"/>
          </a:xfrm>
          <a:prstGeom prst="rect">
            <a:avLst/>
          </a:prstGeom>
        </p:spPr>
        <p:style>
          <a:lnRef idx="2">
            <a:schemeClr val="dk1">
              <a:shade val="15000"/>
            </a:schemeClr>
          </a:lnRef>
          <a:fillRef idx="1">
            <a:schemeClr val="dk1"/>
          </a:fillRef>
          <a:effectRef idx="0">
            <a:schemeClr val="dk1"/>
          </a:effectRef>
          <a:fontRef idx="minor">
            <a:schemeClr val="lt1"/>
          </a:fontRef>
        </p:style>
        <p:txBody>
          <a:bodyPr wrap="square" rtlCol="0">
            <a:spAutoFit/>
          </a:bodyPr>
          <a:lstStyle/>
          <a:p>
            <a:r>
              <a:rPr kumimoji="1" lang="ja-JP" altLang="en-US" dirty="0"/>
              <a:t>メニュー</a:t>
            </a:r>
            <a:endParaRPr kumimoji="1" lang="en-US" altLang="ja-JP" dirty="0"/>
          </a:p>
          <a:p>
            <a:r>
              <a:rPr kumimoji="1" lang="ja-JP" altLang="en-US" dirty="0"/>
              <a:t>設定</a:t>
            </a:r>
            <a:endParaRPr lang="en-US" altLang="ja-JP" dirty="0"/>
          </a:p>
          <a:p>
            <a:r>
              <a:rPr kumimoji="1" lang="ja-JP" altLang="en-US" dirty="0"/>
              <a:t>持ち物</a:t>
            </a:r>
            <a:endParaRPr kumimoji="1" lang="en-US" altLang="ja-JP" dirty="0"/>
          </a:p>
        </p:txBody>
      </p:sp>
      <p:sp>
        <p:nvSpPr>
          <p:cNvPr id="2053" name="テキスト ボックス 2052">
            <a:extLst>
              <a:ext uri="{FF2B5EF4-FFF2-40B4-BE49-F238E27FC236}">
                <a16:creationId xmlns:a16="http://schemas.microsoft.com/office/drawing/2014/main" id="{C3DA6613-4CB2-6CED-4652-D6F4D69A1076}"/>
              </a:ext>
            </a:extLst>
          </p:cNvPr>
          <p:cNvSpPr txBox="1"/>
          <p:nvPr/>
        </p:nvSpPr>
        <p:spPr>
          <a:xfrm>
            <a:off x="6705600" y="6372225"/>
            <a:ext cx="4230335" cy="369332"/>
          </a:xfrm>
          <a:prstGeom prst="rect">
            <a:avLst/>
          </a:prstGeom>
          <a:noFill/>
        </p:spPr>
        <p:txBody>
          <a:bodyPr wrap="square" rtlCol="0">
            <a:spAutoFit/>
          </a:bodyPr>
          <a:lstStyle/>
          <a:p>
            <a:r>
              <a:rPr kumimoji="1" lang="ja-JP" altLang="en-US" dirty="0"/>
              <a:t>通常時</a:t>
            </a:r>
          </a:p>
        </p:txBody>
      </p:sp>
    </p:spTree>
    <p:extLst>
      <p:ext uri="{BB962C8B-B14F-4D97-AF65-F5344CB8AC3E}">
        <p14:creationId xmlns:p14="http://schemas.microsoft.com/office/powerpoint/2010/main" val="352455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27309DDC-56D0-AD0B-65D3-81B5192608BC}"/>
              </a:ext>
            </a:extLst>
          </p:cNvPr>
          <p:cNvSpPr txBox="1"/>
          <p:nvPr/>
        </p:nvSpPr>
        <p:spPr>
          <a:xfrm>
            <a:off x="733425" y="1504950"/>
            <a:ext cx="11058525" cy="4893647"/>
          </a:xfrm>
          <a:prstGeom prst="rect">
            <a:avLst/>
          </a:prstGeom>
          <a:noFill/>
        </p:spPr>
        <p:txBody>
          <a:bodyPr wrap="square" rtlCol="0">
            <a:spAutoFit/>
          </a:bodyPr>
          <a:lstStyle/>
          <a:p>
            <a:r>
              <a:rPr kumimoji="1" lang="ja-JP" altLang="en-US" dirty="0"/>
              <a:t>・</a:t>
            </a:r>
            <a:r>
              <a:rPr lang="ja-JP" altLang="ja-JP" sz="2400" kern="100" dirty="0">
                <a:effectLst/>
                <a:latin typeface="游明朝" panose="02020400000000000000" pitchFamily="18" charset="-128"/>
                <a:ea typeface="游明朝" panose="02020400000000000000" pitchFamily="18" charset="-128"/>
                <a:cs typeface="Times New Roman" panose="02020603050405020304" pitchFamily="18" charset="0"/>
              </a:rPr>
              <a:t>『斎藤グループ』とは日本の大企業である。表向きは普通の大企業だが裏では闇金でお金を貸し高額の利子を取り立てる。そして、お金が払えないとなれば体で取り立てるなどの違法な取り立てをしている。そんな悪徳企業から借金をしてしまい、しかも払うことができなくなった十人の少女。</a:t>
            </a:r>
          </a:p>
          <a:p>
            <a:r>
              <a:rPr kumimoji="1" lang="ja-JP" altLang="en-US" sz="2400" dirty="0"/>
              <a:t>・そんな</a:t>
            </a:r>
            <a:r>
              <a:rPr kumimoji="1" lang="en-US" altLang="ja-JP" sz="2400" dirty="0"/>
              <a:t>『</a:t>
            </a:r>
            <a:r>
              <a:rPr kumimoji="1" lang="ja-JP" altLang="en-US" sz="2400" dirty="0"/>
              <a:t>斎藤グループ</a:t>
            </a:r>
            <a:r>
              <a:rPr kumimoji="1" lang="en-US" altLang="ja-JP" sz="2400" dirty="0"/>
              <a:t>』</a:t>
            </a:r>
            <a:r>
              <a:rPr kumimoji="1" lang="ja-JP" altLang="en-US" sz="2400" dirty="0"/>
              <a:t>の次なる目標は、アイドル業界の進出。しかし、有能な人材は既に大手の芸能プロダクションが唾を付けており、中々、自分達の所に集らない。このまま人材をゲットできなればアイドルチームを作ることはできない。</a:t>
            </a:r>
            <a:endParaRPr kumimoji="1" lang="en-US" altLang="ja-JP" sz="2400" dirty="0"/>
          </a:p>
          <a:p>
            <a:r>
              <a:rPr kumimoji="1" lang="ja-JP" altLang="en-US" sz="2400" dirty="0"/>
              <a:t>・そこで</a:t>
            </a:r>
            <a:r>
              <a:rPr kumimoji="1" lang="en-US" altLang="ja-JP" sz="2400" dirty="0"/>
              <a:t>『</a:t>
            </a:r>
            <a:r>
              <a:rPr kumimoji="1" lang="ja-JP" altLang="en-US" sz="2400" dirty="0"/>
              <a:t>斉藤グループ</a:t>
            </a:r>
            <a:r>
              <a:rPr kumimoji="1" lang="en-US" altLang="ja-JP" sz="2400" dirty="0"/>
              <a:t>』</a:t>
            </a:r>
            <a:r>
              <a:rPr kumimoji="1" lang="ja-JP" altLang="en-US" sz="2400" dirty="0"/>
              <a:t>社長、斉藤道満は閃きました。「いないなら、作れば良い」と。</a:t>
            </a:r>
            <a:endParaRPr kumimoji="1" lang="en-US" altLang="ja-JP" sz="2400" dirty="0"/>
          </a:p>
          <a:p>
            <a:r>
              <a:rPr kumimoji="1" lang="ja-JP" altLang="en-US" sz="2400" dirty="0"/>
              <a:t>・道満の閃きにより、</a:t>
            </a:r>
            <a:r>
              <a:rPr kumimoji="1" lang="en-US" altLang="ja-JP" sz="2400" dirty="0"/>
              <a:t>『</a:t>
            </a:r>
            <a:r>
              <a:rPr kumimoji="1" lang="ja-JP" altLang="en-US" sz="2400" dirty="0"/>
              <a:t>斉藤グループ</a:t>
            </a:r>
            <a:r>
              <a:rPr kumimoji="1" lang="en-US" altLang="ja-JP" sz="2400" dirty="0"/>
              <a:t>』</a:t>
            </a:r>
            <a:r>
              <a:rPr kumimoji="1" lang="ja-JP" altLang="en-US" sz="2400" dirty="0"/>
              <a:t>に借金をして、尚且つ借金返済が見込めない１０人の少女達。少女達は、道満が秘密裏に作ったオーディション会場につれてこられる。</a:t>
            </a:r>
            <a:endParaRPr kumimoji="1" lang="en-US" altLang="ja-JP" sz="2400" dirty="0"/>
          </a:p>
        </p:txBody>
      </p:sp>
      <p:sp>
        <p:nvSpPr>
          <p:cNvPr id="4" name="テキスト ボックス 3">
            <a:extLst>
              <a:ext uri="{FF2B5EF4-FFF2-40B4-BE49-F238E27FC236}">
                <a16:creationId xmlns:a16="http://schemas.microsoft.com/office/drawing/2014/main" id="{4C89955A-7600-2EC7-DA0B-704FBE39CF69}"/>
              </a:ext>
            </a:extLst>
          </p:cNvPr>
          <p:cNvSpPr txBox="1"/>
          <p:nvPr/>
        </p:nvSpPr>
        <p:spPr>
          <a:xfrm>
            <a:off x="762000" y="485775"/>
            <a:ext cx="9705975" cy="707886"/>
          </a:xfrm>
          <a:prstGeom prst="rect">
            <a:avLst/>
          </a:prstGeom>
          <a:noFill/>
        </p:spPr>
        <p:txBody>
          <a:bodyPr wrap="square" rtlCol="0">
            <a:spAutoFit/>
          </a:bodyPr>
          <a:lstStyle/>
          <a:p>
            <a:r>
              <a:rPr kumimoji="1" lang="ja-JP" altLang="en-US" sz="4000" b="1" dirty="0"/>
              <a:t>ストーリー</a:t>
            </a:r>
          </a:p>
        </p:txBody>
      </p:sp>
    </p:spTree>
    <p:extLst>
      <p:ext uri="{BB962C8B-B14F-4D97-AF65-F5344CB8AC3E}">
        <p14:creationId xmlns:p14="http://schemas.microsoft.com/office/powerpoint/2010/main" val="35283329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74FC3D-0B12-D1E6-BEB5-2C8AFB6A8945}"/>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74D0DB7B-6A12-B517-0AF1-CDED6C56EF31}"/>
              </a:ext>
            </a:extLst>
          </p:cNvPr>
          <p:cNvSpPr txBox="1"/>
          <p:nvPr/>
        </p:nvSpPr>
        <p:spPr>
          <a:xfrm>
            <a:off x="700086" y="1384161"/>
            <a:ext cx="10791825" cy="3539430"/>
          </a:xfrm>
          <a:prstGeom prst="rect">
            <a:avLst/>
          </a:prstGeom>
          <a:noFill/>
        </p:spPr>
        <p:txBody>
          <a:bodyPr wrap="square" rtlCol="0">
            <a:spAutoFit/>
          </a:bodyPr>
          <a:lstStyle/>
          <a:p>
            <a:r>
              <a:rPr lang="ja-JP" altLang="en-US" sz="2800" dirty="0">
                <a:effectLst/>
                <a:ea typeface="游明朝" panose="02020400000000000000" pitchFamily="18" charset="-128"/>
                <a:cs typeface="Times New Roman" panose="02020603050405020304" pitchFamily="18" charset="0"/>
              </a:rPr>
              <a:t>オーディションにつれてこられた少女達はアイドルに必要な五つの要素を</a:t>
            </a:r>
            <a:r>
              <a:rPr lang="ja-JP" altLang="ja-JP" sz="2800" dirty="0">
                <a:effectLst/>
                <a:ea typeface="游明朝" panose="02020400000000000000" pitchFamily="18" charset="-128"/>
                <a:cs typeface="Times New Roman" panose="02020603050405020304" pitchFamily="18" charset="0"/>
              </a:rPr>
              <a:t>美貌、ダンスの上手さ、歌唱力、コミュニケーション能力、ファンサ、そして運</a:t>
            </a:r>
            <a:r>
              <a:rPr lang="ja-JP" altLang="en-US" sz="2800" dirty="0">
                <a:effectLst/>
                <a:ea typeface="游明朝" panose="02020400000000000000" pitchFamily="18" charset="-128"/>
                <a:cs typeface="Times New Roman" panose="02020603050405020304" pitchFamily="18" charset="0"/>
              </a:rPr>
              <a:t>。そのウチ、運以外の四つの要素をオーディションで審査していきます。</a:t>
            </a:r>
            <a:endParaRPr lang="en-US" altLang="ja-JP" sz="2800" dirty="0">
              <a:effectLst/>
              <a:ea typeface="游明朝" panose="02020400000000000000" pitchFamily="18" charset="-128"/>
              <a:cs typeface="Times New Roman" panose="02020603050405020304" pitchFamily="18" charset="0"/>
            </a:endParaRPr>
          </a:p>
          <a:p>
            <a:r>
              <a:rPr lang="ja-JP" altLang="en-US" sz="2800" dirty="0">
                <a:effectLst/>
                <a:ea typeface="游明朝" panose="02020400000000000000" pitchFamily="18" charset="-128"/>
                <a:cs typeface="Times New Roman" panose="02020603050405020304" pitchFamily="18" charset="0"/>
              </a:rPr>
              <a:t>そして、運はキャラ同士のギャンブルで見極めます。</a:t>
            </a:r>
            <a:endParaRPr lang="en-US" altLang="ja-JP" sz="2800" dirty="0">
              <a:effectLst/>
              <a:ea typeface="游明朝" panose="02020400000000000000" pitchFamily="18" charset="-128"/>
              <a:cs typeface="Times New Roman" panose="02020603050405020304" pitchFamily="18" charset="0"/>
            </a:endParaRPr>
          </a:p>
          <a:p>
            <a:r>
              <a:rPr lang="ja-JP" altLang="en-US" sz="2800" dirty="0">
                <a:effectLst/>
                <a:ea typeface="游明朝" panose="02020400000000000000" pitchFamily="18" charset="-128"/>
                <a:cs typeface="Times New Roman" panose="02020603050405020304" pitchFamily="18" charset="0"/>
              </a:rPr>
              <a:t>また合格した五人の少女はアイドルとして活動し、背負っている借金は帳消しになります。</a:t>
            </a:r>
            <a:endParaRPr lang="en-US" altLang="ja-JP" sz="2800" dirty="0">
              <a:effectLst/>
              <a:ea typeface="游明朝" panose="02020400000000000000" pitchFamily="18" charset="-128"/>
              <a:cs typeface="Times New Roman" panose="02020603050405020304" pitchFamily="18" charset="0"/>
            </a:endParaRPr>
          </a:p>
          <a:p>
            <a:endParaRPr lang="en-US" altLang="ja-JP" sz="2800" dirty="0">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D1AFF33A-2862-F358-2ABF-142A1C23A879}"/>
              </a:ext>
            </a:extLst>
          </p:cNvPr>
          <p:cNvSpPr txBox="1"/>
          <p:nvPr/>
        </p:nvSpPr>
        <p:spPr>
          <a:xfrm>
            <a:off x="762000" y="485775"/>
            <a:ext cx="9705975" cy="707886"/>
          </a:xfrm>
          <a:prstGeom prst="rect">
            <a:avLst/>
          </a:prstGeom>
          <a:noFill/>
        </p:spPr>
        <p:txBody>
          <a:bodyPr wrap="square" rtlCol="0">
            <a:spAutoFit/>
          </a:bodyPr>
          <a:lstStyle/>
          <a:p>
            <a:r>
              <a:rPr kumimoji="1" lang="ja-JP" altLang="en-US" sz="4000" b="1" dirty="0"/>
              <a:t>ストーリー</a:t>
            </a:r>
            <a:r>
              <a:rPr kumimoji="1" lang="en-US" altLang="ja-JP" sz="4000" b="1" dirty="0"/>
              <a:t>2</a:t>
            </a:r>
            <a:endParaRPr kumimoji="1" lang="ja-JP" altLang="en-US" sz="4000" b="1" dirty="0"/>
          </a:p>
        </p:txBody>
      </p:sp>
    </p:spTree>
    <p:extLst>
      <p:ext uri="{BB962C8B-B14F-4D97-AF65-F5344CB8AC3E}">
        <p14:creationId xmlns:p14="http://schemas.microsoft.com/office/powerpoint/2010/main" val="4021934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74C096-8AD4-977E-EC95-1D1D0B95020A}"/>
            </a:ext>
          </a:extLst>
        </p:cNvPr>
        <p:cNvGrpSpPr/>
        <p:nvPr/>
      </p:nvGrpSpPr>
      <p:grpSpPr>
        <a:xfrm>
          <a:off x="0" y="0"/>
          <a:ext cx="0" cy="0"/>
          <a:chOff x="0" y="0"/>
          <a:chExt cx="0" cy="0"/>
        </a:xfrm>
      </p:grpSpPr>
      <p:sp>
        <p:nvSpPr>
          <p:cNvPr id="7" name="テキスト ボックス 6">
            <a:extLst>
              <a:ext uri="{FF2B5EF4-FFF2-40B4-BE49-F238E27FC236}">
                <a16:creationId xmlns:a16="http://schemas.microsoft.com/office/drawing/2014/main" id="{6D5616B4-4130-CB28-FC29-3EB71373402B}"/>
              </a:ext>
            </a:extLst>
          </p:cNvPr>
          <p:cNvSpPr txBox="1"/>
          <p:nvPr/>
        </p:nvSpPr>
        <p:spPr>
          <a:xfrm>
            <a:off x="700086" y="1384161"/>
            <a:ext cx="10791825" cy="3108543"/>
          </a:xfrm>
          <a:prstGeom prst="rect">
            <a:avLst/>
          </a:prstGeom>
          <a:noFill/>
        </p:spPr>
        <p:txBody>
          <a:bodyPr wrap="square" rtlCol="0">
            <a:spAutoFit/>
          </a:bodyPr>
          <a:lstStyle/>
          <a:p>
            <a:r>
              <a:rPr lang="ja-JP" altLang="en-US" sz="2800" dirty="0">
                <a:ea typeface="游明朝" panose="02020400000000000000" pitchFamily="18" charset="-128"/>
                <a:cs typeface="Times New Roman" panose="02020603050405020304" pitchFamily="18" charset="0"/>
              </a:rPr>
              <a:t>エンディングは主に三つです。</a:t>
            </a:r>
            <a:endParaRPr lang="en-US" altLang="ja-JP" sz="2800" dirty="0">
              <a:ea typeface="游明朝" panose="02020400000000000000" pitchFamily="18" charset="-128"/>
              <a:cs typeface="Times New Roman" panose="02020603050405020304" pitchFamily="18" charset="0"/>
            </a:endParaRPr>
          </a:p>
          <a:p>
            <a:r>
              <a:rPr lang="en-US" altLang="ja-JP" sz="2800" dirty="0">
                <a:ea typeface="游明朝" panose="02020400000000000000" pitchFamily="18" charset="-128"/>
                <a:cs typeface="Times New Roman" panose="02020603050405020304" pitchFamily="18" charset="0"/>
              </a:rPr>
              <a:t>1</a:t>
            </a:r>
            <a:r>
              <a:rPr lang="ja-JP" altLang="en-US" sz="2800" dirty="0">
                <a:ea typeface="游明朝" panose="02020400000000000000" pitchFamily="18" charset="-128"/>
                <a:cs typeface="Times New Roman" panose="02020603050405020304" pitchFamily="18" charset="0"/>
              </a:rPr>
              <a:t>．順当にオーディションを勝ち抜き、自身のキャラを含めた五人でアイドルになるハッピーエンド</a:t>
            </a:r>
            <a:endParaRPr lang="en-US" altLang="ja-JP" sz="2800" dirty="0">
              <a:ea typeface="游明朝" panose="02020400000000000000" pitchFamily="18" charset="-128"/>
              <a:cs typeface="Times New Roman" panose="02020603050405020304" pitchFamily="18" charset="0"/>
            </a:endParaRPr>
          </a:p>
          <a:p>
            <a:r>
              <a:rPr lang="en-US" altLang="ja-JP" sz="2800" dirty="0">
                <a:ea typeface="游明朝" panose="02020400000000000000" pitchFamily="18" charset="-128"/>
                <a:cs typeface="Times New Roman" panose="02020603050405020304" pitchFamily="18" charset="0"/>
              </a:rPr>
              <a:t>2</a:t>
            </a:r>
            <a:r>
              <a:rPr lang="ja-JP" altLang="en-US" sz="2800" dirty="0">
                <a:ea typeface="游明朝" panose="02020400000000000000" pitchFamily="18" charset="-128"/>
                <a:cs typeface="Times New Roman" panose="02020603050405020304" pitchFamily="18" charset="0"/>
              </a:rPr>
              <a:t>．プレイヤーが選んだキャラが死亡。もしくは、キャラ全てが死亡したバッドエンド。</a:t>
            </a:r>
            <a:endParaRPr lang="en-US" altLang="ja-JP" sz="2800" dirty="0">
              <a:ea typeface="游明朝" panose="02020400000000000000" pitchFamily="18" charset="-128"/>
              <a:cs typeface="Times New Roman" panose="02020603050405020304" pitchFamily="18" charset="0"/>
            </a:endParaRPr>
          </a:p>
          <a:p>
            <a:r>
              <a:rPr lang="en-US" altLang="ja-JP" sz="2800" dirty="0">
                <a:ea typeface="游明朝" panose="02020400000000000000" pitchFamily="18" charset="-128"/>
                <a:cs typeface="Times New Roman" panose="02020603050405020304" pitchFamily="18" charset="0"/>
              </a:rPr>
              <a:t>3</a:t>
            </a:r>
            <a:r>
              <a:rPr lang="ja-JP" altLang="en-US" sz="2800" dirty="0">
                <a:ea typeface="游明朝" panose="02020400000000000000" pitchFamily="18" charset="-128"/>
                <a:cs typeface="Times New Roman" panose="02020603050405020304" pitchFamily="18" charset="0"/>
              </a:rPr>
              <a:t>．全員が生き残る方法を見つけ、全員でオーディション会場を脱出するトゥルーエンド。</a:t>
            </a:r>
            <a:endParaRPr lang="en-US" altLang="ja-JP" sz="2800" dirty="0">
              <a:ea typeface="游明朝" panose="02020400000000000000" pitchFamily="18" charset="-128"/>
              <a:cs typeface="Times New Roman" panose="02020603050405020304" pitchFamily="18" charset="0"/>
            </a:endParaRPr>
          </a:p>
        </p:txBody>
      </p:sp>
      <p:sp>
        <p:nvSpPr>
          <p:cNvPr id="3" name="テキスト ボックス 2">
            <a:extLst>
              <a:ext uri="{FF2B5EF4-FFF2-40B4-BE49-F238E27FC236}">
                <a16:creationId xmlns:a16="http://schemas.microsoft.com/office/drawing/2014/main" id="{D072619C-1988-8523-1542-E8E9AF21B0E6}"/>
              </a:ext>
            </a:extLst>
          </p:cNvPr>
          <p:cNvSpPr txBox="1"/>
          <p:nvPr/>
        </p:nvSpPr>
        <p:spPr>
          <a:xfrm>
            <a:off x="762000" y="485775"/>
            <a:ext cx="9705975" cy="707886"/>
          </a:xfrm>
          <a:prstGeom prst="rect">
            <a:avLst/>
          </a:prstGeom>
          <a:noFill/>
        </p:spPr>
        <p:txBody>
          <a:bodyPr wrap="square" rtlCol="0">
            <a:spAutoFit/>
          </a:bodyPr>
          <a:lstStyle/>
          <a:p>
            <a:r>
              <a:rPr kumimoji="1" lang="ja-JP" altLang="en-US" sz="4000" b="1" dirty="0"/>
              <a:t>エンディング</a:t>
            </a:r>
          </a:p>
        </p:txBody>
      </p:sp>
    </p:spTree>
    <p:extLst>
      <p:ext uri="{BB962C8B-B14F-4D97-AF65-F5344CB8AC3E}">
        <p14:creationId xmlns:p14="http://schemas.microsoft.com/office/powerpoint/2010/main" val="3165180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正方形/長方形 22">
            <a:extLst>
              <a:ext uri="{FF2B5EF4-FFF2-40B4-BE49-F238E27FC236}">
                <a16:creationId xmlns:a16="http://schemas.microsoft.com/office/drawing/2014/main" id="{063B3D5D-EE36-5264-7FD2-EF40B0529A8F}"/>
              </a:ext>
            </a:extLst>
          </p:cNvPr>
          <p:cNvSpPr/>
          <p:nvPr/>
        </p:nvSpPr>
        <p:spPr>
          <a:xfrm>
            <a:off x="438150" y="1129152"/>
            <a:ext cx="3023165" cy="5313022"/>
          </a:xfrm>
          <a:prstGeom prst="rect">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テキスト ボックス 1">
            <a:extLst>
              <a:ext uri="{FF2B5EF4-FFF2-40B4-BE49-F238E27FC236}">
                <a16:creationId xmlns:a16="http://schemas.microsoft.com/office/drawing/2014/main" id="{DD298B33-E2DC-8FB3-48BD-F8DCA2413120}"/>
              </a:ext>
            </a:extLst>
          </p:cNvPr>
          <p:cNvSpPr txBox="1"/>
          <p:nvPr/>
        </p:nvSpPr>
        <p:spPr>
          <a:xfrm>
            <a:off x="700647" y="297674"/>
            <a:ext cx="9705975" cy="707886"/>
          </a:xfrm>
          <a:prstGeom prst="rect">
            <a:avLst/>
          </a:prstGeom>
          <a:noFill/>
        </p:spPr>
        <p:txBody>
          <a:bodyPr wrap="square" rtlCol="0">
            <a:spAutoFit/>
          </a:bodyPr>
          <a:lstStyle/>
          <a:p>
            <a:r>
              <a:rPr kumimoji="1" lang="ja-JP" altLang="en-US" sz="4000" b="1" dirty="0"/>
              <a:t>キャラ説明</a:t>
            </a:r>
          </a:p>
        </p:txBody>
      </p:sp>
      <p:pic>
        <p:nvPicPr>
          <p:cNvPr id="17" name="図 16">
            <a:extLst>
              <a:ext uri="{FF2B5EF4-FFF2-40B4-BE49-F238E27FC236}">
                <a16:creationId xmlns:a16="http://schemas.microsoft.com/office/drawing/2014/main" id="{A6F686FF-7959-4758-C43A-1AE31B68AA39}"/>
              </a:ext>
            </a:extLst>
          </p:cNvPr>
          <p:cNvPicPr>
            <a:picLocks noChangeAspect="1"/>
          </p:cNvPicPr>
          <p:nvPr/>
        </p:nvPicPr>
        <p:blipFill>
          <a:blip r:embed="rId2">
            <a:duotone>
              <a:prstClr val="black"/>
              <a:schemeClr val="accent2">
                <a:tint val="45000"/>
                <a:satMod val="400000"/>
              </a:schemeClr>
            </a:duotone>
            <a:extLst>
              <a:ext uri="{28A0092B-C50C-407E-A947-70E740481C1C}">
                <a14:useLocalDpi xmlns:a14="http://schemas.microsoft.com/office/drawing/2010/main" val="0"/>
              </a:ext>
            </a:extLst>
          </a:blip>
          <a:srcRect l="32730" r="38522"/>
          <a:stretch/>
        </p:blipFill>
        <p:spPr>
          <a:xfrm>
            <a:off x="1102801" y="1193661"/>
            <a:ext cx="1240349" cy="3235901"/>
          </a:xfrm>
          <a:prstGeom prst="rect">
            <a:avLst/>
          </a:prstGeom>
        </p:spPr>
      </p:pic>
      <p:pic>
        <p:nvPicPr>
          <p:cNvPr id="18" name="図 17">
            <a:extLst>
              <a:ext uri="{FF2B5EF4-FFF2-40B4-BE49-F238E27FC236}">
                <a16:creationId xmlns:a16="http://schemas.microsoft.com/office/drawing/2014/main" id="{26C4712C-754B-06A7-BEB2-724B366E15A1}"/>
              </a:ext>
            </a:extLst>
          </p:cNvPr>
          <p:cNvPicPr>
            <a:picLocks noChangeAspect="1"/>
          </p:cNvPicPr>
          <p:nvPr/>
        </p:nvPicPr>
        <p:blipFill>
          <a:blip r:embed="rId2">
            <a:duotone>
              <a:prstClr val="black"/>
              <a:srgbClr val="00B0F0">
                <a:tint val="45000"/>
                <a:satMod val="400000"/>
              </a:srgbClr>
            </a:duotone>
            <a:extLst>
              <a:ext uri="{28A0092B-C50C-407E-A947-70E740481C1C}">
                <a14:useLocalDpi xmlns:a14="http://schemas.microsoft.com/office/drawing/2010/main" val="0"/>
              </a:ext>
            </a:extLst>
          </a:blip>
          <a:srcRect l="65711" t="11105" b="6004"/>
          <a:stretch/>
        </p:blipFill>
        <p:spPr>
          <a:xfrm>
            <a:off x="4692443" y="1129152"/>
            <a:ext cx="1722384" cy="3122850"/>
          </a:xfrm>
          <a:prstGeom prst="rect">
            <a:avLst/>
          </a:prstGeom>
          <a:solidFill>
            <a:srgbClr val="00B0F0"/>
          </a:solidFill>
        </p:spPr>
      </p:pic>
      <p:sp>
        <p:nvSpPr>
          <p:cNvPr id="19" name="テキスト ボックス 18">
            <a:extLst>
              <a:ext uri="{FF2B5EF4-FFF2-40B4-BE49-F238E27FC236}">
                <a16:creationId xmlns:a16="http://schemas.microsoft.com/office/drawing/2014/main" id="{17AE089C-55DA-DF36-A73F-E9407887A5E5}"/>
              </a:ext>
            </a:extLst>
          </p:cNvPr>
          <p:cNvSpPr txBox="1"/>
          <p:nvPr/>
        </p:nvSpPr>
        <p:spPr>
          <a:xfrm>
            <a:off x="364286" y="4133850"/>
            <a:ext cx="3336240" cy="2308324"/>
          </a:xfrm>
          <a:prstGeom prst="rect">
            <a:avLst/>
          </a:prstGeom>
          <a:noFill/>
        </p:spPr>
        <p:txBody>
          <a:bodyPr wrap="square" rtlCol="0">
            <a:spAutoFit/>
          </a:bodyPr>
          <a:lstStyle/>
          <a:p>
            <a:r>
              <a:rPr kumimoji="1" lang="ja-JP" altLang="en-US" sz="1200" dirty="0"/>
              <a:t>名前</a:t>
            </a:r>
            <a:endParaRPr kumimoji="1" lang="en-US" altLang="ja-JP" sz="1200" dirty="0"/>
          </a:p>
          <a:p>
            <a:r>
              <a:rPr kumimoji="1" lang="ja-JP" altLang="en-US" sz="1200" dirty="0"/>
              <a:t>赤石真子</a:t>
            </a:r>
            <a:r>
              <a:rPr kumimoji="1" lang="en-US" altLang="ja-JP" sz="1200" dirty="0"/>
              <a:t>(</a:t>
            </a:r>
            <a:r>
              <a:rPr kumimoji="1" lang="ja-JP" altLang="en-US" sz="1200" dirty="0"/>
              <a:t>あかいしまこ</a:t>
            </a:r>
            <a:r>
              <a:rPr kumimoji="1" lang="en-US" altLang="ja-JP" sz="1200" dirty="0"/>
              <a:t>)</a:t>
            </a:r>
          </a:p>
          <a:p>
            <a:r>
              <a:rPr kumimoji="1" lang="ja-JP" altLang="en-US" sz="1200" dirty="0"/>
              <a:t>借金額</a:t>
            </a:r>
            <a:endParaRPr kumimoji="1" lang="en-US" altLang="ja-JP" sz="1200" dirty="0"/>
          </a:p>
          <a:p>
            <a:r>
              <a:rPr kumimoji="1" lang="ja-JP" altLang="en-US" sz="1200" dirty="0"/>
              <a:t>一千万</a:t>
            </a:r>
            <a:endParaRPr kumimoji="1" lang="en-US" altLang="ja-JP" sz="1200" dirty="0"/>
          </a:p>
          <a:p>
            <a:r>
              <a:rPr kumimoji="1" lang="ja-JP" altLang="en-US" sz="1200" dirty="0"/>
              <a:t>上げやすいパラメーター</a:t>
            </a:r>
            <a:endParaRPr kumimoji="1" lang="en-US" altLang="ja-JP" sz="1200" dirty="0"/>
          </a:p>
          <a:p>
            <a:r>
              <a:rPr kumimoji="1" lang="ja-JP" altLang="en-US" sz="1200" dirty="0"/>
              <a:t>運</a:t>
            </a:r>
            <a:endParaRPr kumimoji="1" lang="en-US" altLang="ja-JP" sz="1200" dirty="0"/>
          </a:p>
          <a:p>
            <a:r>
              <a:rPr kumimoji="1" lang="ja-JP" altLang="en-US" sz="1200" dirty="0"/>
              <a:t>上がりにくいパラメーター</a:t>
            </a:r>
            <a:endParaRPr kumimoji="1" lang="en-US" altLang="ja-JP" sz="1200" dirty="0"/>
          </a:p>
          <a:p>
            <a:r>
              <a:rPr kumimoji="1" lang="ja-JP" altLang="en-US" sz="1200" dirty="0"/>
              <a:t>ダンス</a:t>
            </a:r>
            <a:endParaRPr kumimoji="1" lang="en-US" altLang="ja-JP" sz="1200" dirty="0"/>
          </a:p>
          <a:p>
            <a:r>
              <a:rPr kumimoji="1" lang="ja-JP" altLang="en-US" sz="1200" dirty="0"/>
              <a:t>キャラ説名</a:t>
            </a:r>
            <a:endParaRPr kumimoji="1" lang="en-US" altLang="ja-JP" sz="1200" dirty="0"/>
          </a:p>
          <a:p>
            <a:r>
              <a:rPr kumimoji="1" lang="ja-JP" altLang="en-US" sz="1200" dirty="0"/>
              <a:t>借金した親が蒸発したことで、変わりに借金を払っている。</a:t>
            </a:r>
            <a:endParaRPr kumimoji="1" lang="en-US" altLang="ja-JP" sz="1200" dirty="0"/>
          </a:p>
          <a:p>
            <a:r>
              <a:rPr kumimoji="1" lang="ja-JP" altLang="en-US" sz="1200" dirty="0"/>
              <a:t>愛嬌がり、人の好かれやすい</a:t>
            </a:r>
            <a:endParaRPr kumimoji="1" lang="en-US" altLang="ja-JP" sz="1200" dirty="0"/>
          </a:p>
        </p:txBody>
      </p:sp>
      <p:sp>
        <p:nvSpPr>
          <p:cNvPr id="20" name="テキスト ボックス 19">
            <a:extLst>
              <a:ext uri="{FF2B5EF4-FFF2-40B4-BE49-F238E27FC236}">
                <a16:creationId xmlns:a16="http://schemas.microsoft.com/office/drawing/2014/main" id="{07D4D602-1FAA-9A8D-C738-855FEC78FC15}"/>
              </a:ext>
            </a:extLst>
          </p:cNvPr>
          <p:cNvSpPr txBox="1"/>
          <p:nvPr/>
        </p:nvSpPr>
        <p:spPr>
          <a:xfrm>
            <a:off x="4080025" y="4252002"/>
            <a:ext cx="3086100" cy="2308324"/>
          </a:xfrm>
          <a:prstGeom prst="rect">
            <a:avLst/>
          </a:prstGeom>
          <a:solidFill>
            <a:srgbClr val="00B0F0"/>
          </a:solidFill>
        </p:spPr>
        <p:txBody>
          <a:bodyPr wrap="square" rtlCol="0">
            <a:spAutoFit/>
          </a:bodyPr>
          <a:lstStyle/>
          <a:p>
            <a:r>
              <a:rPr kumimoji="1" lang="ja-JP" altLang="en-US" sz="1200" dirty="0"/>
              <a:t>名前</a:t>
            </a:r>
            <a:endParaRPr kumimoji="1" lang="en-US" altLang="ja-JP" sz="1200" dirty="0"/>
          </a:p>
          <a:p>
            <a:r>
              <a:rPr kumimoji="1" lang="ja-JP" altLang="en-US" sz="1200" dirty="0"/>
              <a:t>青海カモ</a:t>
            </a:r>
            <a:r>
              <a:rPr kumimoji="1" lang="en-US" altLang="ja-JP" sz="1200" dirty="0"/>
              <a:t>(</a:t>
            </a:r>
            <a:r>
              <a:rPr kumimoji="1" lang="ja-JP" altLang="en-US" sz="1200" dirty="0"/>
              <a:t>あおうみかも</a:t>
            </a:r>
            <a:r>
              <a:rPr kumimoji="1" lang="en-US" altLang="ja-JP" sz="1200" dirty="0"/>
              <a:t>)</a:t>
            </a:r>
          </a:p>
          <a:p>
            <a:r>
              <a:rPr kumimoji="1" lang="ja-JP" altLang="en-US" sz="1200" dirty="0"/>
              <a:t>借金額</a:t>
            </a:r>
            <a:endParaRPr kumimoji="1" lang="en-US" altLang="ja-JP" sz="1200" dirty="0"/>
          </a:p>
          <a:p>
            <a:r>
              <a:rPr kumimoji="1" lang="ja-JP" altLang="en-US" sz="1200" dirty="0"/>
              <a:t>一千五百万</a:t>
            </a:r>
            <a:endParaRPr kumimoji="1" lang="en-US" altLang="ja-JP" sz="1200" dirty="0"/>
          </a:p>
          <a:p>
            <a:r>
              <a:rPr kumimoji="1" lang="ja-JP" altLang="en-US" sz="1200" dirty="0"/>
              <a:t>上げやすいパラメーター</a:t>
            </a:r>
            <a:endParaRPr kumimoji="1" lang="en-US" altLang="ja-JP" sz="1200" dirty="0"/>
          </a:p>
          <a:p>
            <a:r>
              <a:rPr kumimoji="1" lang="ja-JP" altLang="en-US" sz="1200" dirty="0"/>
              <a:t>歌唱力</a:t>
            </a:r>
            <a:endParaRPr kumimoji="1" lang="en-US" altLang="ja-JP" sz="1200" dirty="0"/>
          </a:p>
          <a:p>
            <a:r>
              <a:rPr kumimoji="1" lang="ja-JP" altLang="en-US" sz="1200" dirty="0"/>
              <a:t>上がりにくいパラメーター</a:t>
            </a:r>
            <a:endParaRPr kumimoji="1" lang="en-US" altLang="ja-JP" sz="1200" dirty="0"/>
          </a:p>
          <a:p>
            <a:r>
              <a:rPr kumimoji="1" lang="ja-JP" altLang="en-US" sz="1200" dirty="0"/>
              <a:t>ダンス力</a:t>
            </a:r>
            <a:endParaRPr kumimoji="1" lang="en-US" altLang="ja-JP" sz="1200" dirty="0"/>
          </a:p>
          <a:p>
            <a:r>
              <a:rPr kumimoji="1" lang="ja-JP" altLang="en-US" sz="1200" dirty="0"/>
              <a:t>キャラ説名</a:t>
            </a:r>
            <a:endParaRPr kumimoji="1" lang="en-US" altLang="ja-JP" sz="1200" dirty="0"/>
          </a:p>
          <a:p>
            <a:r>
              <a:rPr kumimoji="1" lang="ja-JP" altLang="en-US" sz="1200" dirty="0"/>
              <a:t>親がカルト宗教にはまってしまい、その借金を返している。天性の歌唱力を持っている。ただし、運動音痴</a:t>
            </a:r>
            <a:endParaRPr kumimoji="1" lang="en-US" altLang="ja-JP" sz="1200" dirty="0"/>
          </a:p>
        </p:txBody>
      </p:sp>
      <p:sp>
        <p:nvSpPr>
          <p:cNvPr id="22" name="テキスト ボックス 21">
            <a:extLst>
              <a:ext uri="{FF2B5EF4-FFF2-40B4-BE49-F238E27FC236}">
                <a16:creationId xmlns:a16="http://schemas.microsoft.com/office/drawing/2014/main" id="{DE8087F2-29AE-2A53-4074-CDB084838D95}"/>
              </a:ext>
            </a:extLst>
          </p:cNvPr>
          <p:cNvSpPr txBox="1"/>
          <p:nvPr/>
        </p:nvSpPr>
        <p:spPr>
          <a:xfrm>
            <a:off x="7643209" y="4272349"/>
            <a:ext cx="3086100" cy="2308324"/>
          </a:xfrm>
          <a:prstGeom prst="rect">
            <a:avLst/>
          </a:prstGeom>
          <a:solidFill>
            <a:srgbClr val="FFFF00"/>
          </a:solidFill>
        </p:spPr>
        <p:txBody>
          <a:bodyPr wrap="square" rtlCol="0">
            <a:spAutoFit/>
          </a:bodyPr>
          <a:lstStyle/>
          <a:p>
            <a:r>
              <a:rPr kumimoji="1" lang="ja-JP" altLang="en-US" sz="1200" dirty="0"/>
              <a:t>名前</a:t>
            </a:r>
            <a:endParaRPr kumimoji="1" lang="en-US" altLang="ja-JP" sz="1200" dirty="0"/>
          </a:p>
          <a:p>
            <a:r>
              <a:rPr kumimoji="1" lang="ja-JP" altLang="en-US" sz="1200" dirty="0"/>
              <a:t>黄島虎子</a:t>
            </a:r>
            <a:r>
              <a:rPr kumimoji="1" lang="en-US" altLang="ja-JP" sz="1200" dirty="0"/>
              <a:t>(</a:t>
            </a:r>
            <a:r>
              <a:rPr kumimoji="1" lang="ja-JP" altLang="en-US" sz="1200" dirty="0"/>
              <a:t>きじまとらこ</a:t>
            </a:r>
            <a:r>
              <a:rPr kumimoji="1" lang="en-US" altLang="ja-JP" sz="1200" dirty="0"/>
              <a:t>)</a:t>
            </a:r>
          </a:p>
          <a:p>
            <a:r>
              <a:rPr kumimoji="1" lang="ja-JP" altLang="en-US" sz="1200" dirty="0"/>
              <a:t>借金</a:t>
            </a:r>
            <a:endParaRPr kumimoji="1" lang="en-US" altLang="ja-JP" sz="1200" dirty="0"/>
          </a:p>
          <a:p>
            <a:r>
              <a:rPr kumimoji="1" lang="ja-JP" altLang="en-US" sz="1200" dirty="0"/>
              <a:t>五百万</a:t>
            </a:r>
            <a:endParaRPr kumimoji="1" lang="en-US" altLang="ja-JP" sz="1200" dirty="0"/>
          </a:p>
          <a:p>
            <a:r>
              <a:rPr kumimoji="1" lang="ja-JP" altLang="en-US" sz="1200" dirty="0"/>
              <a:t>上げやすいパラメーター</a:t>
            </a:r>
            <a:endParaRPr kumimoji="1" lang="en-US" altLang="ja-JP" sz="1200" dirty="0"/>
          </a:p>
          <a:p>
            <a:r>
              <a:rPr kumimoji="1" lang="ja-JP" altLang="en-US" sz="1200" dirty="0"/>
              <a:t>ダンス</a:t>
            </a:r>
            <a:endParaRPr kumimoji="1" lang="en-US" altLang="ja-JP" sz="1200" dirty="0"/>
          </a:p>
          <a:p>
            <a:r>
              <a:rPr kumimoji="1" lang="ja-JP" altLang="en-US" sz="1200" dirty="0"/>
              <a:t>上がりにくいパラメーター</a:t>
            </a:r>
            <a:endParaRPr kumimoji="1" lang="en-US" altLang="ja-JP" sz="1200" dirty="0"/>
          </a:p>
          <a:p>
            <a:r>
              <a:rPr kumimoji="1" lang="ja-JP" altLang="en-US" sz="1200" dirty="0"/>
              <a:t>歌唱力</a:t>
            </a:r>
            <a:endParaRPr kumimoji="1" lang="en-US" altLang="ja-JP" sz="1200" dirty="0"/>
          </a:p>
          <a:p>
            <a:r>
              <a:rPr kumimoji="1" lang="ja-JP" altLang="en-US" sz="1200" dirty="0"/>
              <a:t>キャラ説名</a:t>
            </a:r>
            <a:endParaRPr kumimoji="1" lang="en-US" altLang="ja-JP" sz="1200" dirty="0"/>
          </a:p>
          <a:p>
            <a:r>
              <a:rPr kumimoji="1" lang="ja-JP" altLang="en-US" sz="1200" dirty="0"/>
              <a:t>両親を事故でなくし、祖母に育てられた。そんな祖母が病気で入院。その治療費のために借金をした。</a:t>
            </a:r>
            <a:endParaRPr kumimoji="1" lang="en-US" altLang="ja-JP" sz="1200" dirty="0"/>
          </a:p>
        </p:txBody>
      </p:sp>
      <p:pic>
        <p:nvPicPr>
          <p:cNvPr id="16" name="図 15">
            <a:extLst>
              <a:ext uri="{FF2B5EF4-FFF2-40B4-BE49-F238E27FC236}">
                <a16:creationId xmlns:a16="http://schemas.microsoft.com/office/drawing/2014/main" id="{BC922847-230A-5C0B-2EEE-560620484B4D}"/>
              </a:ext>
            </a:extLst>
          </p:cNvPr>
          <p:cNvPicPr>
            <a:picLocks noChangeAspect="1"/>
          </p:cNvPicPr>
          <p:nvPr/>
        </p:nvPicPr>
        <p:blipFill>
          <a:blip r:embed="rId2">
            <a:duotone>
              <a:prstClr val="black"/>
              <a:schemeClr val="accent4">
                <a:tint val="45000"/>
                <a:satMod val="400000"/>
              </a:schemeClr>
            </a:duotone>
            <a:extLst>
              <a:ext uri="{28A0092B-C50C-407E-A947-70E740481C1C}">
                <a14:useLocalDpi xmlns:a14="http://schemas.microsoft.com/office/drawing/2010/main" val="0"/>
              </a:ext>
            </a:extLst>
          </a:blip>
          <a:srcRect t="23994" r="65712"/>
          <a:stretch/>
        </p:blipFill>
        <p:spPr>
          <a:xfrm>
            <a:off x="8022708" y="1206482"/>
            <a:ext cx="1930995" cy="3210257"/>
          </a:xfrm>
          <a:prstGeom prst="rect">
            <a:avLst/>
          </a:prstGeom>
        </p:spPr>
      </p:pic>
    </p:spTree>
    <p:extLst>
      <p:ext uri="{BB962C8B-B14F-4D97-AF65-F5344CB8AC3E}">
        <p14:creationId xmlns:p14="http://schemas.microsoft.com/office/powerpoint/2010/main" val="1301224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C7E331CA-4930-B041-C1C8-45FE3D0DA6CD}"/>
              </a:ext>
            </a:extLst>
          </p:cNvPr>
          <p:cNvSpPr txBox="1"/>
          <p:nvPr/>
        </p:nvSpPr>
        <p:spPr>
          <a:xfrm>
            <a:off x="762000" y="485775"/>
            <a:ext cx="9705975" cy="707886"/>
          </a:xfrm>
          <a:prstGeom prst="rect">
            <a:avLst/>
          </a:prstGeom>
          <a:noFill/>
        </p:spPr>
        <p:txBody>
          <a:bodyPr wrap="square" rtlCol="0">
            <a:spAutoFit/>
          </a:bodyPr>
          <a:lstStyle/>
          <a:p>
            <a:r>
              <a:rPr kumimoji="1" lang="ja-JP" altLang="en-US" sz="4000" b="1" dirty="0"/>
              <a:t>コントロールの使いかたと、ゲーム画面</a:t>
            </a:r>
          </a:p>
        </p:txBody>
      </p:sp>
      <p:pic>
        <p:nvPicPr>
          <p:cNvPr id="3" name="図 2">
            <a:extLst>
              <a:ext uri="{FF2B5EF4-FFF2-40B4-BE49-F238E27FC236}">
                <a16:creationId xmlns:a16="http://schemas.microsoft.com/office/drawing/2014/main" id="{87A71417-2763-E398-1AD8-768EB4315CDE}"/>
              </a:ext>
            </a:extLst>
          </p:cNvPr>
          <p:cNvPicPr>
            <a:picLocks noChangeAspect="1"/>
          </p:cNvPicPr>
          <p:nvPr/>
        </p:nvPicPr>
        <p:blipFill>
          <a:blip r:embed="rId2">
            <a:duotone>
              <a:prstClr val="black"/>
              <a:schemeClr val="accent6">
                <a:tint val="45000"/>
                <a:satMod val="400000"/>
              </a:schemeClr>
            </a:duotone>
            <a:extLst>
              <a:ext uri="{28A0092B-C50C-407E-A947-70E740481C1C}">
                <a14:useLocalDpi xmlns:a14="http://schemas.microsoft.com/office/drawing/2010/main" val="0"/>
              </a:ext>
            </a:extLst>
          </a:blip>
          <a:stretch>
            <a:fillRect/>
          </a:stretch>
        </p:blipFill>
        <p:spPr>
          <a:xfrm>
            <a:off x="4201887" y="1133907"/>
            <a:ext cx="2246390" cy="3047568"/>
          </a:xfrm>
          <a:prstGeom prst="rect">
            <a:avLst/>
          </a:prstGeom>
        </p:spPr>
      </p:pic>
      <p:pic>
        <p:nvPicPr>
          <p:cNvPr id="4" name="図 3">
            <a:extLst>
              <a:ext uri="{FF2B5EF4-FFF2-40B4-BE49-F238E27FC236}">
                <a16:creationId xmlns:a16="http://schemas.microsoft.com/office/drawing/2014/main" id="{495A2B84-1477-3229-CC39-E86158C170ED}"/>
              </a:ext>
            </a:extLst>
          </p:cNvPr>
          <p:cNvPicPr>
            <a:picLocks noChangeAspect="1"/>
          </p:cNvPicPr>
          <p:nvPr/>
        </p:nvPicPr>
        <p:blipFill>
          <a:blip r:embed="rId3">
            <a:duotone>
              <a:prstClr val="black"/>
              <a:srgbClr val="7030A0">
                <a:tint val="45000"/>
                <a:satMod val="400000"/>
              </a:srgbClr>
            </a:duotone>
            <a:extLst>
              <a:ext uri="{28A0092B-C50C-407E-A947-70E740481C1C}">
                <a14:useLocalDpi xmlns:a14="http://schemas.microsoft.com/office/drawing/2010/main" val="0"/>
              </a:ext>
            </a:extLst>
          </a:blip>
          <a:stretch>
            <a:fillRect/>
          </a:stretch>
        </p:blipFill>
        <p:spPr>
          <a:xfrm>
            <a:off x="696750" y="1214438"/>
            <a:ext cx="2417926" cy="3419506"/>
          </a:xfrm>
          <a:prstGeom prst="rect">
            <a:avLst/>
          </a:prstGeom>
        </p:spPr>
      </p:pic>
      <p:sp>
        <p:nvSpPr>
          <p:cNvPr id="9" name="テキスト ボックス 8">
            <a:extLst>
              <a:ext uri="{FF2B5EF4-FFF2-40B4-BE49-F238E27FC236}">
                <a16:creationId xmlns:a16="http://schemas.microsoft.com/office/drawing/2014/main" id="{8F5F6907-F45C-2563-900B-40F630C285B7}"/>
              </a:ext>
            </a:extLst>
          </p:cNvPr>
          <p:cNvSpPr txBox="1"/>
          <p:nvPr/>
        </p:nvSpPr>
        <p:spPr>
          <a:xfrm>
            <a:off x="266589" y="4343400"/>
            <a:ext cx="3336240" cy="2123658"/>
          </a:xfrm>
          <a:prstGeom prst="rect">
            <a:avLst/>
          </a:prstGeom>
          <a:solidFill>
            <a:srgbClr val="A20AC6"/>
          </a:solidFill>
        </p:spPr>
        <p:txBody>
          <a:bodyPr wrap="square" rtlCol="0">
            <a:spAutoFit/>
          </a:bodyPr>
          <a:lstStyle/>
          <a:p>
            <a:r>
              <a:rPr kumimoji="1" lang="ja-JP" altLang="en-US" sz="1200" dirty="0">
                <a:solidFill>
                  <a:schemeClr val="bg1"/>
                </a:solidFill>
              </a:rPr>
              <a:t>名前</a:t>
            </a:r>
            <a:endParaRPr kumimoji="1" lang="en-US" altLang="ja-JP" sz="1200" dirty="0">
              <a:solidFill>
                <a:schemeClr val="bg1"/>
              </a:solidFill>
            </a:endParaRPr>
          </a:p>
          <a:p>
            <a:r>
              <a:rPr kumimoji="1" lang="ja-JP" altLang="en-US" sz="1200" dirty="0">
                <a:solidFill>
                  <a:schemeClr val="bg1"/>
                </a:solidFill>
              </a:rPr>
              <a:t>三条紫苑</a:t>
            </a:r>
            <a:r>
              <a:rPr kumimoji="1" lang="en-US" altLang="ja-JP" sz="1200" dirty="0">
                <a:solidFill>
                  <a:schemeClr val="bg1"/>
                </a:solidFill>
              </a:rPr>
              <a:t>(</a:t>
            </a:r>
            <a:r>
              <a:rPr kumimoji="1" lang="ja-JP" altLang="en-US" sz="1200" dirty="0">
                <a:solidFill>
                  <a:schemeClr val="bg1"/>
                </a:solidFill>
              </a:rPr>
              <a:t>さんじょうしおん</a:t>
            </a:r>
            <a:r>
              <a:rPr kumimoji="1" lang="en-US" altLang="ja-JP" sz="1200" dirty="0">
                <a:solidFill>
                  <a:schemeClr val="bg1"/>
                </a:solidFill>
              </a:rPr>
              <a:t>)</a:t>
            </a:r>
          </a:p>
          <a:p>
            <a:r>
              <a:rPr kumimoji="1" lang="ja-JP" altLang="en-US" sz="1200" dirty="0">
                <a:solidFill>
                  <a:schemeClr val="bg1"/>
                </a:solidFill>
              </a:rPr>
              <a:t>借金額</a:t>
            </a:r>
            <a:endParaRPr kumimoji="1" lang="en-US" altLang="ja-JP" sz="1200" dirty="0">
              <a:solidFill>
                <a:schemeClr val="bg1"/>
              </a:solidFill>
            </a:endParaRPr>
          </a:p>
          <a:p>
            <a:r>
              <a:rPr kumimoji="1" lang="ja-JP" altLang="en-US" sz="1200" dirty="0">
                <a:solidFill>
                  <a:schemeClr val="bg1"/>
                </a:solidFill>
              </a:rPr>
              <a:t>三億</a:t>
            </a:r>
            <a:endParaRPr kumimoji="1" lang="en-US" altLang="ja-JP" sz="1200" dirty="0">
              <a:solidFill>
                <a:schemeClr val="bg1"/>
              </a:solidFill>
            </a:endParaRPr>
          </a:p>
          <a:p>
            <a:r>
              <a:rPr kumimoji="1" lang="ja-JP" altLang="en-US" sz="1200" dirty="0">
                <a:solidFill>
                  <a:schemeClr val="bg1"/>
                </a:solidFill>
              </a:rPr>
              <a:t>上げやすいパラメーター</a:t>
            </a:r>
            <a:endParaRPr kumimoji="1" lang="en-US" altLang="ja-JP" sz="1200" dirty="0">
              <a:solidFill>
                <a:schemeClr val="bg1"/>
              </a:solidFill>
            </a:endParaRPr>
          </a:p>
          <a:p>
            <a:r>
              <a:rPr kumimoji="1" lang="ja-JP" altLang="en-US" sz="1200" dirty="0">
                <a:solidFill>
                  <a:schemeClr val="bg1"/>
                </a:solidFill>
              </a:rPr>
              <a:t>ダンス</a:t>
            </a:r>
            <a:endParaRPr kumimoji="1" lang="en-US" altLang="ja-JP" sz="1200" dirty="0">
              <a:solidFill>
                <a:schemeClr val="bg1"/>
              </a:solidFill>
            </a:endParaRPr>
          </a:p>
          <a:p>
            <a:r>
              <a:rPr kumimoji="1" lang="ja-JP" altLang="en-US" sz="1200" dirty="0">
                <a:solidFill>
                  <a:schemeClr val="bg1"/>
                </a:solidFill>
              </a:rPr>
              <a:t>上がりにくいパラメーター</a:t>
            </a:r>
            <a:endParaRPr kumimoji="1" lang="en-US" altLang="ja-JP" sz="1200" dirty="0">
              <a:solidFill>
                <a:schemeClr val="bg1"/>
              </a:solidFill>
            </a:endParaRPr>
          </a:p>
          <a:p>
            <a:r>
              <a:rPr kumimoji="1" lang="ja-JP" altLang="en-US" sz="1200" dirty="0">
                <a:solidFill>
                  <a:schemeClr val="bg1"/>
                </a:solidFill>
              </a:rPr>
              <a:t>ファンサ</a:t>
            </a:r>
            <a:endParaRPr kumimoji="1" lang="en-US" altLang="ja-JP" sz="1200" dirty="0">
              <a:solidFill>
                <a:schemeClr val="bg1"/>
              </a:solidFill>
            </a:endParaRPr>
          </a:p>
          <a:p>
            <a:r>
              <a:rPr kumimoji="1" lang="ja-JP" altLang="en-US" sz="1200" dirty="0">
                <a:solidFill>
                  <a:schemeClr val="bg1"/>
                </a:solidFill>
              </a:rPr>
              <a:t>キャラ説名</a:t>
            </a:r>
            <a:endParaRPr kumimoji="1" lang="en-US" altLang="ja-JP" sz="1200" dirty="0">
              <a:solidFill>
                <a:schemeClr val="bg1"/>
              </a:solidFill>
            </a:endParaRPr>
          </a:p>
          <a:p>
            <a:r>
              <a:rPr kumimoji="1" lang="ja-JP" altLang="en-US" sz="1200" dirty="0">
                <a:solidFill>
                  <a:schemeClr val="bg1"/>
                </a:solidFill>
              </a:rPr>
              <a:t>元社長令嬢。会社を建て直すために自身で借金をした。ツンデレ</a:t>
            </a:r>
            <a:endParaRPr kumimoji="1" lang="en-US" altLang="ja-JP" sz="1200" dirty="0">
              <a:solidFill>
                <a:schemeClr val="bg1"/>
              </a:solidFill>
            </a:endParaRPr>
          </a:p>
        </p:txBody>
      </p:sp>
      <p:sp>
        <p:nvSpPr>
          <p:cNvPr id="10" name="テキスト ボックス 9">
            <a:extLst>
              <a:ext uri="{FF2B5EF4-FFF2-40B4-BE49-F238E27FC236}">
                <a16:creationId xmlns:a16="http://schemas.microsoft.com/office/drawing/2014/main" id="{82A1A053-19E2-CFA6-D24E-F81B3476CAD6}"/>
              </a:ext>
            </a:extLst>
          </p:cNvPr>
          <p:cNvSpPr txBox="1"/>
          <p:nvPr/>
        </p:nvSpPr>
        <p:spPr>
          <a:xfrm>
            <a:off x="3770696" y="4181475"/>
            <a:ext cx="3336240" cy="2308324"/>
          </a:xfrm>
          <a:prstGeom prst="rect">
            <a:avLst/>
          </a:prstGeom>
          <a:solidFill>
            <a:schemeClr val="accent6">
              <a:lumMod val="60000"/>
              <a:lumOff val="40000"/>
            </a:schemeClr>
          </a:solidFill>
        </p:spPr>
        <p:txBody>
          <a:bodyPr wrap="square" rtlCol="0">
            <a:spAutoFit/>
          </a:bodyPr>
          <a:lstStyle/>
          <a:p>
            <a:r>
              <a:rPr kumimoji="1" lang="ja-JP" altLang="en-US" sz="1200" dirty="0"/>
              <a:t>名前</a:t>
            </a:r>
            <a:endParaRPr kumimoji="1" lang="en-US" altLang="ja-JP" sz="1200" dirty="0"/>
          </a:p>
          <a:p>
            <a:r>
              <a:rPr kumimoji="1" lang="ja-JP" altLang="en-US" sz="1200" dirty="0"/>
              <a:t>田中緑子</a:t>
            </a:r>
            <a:r>
              <a:rPr kumimoji="1" lang="en-US" altLang="ja-JP" sz="1200" dirty="0"/>
              <a:t>(</a:t>
            </a:r>
            <a:r>
              <a:rPr kumimoji="1" lang="ja-JP" altLang="en-US" sz="1200" dirty="0"/>
              <a:t>たなかみどりこ</a:t>
            </a:r>
            <a:r>
              <a:rPr kumimoji="1" lang="en-US" altLang="ja-JP" sz="1200" dirty="0"/>
              <a:t>)</a:t>
            </a:r>
          </a:p>
          <a:p>
            <a:r>
              <a:rPr kumimoji="1" lang="ja-JP" altLang="en-US" sz="1200" dirty="0"/>
              <a:t>借金額</a:t>
            </a:r>
            <a:endParaRPr kumimoji="1" lang="en-US" altLang="ja-JP" sz="1200" dirty="0"/>
          </a:p>
          <a:p>
            <a:r>
              <a:rPr kumimoji="1" lang="ja-JP" altLang="en-US" sz="1200" dirty="0"/>
              <a:t>百万</a:t>
            </a:r>
            <a:endParaRPr kumimoji="1" lang="en-US" altLang="ja-JP" sz="1200" dirty="0"/>
          </a:p>
          <a:p>
            <a:r>
              <a:rPr kumimoji="1" lang="ja-JP" altLang="en-US" sz="1200" dirty="0"/>
              <a:t>上げやすいパラメーター</a:t>
            </a:r>
            <a:endParaRPr lang="en-US" altLang="ja-JP" sz="1200" dirty="0"/>
          </a:p>
          <a:p>
            <a:r>
              <a:rPr kumimoji="1" lang="ja-JP" altLang="en-US" sz="1200" dirty="0"/>
              <a:t>ダンス＆歌</a:t>
            </a:r>
            <a:endParaRPr kumimoji="1" lang="en-US" altLang="ja-JP" sz="1200" dirty="0"/>
          </a:p>
          <a:p>
            <a:r>
              <a:rPr kumimoji="1" lang="ja-JP" altLang="en-US" sz="1200" dirty="0"/>
              <a:t>上がりにくいパラメーター</a:t>
            </a:r>
            <a:endParaRPr kumimoji="1" lang="en-US" altLang="ja-JP" sz="1200" dirty="0"/>
          </a:p>
          <a:p>
            <a:r>
              <a:rPr kumimoji="1" lang="ja-JP" altLang="en-US" sz="1200" dirty="0"/>
              <a:t>ファンサ</a:t>
            </a:r>
            <a:endParaRPr kumimoji="1" lang="en-US" altLang="ja-JP" sz="1200" dirty="0"/>
          </a:p>
          <a:p>
            <a:r>
              <a:rPr kumimoji="1" lang="ja-JP" altLang="en-US" sz="1200" dirty="0"/>
              <a:t>キャラ説名</a:t>
            </a:r>
            <a:endParaRPr kumimoji="1" lang="en-US" altLang="ja-JP" sz="1200" dirty="0"/>
          </a:p>
          <a:p>
            <a:r>
              <a:rPr kumimoji="1" lang="ja-JP" altLang="en-US" sz="1200" dirty="0"/>
              <a:t>元々地下アイドルをしていた少女。ただし、中々売れずアイドルグループは解散。再起を図るため自ら進んで参加した。</a:t>
            </a:r>
            <a:endParaRPr kumimoji="1" lang="en-US" altLang="ja-JP" sz="1200" dirty="0"/>
          </a:p>
        </p:txBody>
      </p:sp>
      <p:sp>
        <p:nvSpPr>
          <p:cNvPr id="17" name="テキスト ボックス 16">
            <a:extLst>
              <a:ext uri="{FF2B5EF4-FFF2-40B4-BE49-F238E27FC236}">
                <a16:creationId xmlns:a16="http://schemas.microsoft.com/office/drawing/2014/main" id="{BB9ED6F0-1D4A-618E-0EC6-8E2B80C99EC6}"/>
              </a:ext>
            </a:extLst>
          </p:cNvPr>
          <p:cNvSpPr txBox="1"/>
          <p:nvPr/>
        </p:nvSpPr>
        <p:spPr>
          <a:xfrm>
            <a:off x="7265278" y="4194686"/>
            <a:ext cx="3336240" cy="2308324"/>
          </a:xfrm>
          <a:prstGeom prst="rect">
            <a:avLst/>
          </a:prstGeom>
          <a:solidFill>
            <a:srgbClr val="FF3399"/>
          </a:solidFill>
        </p:spPr>
        <p:txBody>
          <a:bodyPr wrap="square" rtlCol="0">
            <a:spAutoFit/>
          </a:bodyPr>
          <a:lstStyle/>
          <a:p>
            <a:r>
              <a:rPr kumimoji="1" lang="ja-JP" altLang="en-US" sz="1200" dirty="0"/>
              <a:t>名前</a:t>
            </a:r>
            <a:endParaRPr kumimoji="1" lang="en-US" altLang="ja-JP" sz="1200" dirty="0"/>
          </a:p>
          <a:p>
            <a:r>
              <a:rPr kumimoji="1" lang="ja-JP" altLang="en-US" sz="1200" dirty="0"/>
              <a:t>桃山さくら</a:t>
            </a:r>
            <a:endParaRPr kumimoji="1" lang="en-US" altLang="ja-JP" sz="1200" dirty="0"/>
          </a:p>
          <a:p>
            <a:r>
              <a:rPr kumimoji="1" lang="ja-JP" altLang="en-US" sz="1200" dirty="0"/>
              <a:t>借金額</a:t>
            </a:r>
            <a:endParaRPr kumimoji="1" lang="en-US" altLang="ja-JP" sz="1200" dirty="0"/>
          </a:p>
          <a:p>
            <a:r>
              <a:rPr kumimoji="1" lang="ja-JP" altLang="en-US" sz="1200" dirty="0"/>
              <a:t>五百万</a:t>
            </a:r>
            <a:endParaRPr kumimoji="1" lang="en-US" altLang="ja-JP" sz="1200" dirty="0"/>
          </a:p>
          <a:p>
            <a:r>
              <a:rPr kumimoji="1" lang="ja-JP" altLang="en-US" sz="1200" dirty="0"/>
              <a:t>上げやすいパラメーター</a:t>
            </a:r>
            <a:endParaRPr lang="en-US" altLang="ja-JP" sz="1200" dirty="0"/>
          </a:p>
          <a:p>
            <a:r>
              <a:rPr kumimoji="1" lang="ja-JP" altLang="en-US" sz="1200" dirty="0"/>
              <a:t>ファンサ</a:t>
            </a:r>
            <a:endParaRPr kumimoji="1" lang="en-US" altLang="ja-JP" sz="1200" dirty="0"/>
          </a:p>
          <a:p>
            <a:r>
              <a:rPr kumimoji="1" lang="ja-JP" altLang="en-US" sz="1200" dirty="0"/>
              <a:t>上がりにくいパラメーター</a:t>
            </a:r>
            <a:endParaRPr kumimoji="1" lang="en-US" altLang="ja-JP" sz="1200" dirty="0"/>
          </a:p>
          <a:p>
            <a:r>
              <a:rPr kumimoji="1" lang="ja-JP" altLang="en-US" sz="1200" dirty="0"/>
              <a:t>ダンス＆歌唱力</a:t>
            </a:r>
            <a:endParaRPr kumimoji="1" lang="en-US" altLang="ja-JP" sz="1200" dirty="0"/>
          </a:p>
          <a:p>
            <a:r>
              <a:rPr kumimoji="1" lang="ja-JP" altLang="en-US" sz="1200" dirty="0"/>
              <a:t>キャラ説名</a:t>
            </a:r>
            <a:endParaRPr kumimoji="1" lang="en-US" altLang="ja-JP" sz="1200" dirty="0"/>
          </a:p>
          <a:p>
            <a:r>
              <a:rPr kumimoji="1" lang="ja-JP" altLang="en-US" sz="1200" dirty="0"/>
              <a:t>妹系キャラ。元々孤児。孤児院を卒業した時に悪徳詐欺にひっかかり、その詐欺のお金を払うために借金をした。</a:t>
            </a:r>
            <a:endParaRPr kumimoji="1" lang="en-US" altLang="ja-JP" sz="1200" dirty="0"/>
          </a:p>
        </p:txBody>
      </p:sp>
      <p:pic>
        <p:nvPicPr>
          <p:cNvPr id="6" name="図 5">
            <a:extLst>
              <a:ext uri="{FF2B5EF4-FFF2-40B4-BE49-F238E27FC236}">
                <a16:creationId xmlns:a16="http://schemas.microsoft.com/office/drawing/2014/main" id="{CE944959-5753-59F1-549C-7E2EFEB1074D}"/>
              </a:ext>
            </a:extLst>
          </p:cNvPr>
          <p:cNvPicPr>
            <a:picLocks noChangeAspect="1"/>
          </p:cNvPicPr>
          <p:nvPr/>
        </p:nvPicPr>
        <p:blipFill>
          <a:blip r:embed="rId4">
            <a:duotone>
              <a:prstClr val="black"/>
              <a:srgbClr val="FF3399">
                <a:tint val="45000"/>
                <a:satMod val="400000"/>
              </a:srgbClr>
            </a:duotone>
            <a:extLst>
              <a:ext uri="{28A0092B-C50C-407E-A947-70E740481C1C}">
                <a14:useLocalDpi xmlns:a14="http://schemas.microsoft.com/office/drawing/2010/main" val="0"/>
              </a:ext>
            </a:extLst>
          </a:blip>
          <a:srcRect l="31727" r="28429"/>
          <a:stretch/>
        </p:blipFill>
        <p:spPr>
          <a:xfrm>
            <a:off x="7981413" y="1215550"/>
            <a:ext cx="1581687" cy="2977293"/>
          </a:xfrm>
          <a:prstGeom prst="rect">
            <a:avLst/>
          </a:prstGeom>
        </p:spPr>
      </p:pic>
    </p:spTree>
    <p:extLst>
      <p:ext uri="{BB962C8B-B14F-4D97-AF65-F5344CB8AC3E}">
        <p14:creationId xmlns:p14="http://schemas.microsoft.com/office/powerpoint/2010/main" val="18566069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40FF50DD-4132-03F0-3B9F-54CB8461D6AF}"/>
              </a:ext>
            </a:extLst>
          </p:cNvPr>
          <p:cNvPicPr>
            <a:picLocks noChangeAspect="1"/>
          </p:cNvPicPr>
          <p:nvPr/>
        </p:nvPicPr>
        <p:blipFill>
          <a:blip r:embed="rId2">
            <a:duotone>
              <a:prstClr val="black"/>
              <a:srgbClr val="D60000">
                <a:tint val="45000"/>
                <a:satMod val="400000"/>
              </a:srgbClr>
            </a:duotone>
            <a:extLst>
              <a:ext uri="{28A0092B-C50C-407E-A947-70E740481C1C}">
                <a14:useLocalDpi xmlns:a14="http://schemas.microsoft.com/office/drawing/2010/main" val="0"/>
              </a:ext>
            </a:extLst>
          </a:blip>
          <a:stretch>
            <a:fillRect/>
          </a:stretch>
        </p:blipFill>
        <p:spPr>
          <a:xfrm>
            <a:off x="4675725" y="1049145"/>
            <a:ext cx="2314077" cy="3272639"/>
          </a:xfrm>
          <a:prstGeom prst="rect">
            <a:avLst/>
          </a:prstGeom>
        </p:spPr>
      </p:pic>
      <p:pic>
        <p:nvPicPr>
          <p:cNvPr id="3" name="図 2">
            <a:extLst>
              <a:ext uri="{FF2B5EF4-FFF2-40B4-BE49-F238E27FC236}">
                <a16:creationId xmlns:a16="http://schemas.microsoft.com/office/drawing/2014/main" id="{28C19D06-9E0E-2096-6AD5-274FDEA4905B}"/>
              </a:ext>
            </a:extLst>
          </p:cNvPr>
          <p:cNvPicPr>
            <a:picLocks noChangeAspect="1"/>
          </p:cNvPicPr>
          <p:nvPr/>
        </p:nvPicPr>
        <p:blipFill>
          <a:blip r:embed="rId3">
            <a:duotone>
              <a:prstClr val="black"/>
              <a:schemeClr val="accent3">
                <a:tint val="45000"/>
                <a:satMod val="400000"/>
              </a:schemeClr>
            </a:duotone>
            <a:extLst>
              <a:ext uri="{28A0092B-C50C-407E-A947-70E740481C1C}">
                <a14:useLocalDpi xmlns:a14="http://schemas.microsoft.com/office/drawing/2010/main" val="0"/>
              </a:ext>
            </a:extLst>
          </a:blip>
          <a:srcRect r="35603"/>
          <a:stretch/>
        </p:blipFill>
        <p:spPr>
          <a:xfrm>
            <a:off x="9190152" y="1148362"/>
            <a:ext cx="1430069" cy="3004538"/>
          </a:xfrm>
          <a:prstGeom prst="rect">
            <a:avLst/>
          </a:prstGeom>
        </p:spPr>
      </p:pic>
      <p:pic>
        <p:nvPicPr>
          <p:cNvPr id="4" name="図 3">
            <a:extLst>
              <a:ext uri="{FF2B5EF4-FFF2-40B4-BE49-F238E27FC236}">
                <a16:creationId xmlns:a16="http://schemas.microsoft.com/office/drawing/2014/main" id="{9E8234BE-FD83-67E4-AB45-5F3FA72C5C7F}"/>
              </a:ext>
            </a:extLst>
          </p:cNvPr>
          <p:cNvPicPr>
            <a:picLocks noChangeAspect="1"/>
          </p:cNvPicPr>
          <p:nvPr/>
        </p:nvPicPr>
        <p:blipFill>
          <a:blip r:embed="rId4">
            <a:duotone>
              <a:prstClr val="black"/>
              <a:srgbClr val="000099">
                <a:tint val="45000"/>
                <a:satMod val="400000"/>
              </a:srgbClr>
            </a:duotone>
            <a:extLst>
              <a:ext uri="{BEBA8EAE-BF5A-486C-A8C5-ECC9F3942E4B}">
                <a14:imgProps xmlns:a14="http://schemas.microsoft.com/office/drawing/2010/main">
                  <a14:imgLayer r:embed="rId5">
                    <a14:imgEffect>
                      <a14:saturation sat="109000"/>
                    </a14:imgEffect>
                  </a14:imgLayer>
                </a14:imgProps>
              </a:ext>
              <a:ext uri="{28A0092B-C50C-407E-A947-70E740481C1C}">
                <a14:useLocalDpi xmlns:a14="http://schemas.microsoft.com/office/drawing/2010/main" val="0"/>
              </a:ext>
            </a:extLst>
          </a:blip>
          <a:stretch>
            <a:fillRect/>
          </a:stretch>
        </p:blipFill>
        <p:spPr>
          <a:xfrm>
            <a:off x="511413" y="1049145"/>
            <a:ext cx="2497258" cy="3234303"/>
          </a:xfrm>
          <a:prstGeom prst="rect">
            <a:avLst/>
          </a:prstGeom>
        </p:spPr>
      </p:pic>
      <p:sp>
        <p:nvSpPr>
          <p:cNvPr id="5" name="テキスト ボックス 4">
            <a:extLst>
              <a:ext uri="{FF2B5EF4-FFF2-40B4-BE49-F238E27FC236}">
                <a16:creationId xmlns:a16="http://schemas.microsoft.com/office/drawing/2014/main" id="{42661A76-0473-BEEE-0D66-05D6C7269601}"/>
              </a:ext>
            </a:extLst>
          </p:cNvPr>
          <p:cNvSpPr txBox="1"/>
          <p:nvPr/>
        </p:nvSpPr>
        <p:spPr>
          <a:xfrm>
            <a:off x="187931" y="4283448"/>
            <a:ext cx="3336240" cy="2492990"/>
          </a:xfrm>
          <a:prstGeom prst="rect">
            <a:avLst/>
          </a:prstGeom>
          <a:solidFill>
            <a:srgbClr val="000099">
              <a:alpha val="44000"/>
            </a:srgbClr>
          </a:solidFill>
        </p:spPr>
        <p:txBody>
          <a:bodyPr wrap="square" rtlCol="0">
            <a:spAutoFit/>
          </a:bodyPr>
          <a:lstStyle/>
          <a:p>
            <a:r>
              <a:rPr kumimoji="1" lang="ja-JP" altLang="en-US" sz="1200" dirty="0"/>
              <a:t>名前</a:t>
            </a:r>
            <a:endParaRPr kumimoji="1" lang="en-US" altLang="ja-JP" sz="1200" dirty="0"/>
          </a:p>
          <a:p>
            <a:r>
              <a:rPr kumimoji="1" lang="ja-JP" altLang="en-US" sz="1200" dirty="0"/>
              <a:t>香坂藍佳</a:t>
            </a:r>
            <a:r>
              <a:rPr kumimoji="1" lang="en-US" altLang="ja-JP" sz="1200" dirty="0"/>
              <a:t>(</a:t>
            </a:r>
            <a:r>
              <a:rPr kumimoji="1" lang="ja-JP" altLang="en-US" sz="1200" dirty="0"/>
              <a:t>こうさかあいか</a:t>
            </a:r>
            <a:r>
              <a:rPr kumimoji="1" lang="en-US" altLang="ja-JP" sz="1200" dirty="0"/>
              <a:t>)</a:t>
            </a:r>
          </a:p>
          <a:p>
            <a:r>
              <a:rPr kumimoji="1" lang="ja-JP" altLang="en-US" sz="1200" dirty="0"/>
              <a:t>借金額</a:t>
            </a:r>
            <a:endParaRPr kumimoji="1" lang="en-US" altLang="ja-JP" sz="1200" dirty="0"/>
          </a:p>
          <a:p>
            <a:r>
              <a:rPr kumimoji="1" lang="ja-JP" altLang="en-US" sz="1200" dirty="0"/>
              <a:t>八千万</a:t>
            </a:r>
            <a:endParaRPr kumimoji="1" lang="en-US" altLang="ja-JP" sz="1200" dirty="0"/>
          </a:p>
          <a:p>
            <a:r>
              <a:rPr kumimoji="1" lang="ja-JP" altLang="en-US" sz="1200" dirty="0"/>
              <a:t>上げやすいパラメーター</a:t>
            </a:r>
            <a:endParaRPr kumimoji="1" lang="en-US" altLang="ja-JP" sz="1200" dirty="0"/>
          </a:p>
          <a:p>
            <a:r>
              <a:rPr kumimoji="1" lang="ja-JP" altLang="en-US" sz="1200" dirty="0"/>
              <a:t>運</a:t>
            </a:r>
            <a:endParaRPr kumimoji="1" lang="en-US" altLang="ja-JP" sz="1200" dirty="0"/>
          </a:p>
          <a:p>
            <a:r>
              <a:rPr kumimoji="1" lang="ja-JP" altLang="en-US" sz="1200" dirty="0"/>
              <a:t>上がりにくいパラメーター</a:t>
            </a:r>
            <a:endParaRPr kumimoji="1" lang="en-US" altLang="ja-JP" sz="1200" dirty="0"/>
          </a:p>
          <a:p>
            <a:r>
              <a:rPr kumimoji="1" lang="ja-JP" altLang="en-US" sz="1200" dirty="0"/>
              <a:t>ファンサ</a:t>
            </a:r>
            <a:endParaRPr kumimoji="1" lang="en-US" altLang="ja-JP" sz="1200" dirty="0"/>
          </a:p>
          <a:p>
            <a:r>
              <a:rPr kumimoji="1" lang="ja-JP" altLang="en-US" sz="1200" dirty="0"/>
              <a:t>キャラ説名</a:t>
            </a:r>
            <a:endParaRPr kumimoji="1" lang="en-US" altLang="ja-JP" sz="1200" dirty="0"/>
          </a:p>
          <a:p>
            <a:r>
              <a:rPr kumimoji="1" lang="ja-JP" altLang="en-US" sz="1200" dirty="0"/>
              <a:t>学生時代のイジメが原因で引きこもりをしていた少女。そのため、かなりの陰キャでコミュ障。ただし、天性のギャンブルの才能があるる。</a:t>
            </a:r>
            <a:endParaRPr kumimoji="1" lang="en-US" altLang="ja-JP" sz="1200" dirty="0"/>
          </a:p>
        </p:txBody>
      </p:sp>
      <p:sp>
        <p:nvSpPr>
          <p:cNvPr id="6" name="テキスト ボックス 5">
            <a:extLst>
              <a:ext uri="{FF2B5EF4-FFF2-40B4-BE49-F238E27FC236}">
                <a16:creationId xmlns:a16="http://schemas.microsoft.com/office/drawing/2014/main" id="{9BC7F9A6-51D1-62FA-655D-808236340A3F}"/>
              </a:ext>
            </a:extLst>
          </p:cNvPr>
          <p:cNvSpPr txBox="1"/>
          <p:nvPr/>
        </p:nvSpPr>
        <p:spPr>
          <a:xfrm>
            <a:off x="700647" y="341259"/>
            <a:ext cx="9705975" cy="707886"/>
          </a:xfrm>
          <a:prstGeom prst="rect">
            <a:avLst/>
          </a:prstGeom>
          <a:noFill/>
        </p:spPr>
        <p:txBody>
          <a:bodyPr wrap="square" rtlCol="0">
            <a:spAutoFit/>
          </a:bodyPr>
          <a:lstStyle/>
          <a:p>
            <a:r>
              <a:rPr kumimoji="1" lang="ja-JP" altLang="en-US" sz="4000" b="1" dirty="0"/>
              <a:t>キャラ説明</a:t>
            </a:r>
            <a:r>
              <a:rPr kumimoji="1" lang="en-US" altLang="ja-JP" sz="4000" b="1" dirty="0"/>
              <a:t>3</a:t>
            </a:r>
            <a:endParaRPr kumimoji="1" lang="ja-JP" altLang="en-US" sz="4000" b="1" dirty="0"/>
          </a:p>
        </p:txBody>
      </p:sp>
      <p:sp>
        <p:nvSpPr>
          <p:cNvPr id="8" name="テキスト ボックス 7">
            <a:extLst>
              <a:ext uri="{FF2B5EF4-FFF2-40B4-BE49-F238E27FC236}">
                <a16:creationId xmlns:a16="http://schemas.microsoft.com/office/drawing/2014/main" id="{9E50E5B7-16AC-37CE-4A0F-A0B44B24F65B}"/>
              </a:ext>
            </a:extLst>
          </p:cNvPr>
          <p:cNvSpPr txBox="1"/>
          <p:nvPr/>
        </p:nvSpPr>
        <p:spPr>
          <a:xfrm>
            <a:off x="4164643" y="4283448"/>
            <a:ext cx="3336240" cy="2123658"/>
          </a:xfrm>
          <a:prstGeom prst="rect">
            <a:avLst/>
          </a:prstGeom>
          <a:solidFill>
            <a:srgbClr val="CC0000"/>
          </a:solidFill>
        </p:spPr>
        <p:txBody>
          <a:bodyPr wrap="square" rtlCol="0">
            <a:spAutoFit/>
          </a:bodyPr>
          <a:lstStyle/>
          <a:p>
            <a:r>
              <a:rPr kumimoji="1" lang="ja-JP" altLang="en-US" sz="1200" dirty="0">
                <a:solidFill>
                  <a:schemeClr val="bg1"/>
                </a:solidFill>
              </a:rPr>
              <a:t>名前</a:t>
            </a:r>
            <a:endParaRPr kumimoji="1" lang="en-US" altLang="ja-JP" sz="1200" dirty="0">
              <a:solidFill>
                <a:schemeClr val="bg1"/>
              </a:solidFill>
            </a:endParaRPr>
          </a:p>
          <a:p>
            <a:r>
              <a:rPr kumimoji="1" lang="ja-JP" altLang="en-US" sz="1200" dirty="0">
                <a:solidFill>
                  <a:schemeClr val="bg1"/>
                </a:solidFill>
              </a:rPr>
              <a:t>リーゼ・紅</a:t>
            </a:r>
            <a:endParaRPr kumimoji="1" lang="en-US" altLang="ja-JP" sz="1200" dirty="0">
              <a:solidFill>
                <a:schemeClr val="bg1"/>
              </a:solidFill>
            </a:endParaRPr>
          </a:p>
          <a:p>
            <a:r>
              <a:rPr kumimoji="1" lang="ja-JP" altLang="en-US" sz="1200" dirty="0">
                <a:solidFill>
                  <a:schemeClr val="bg1"/>
                </a:solidFill>
              </a:rPr>
              <a:t>借金額</a:t>
            </a:r>
            <a:endParaRPr kumimoji="1" lang="en-US" altLang="ja-JP" sz="1200" dirty="0">
              <a:solidFill>
                <a:schemeClr val="bg1"/>
              </a:solidFill>
            </a:endParaRPr>
          </a:p>
          <a:p>
            <a:r>
              <a:rPr kumimoji="1" lang="ja-JP" altLang="en-US" sz="1200" dirty="0">
                <a:solidFill>
                  <a:schemeClr val="bg1"/>
                </a:solidFill>
              </a:rPr>
              <a:t>八千万</a:t>
            </a:r>
            <a:endParaRPr kumimoji="1" lang="en-US" altLang="ja-JP" sz="1200" dirty="0">
              <a:solidFill>
                <a:schemeClr val="bg1"/>
              </a:solidFill>
            </a:endParaRPr>
          </a:p>
          <a:p>
            <a:r>
              <a:rPr kumimoji="1" lang="ja-JP" altLang="en-US" sz="1200" dirty="0">
                <a:solidFill>
                  <a:schemeClr val="bg1"/>
                </a:solidFill>
              </a:rPr>
              <a:t>上げやすいパラメーター</a:t>
            </a:r>
            <a:endParaRPr lang="en-US" altLang="ja-JP" sz="1200" dirty="0">
              <a:solidFill>
                <a:schemeClr val="bg1"/>
              </a:solidFill>
            </a:endParaRPr>
          </a:p>
          <a:p>
            <a:r>
              <a:rPr kumimoji="1" lang="ja-JP" altLang="en-US" sz="1200" dirty="0">
                <a:solidFill>
                  <a:schemeClr val="bg1"/>
                </a:solidFill>
              </a:rPr>
              <a:t>美貌</a:t>
            </a:r>
            <a:endParaRPr kumimoji="1" lang="en-US" altLang="ja-JP" sz="1200" dirty="0">
              <a:solidFill>
                <a:schemeClr val="bg1"/>
              </a:solidFill>
            </a:endParaRPr>
          </a:p>
          <a:p>
            <a:r>
              <a:rPr kumimoji="1" lang="ja-JP" altLang="en-US" sz="1200" dirty="0">
                <a:solidFill>
                  <a:schemeClr val="bg1"/>
                </a:solidFill>
              </a:rPr>
              <a:t>上がりにくいパラメーター</a:t>
            </a:r>
            <a:endParaRPr kumimoji="1" lang="en-US" altLang="ja-JP" sz="1200" dirty="0">
              <a:solidFill>
                <a:schemeClr val="bg1"/>
              </a:solidFill>
            </a:endParaRPr>
          </a:p>
          <a:p>
            <a:r>
              <a:rPr kumimoji="1" lang="ja-JP" altLang="en-US" sz="1200" dirty="0">
                <a:solidFill>
                  <a:schemeClr val="bg1"/>
                </a:solidFill>
              </a:rPr>
              <a:t>歌唱力</a:t>
            </a:r>
            <a:endParaRPr kumimoji="1" lang="en-US" altLang="ja-JP" sz="1200" dirty="0">
              <a:solidFill>
                <a:schemeClr val="bg1"/>
              </a:solidFill>
            </a:endParaRPr>
          </a:p>
          <a:p>
            <a:r>
              <a:rPr kumimoji="1" lang="ja-JP" altLang="en-US" sz="1200" dirty="0">
                <a:solidFill>
                  <a:schemeClr val="bg1"/>
                </a:solidFill>
              </a:rPr>
              <a:t>日本人とイギリスのハーフ。父、母共に研究員で自分も研究員だった。</a:t>
            </a:r>
            <a:endParaRPr kumimoji="1" lang="en-US" altLang="ja-JP" sz="1200" dirty="0">
              <a:solidFill>
                <a:schemeClr val="bg1"/>
              </a:solidFill>
            </a:endParaRPr>
          </a:p>
          <a:p>
            <a:r>
              <a:rPr kumimoji="1" lang="ja-JP" altLang="en-US" sz="1200" dirty="0">
                <a:solidFill>
                  <a:schemeClr val="bg1"/>
                </a:solidFill>
              </a:rPr>
              <a:t>その研究のために借金をしてしまった。</a:t>
            </a:r>
            <a:endParaRPr kumimoji="1" lang="en-US" altLang="ja-JP" sz="1200" dirty="0">
              <a:solidFill>
                <a:schemeClr val="bg1"/>
              </a:solidFill>
            </a:endParaRPr>
          </a:p>
        </p:txBody>
      </p:sp>
      <p:sp>
        <p:nvSpPr>
          <p:cNvPr id="9" name="テキスト ボックス 8">
            <a:extLst>
              <a:ext uri="{FF2B5EF4-FFF2-40B4-BE49-F238E27FC236}">
                <a16:creationId xmlns:a16="http://schemas.microsoft.com/office/drawing/2014/main" id="{06D5156C-B6B1-E18A-1002-B4A7B25F149A}"/>
              </a:ext>
            </a:extLst>
          </p:cNvPr>
          <p:cNvSpPr txBox="1"/>
          <p:nvPr/>
        </p:nvSpPr>
        <p:spPr>
          <a:xfrm>
            <a:off x="8237066" y="4152900"/>
            <a:ext cx="3336240" cy="2677656"/>
          </a:xfrm>
          <a:prstGeom prst="rect">
            <a:avLst/>
          </a:prstGeom>
          <a:solidFill>
            <a:schemeClr val="bg2">
              <a:lumMod val="90000"/>
            </a:schemeClr>
          </a:solidFill>
        </p:spPr>
        <p:txBody>
          <a:bodyPr wrap="square" rtlCol="0">
            <a:spAutoFit/>
          </a:bodyPr>
          <a:lstStyle/>
          <a:p>
            <a:r>
              <a:rPr kumimoji="1" lang="ja-JP" altLang="en-US" sz="1200" dirty="0"/>
              <a:t>名前</a:t>
            </a:r>
            <a:endParaRPr kumimoji="1" lang="en-US" altLang="ja-JP" sz="1200" dirty="0"/>
          </a:p>
          <a:p>
            <a:r>
              <a:rPr kumimoji="1" lang="ja-JP" altLang="en-US" sz="1200" dirty="0"/>
              <a:t>灰崎チセ</a:t>
            </a:r>
            <a:endParaRPr kumimoji="1" lang="en-US" altLang="ja-JP" sz="1200" dirty="0"/>
          </a:p>
          <a:p>
            <a:r>
              <a:rPr kumimoji="1" lang="ja-JP" altLang="en-US" sz="1200" dirty="0"/>
              <a:t>借金額</a:t>
            </a:r>
            <a:endParaRPr kumimoji="1" lang="en-US" altLang="ja-JP" sz="1200" dirty="0"/>
          </a:p>
          <a:p>
            <a:r>
              <a:rPr kumimoji="1" lang="en-US" altLang="ja-JP" sz="1200" dirty="0"/>
              <a:t>10</a:t>
            </a:r>
            <a:r>
              <a:rPr kumimoji="1" lang="ja-JP" altLang="en-US" sz="1200" dirty="0"/>
              <a:t>億</a:t>
            </a:r>
            <a:endParaRPr kumimoji="1" lang="en-US" altLang="ja-JP" sz="1200" dirty="0"/>
          </a:p>
          <a:p>
            <a:r>
              <a:rPr kumimoji="1" lang="ja-JP" altLang="en-US" sz="1200" dirty="0"/>
              <a:t>上げやすいパラメーター</a:t>
            </a:r>
            <a:endParaRPr lang="en-US" altLang="ja-JP" sz="1200" dirty="0"/>
          </a:p>
          <a:p>
            <a:r>
              <a:rPr kumimoji="1" lang="ja-JP" altLang="en-US" sz="1200" dirty="0"/>
              <a:t>運以外</a:t>
            </a:r>
            <a:endParaRPr kumimoji="1" lang="en-US" altLang="ja-JP" sz="1200" dirty="0"/>
          </a:p>
          <a:p>
            <a:r>
              <a:rPr kumimoji="1" lang="ja-JP" altLang="en-US" sz="1200" dirty="0"/>
              <a:t>上がりにくいパラメーター</a:t>
            </a:r>
            <a:endParaRPr kumimoji="1" lang="en-US" altLang="ja-JP" sz="1200" dirty="0"/>
          </a:p>
          <a:p>
            <a:r>
              <a:rPr kumimoji="1" lang="ja-JP" altLang="en-US" sz="1200" dirty="0"/>
              <a:t>運</a:t>
            </a:r>
            <a:endParaRPr kumimoji="1" lang="en-US" altLang="ja-JP" sz="1200" dirty="0"/>
          </a:p>
          <a:p>
            <a:r>
              <a:rPr kumimoji="1" lang="ja-JP" altLang="en-US" sz="1200" dirty="0"/>
              <a:t>キャラ説名</a:t>
            </a:r>
            <a:endParaRPr kumimoji="1" lang="en-US" altLang="ja-JP" sz="1200" dirty="0"/>
          </a:p>
          <a:p>
            <a:r>
              <a:rPr kumimoji="1" lang="ja-JP" altLang="en-US" sz="1200" dirty="0"/>
              <a:t>メンバーの中で随一の才能を持った少女。ただし、産まれた時から不運に見舞われている。</a:t>
            </a:r>
            <a:r>
              <a:rPr kumimoji="1" lang="en-US" altLang="ja-JP" sz="1200" dirty="0"/>
              <a:t>10</a:t>
            </a:r>
            <a:r>
              <a:rPr kumimoji="1" lang="ja-JP" altLang="en-US" sz="1200" dirty="0"/>
              <a:t>億の借金も自身の不運が原因で被害を被った人達の慰謝料</a:t>
            </a:r>
            <a:endParaRPr kumimoji="1" lang="en-US" altLang="ja-JP" sz="1200" dirty="0"/>
          </a:p>
          <a:p>
            <a:endParaRPr kumimoji="1" lang="en-US" altLang="ja-JP" sz="1200" dirty="0"/>
          </a:p>
        </p:txBody>
      </p:sp>
    </p:spTree>
    <p:extLst>
      <p:ext uri="{BB962C8B-B14F-4D97-AF65-F5344CB8AC3E}">
        <p14:creationId xmlns:p14="http://schemas.microsoft.com/office/powerpoint/2010/main" val="34115249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18E04804-4C12-25E1-7F47-9322D72C57FB}"/>
              </a:ext>
            </a:extLst>
          </p:cNvPr>
          <p:cNvSpPr txBox="1"/>
          <p:nvPr/>
        </p:nvSpPr>
        <p:spPr>
          <a:xfrm>
            <a:off x="457200" y="438150"/>
            <a:ext cx="10706100" cy="1015663"/>
          </a:xfrm>
          <a:prstGeom prst="rect">
            <a:avLst/>
          </a:prstGeom>
          <a:noFill/>
        </p:spPr>
        <p:txBody>
          <a:bodyPr wrap="square" rtlCol="0">
            <a:spAutoFit/>
          </a:bodyPr>
          <a:lstStyle/>
          <a:p>
            <a:r>
              <a:rPr kumimoji="1" lang="ja-JP" altLang="en-US" sz="6000" dirty="0"/>
              <a:t>重要項目</a:t>
            </a:r>
          </a:p>
        </p:txBody>
      </p:sp>
      <p:sp>
        <p:nvSpPr>
          <p:cNvPr id="3" name="テキスト ボックス 2">
            <a:extLst>
              <a:ext uri="{FF2B5EF4-FFF2-40B4-BE49-F238E27FC236}">
                <a16:creationId xmlns:a16="http://schemas.microsoft.com/office/drawing/2014/main" id="{C0A6D4DE-0023-7FC8-DA4B-F666E85B3042}"/>
              </a:ext>
            </a:extLst>
          </p:cNvPr>
          <p:cNvSpPr txBox="1"/>
          <p:nvPr/>
        </p:nvSpPr>
        <p:spPr>
          <a:xfrm>
            <a:off x="666750" y="1771650"/>
            <a:ext cx="10648950" cy="3108543"/>
          </a:xfrm>
          <a:prstGeom prst="rect">
            <a:avLst/>
          </a:prstGeom>
          <a:noFill/>
        </p:spPr>
        <p:txBody>
          <a:bodyPr wrap="square" rtlCol="0">
            <a:spAutoFit/>
          </a:bodyPr>
          <a:lstStyle/>
          <a:p>
            <a:r>
              <a:rPr kumimoji="1" lang="ja-JP" altLang="en-US" sz="2800" dirty="0"/>
              <a:t>・ジャンル　　　　　</a:t>
            </a:r>
            <a:r>
              <a:rPr lang="ja-JP" altLang="ja-JP" sz="2800" kern="100" dirty="0">
                <a:effectLst/>
                <a:latin typeface="游明朝" panose="02020400000000000000" pitchFamily="18" charset="-128"/>
                <a:ea typeface="游明朝" panose="02020400000000000000" pitchFamily="18" charset="-128"/>
                <a:cs typeface="Times New Roman" panose="02020603050405020304" pitchFamily="18" charset="0"/>
              </a:rPr>
              <a:t>アイドル×ギャンブル×デスゲーム</a:t>
            </a:r>
            <a:endParaRPr kumimoji="1" lang="en-US" altLang="ja-JP" sz="2800" dirty="0"/>
          </a:p>
          <a:p>
            <a:r>
              <a:rPr kumimoji="1" lang="ja-JP" altLang="en-US" sz="2800" dirty="0"/>
              <a:t>・プラットフォーム　ＳＷＩＴＣＨの買い切りと配信</a:t>
            </a:r>
            <a:endParaRPr kumimoji="1" lang="en-US" altLang="ja-JP" sz="2800" dirty="0"/>
          </a:p>
          <a:p>
            <a:r>
              <a:rPr kumimoji="1" lang="ja-JP" altLang="en-US" sz="2800" dirty="0"/>
              <a:t>・販売国　　　　　　日本</a:t>
            </a:r>
            <a:endParaRPr kumimoji="1" lang="en-US" altLang="ja-JP" sz="2800" dirty="0"/>
          </a:p>
          <a:p>
            <a:r>
              <a:rPr kumimoji="1" lang="ja-JP" altLang="en-US" sz="2800" dirty="0"/>
              <a:t>・ターゲット　　　　男性　アイドル物、デスゲーム物好き　　　</a:t>
            </a:r>
            <a:endParaRPr kumimoji="1" lang="en-US" altLang="ja-JP" sz="2800" dirty="0"/>
          </a:p>
          <a:p>
            <a:r>
              <a:rPr kumimoji="1" lang="ja-JP" altLang="en-US" sz="2800" dirty="0"/>
              <a:t>・対応年齢　　　　　</a:t>
            </a:r>
            <a:r>
              <a:rPr kumimoji="1" lang="en-US" altLang="ja-JP" sz="2800" dirty="0"/>
              <a:t>18</a:t>
            </a:r>
            <a:r>
              <a:rPr kumimoji="1" lang="ja-JP" altLang="en-US" sz="2800" dirty="0"/>
              <a:t>歳以上</a:t>
            </a:r>
            <a:endParaRPr kumimoji="1" lang="en-US" altLang="ja-JP" sz="2800" dirty="0"/>
          </a:p>
          <a:p>
            <a:r>
              <a:rPr kumimoji="1" lang="ja-JP" altLang="en-US" sz="2800" dirty="0"/>
              <a:t>・プレイ人数　　　　</a:t>
            </a:r>
            <a:r>
              <a:rPr kumimoji="1" lang="en-US" altLang="ja-JP" sz="2800" dirty="0"/>
              <a:t>1</a:t>
            </a:r>
            <a:r>
              <a:rPr kumimoji="1" lang="ja-JP" altLang="en-US" sz="2800" dirty="0"/>
              <a:t>人～</a:t>
            </a:r>
            <a:r>
              <a:rPr kumimoji="1" lang="en-US" altLang="ja-JP" sz="2800" dirty="0"/>
              <a:t>4</a:t>
            </a:r>
            <a:r>
              <a:rPr kumimoji="1" lang="ja-JP" altLang="en-US" sz="2800" dirty="0"/>
              <a:t>人</a:t>
            </a:r>
            <a:endParaRPr kumimoji="1" lang="en-US" altLang="ja-JP" sz="2800" dirty="0"/>
          </a:p>
          <a:p>
            <a:r>
              <a:rPr kumimoji="1" lang="ja-JP" altLang="en-US" sz="2800" dirty="0"/>
              <a:t>・販売形式　　　　　カセットでの買い切り、配信</a:t>
            </a:r>
          </a:p>
        </p:txBody>
      </p:sp>
    </p:spTree>
    <p:extLst>
      <p:ext uri="{BB962C8B-B14F-4D97-AF65-F5344CB8AC3E}">
        <p14:creationId xmlns:p14="http://schemas.microsoft.com/office/powerpoint/2010/main" val="30944632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09EEEFB4-B022-33B2-565E-6EC4934080F2}"/>
              </a:ext>
            </a:extLst>
          </p:cNvPr>
          <p:cNvSpPr txBox="1"/>
          <p:nvPr/>
        </p:nvSpPr>
        <p:spPr>
          <a:xfrm>
            <a:off x="866775" y="478006"/>
            <a:ext cx="10429875" cy="1015663"/>
          </a:xfrm>
          <a:prstGeom prst="rect">
            <a:avLst/>
          </a:prstGeom>
          <a:noFill/>
        </p:spPr>
        <p:txBody>
          <a:bodyPr wrap="square" rtlCol="0">
            <a:spAutoFit/>
          </a:bodyPr>
          <a:lstStyle/>
          <a:p>
            <a:r>
              <a:rPr kumimoji="1" lang="ja-JP" altLang="en-US" sz="6000" b="1" dirty="0"/>
              <a:t>コンセプト説明</a:t>
            </a:r>
          </a:p>
        </p:txBody>
      </p:sp>
      <p:sp>
        <p:nvSpPr>
          <p:cNvPr id="3" name="テキスト ボックス 2">
            <a:extLst>
              <a:ext uri="{FF2B5EF4-FFF2-40B4-BE49-F238E27FC236}">
                <a16:creationId xmlns:a16="http://schemas.microsoft.com/office/drawing/2014/main" id="{AEA8C547-855C-033A-EC58-0622A97497D4}"/>
              </a:ext>
            </a:extLst>
          </p:cNvPr>
          <p:cNvSpPr txBox="1"/>
          <p:nvPr/>
        </p:nvSpPr>
        <p:spPr>
          <a:xfrm>
            <a:off x="866775" y="1636544"/>
            <a:ext cx="10201275" cy="5109091"/>
          </a:xfrm>
          <a:prstGeom prst="rect">
            <a:avLst/>
          </a:prstGeom>
          <a:noFill/>
        </p:spPr>
        <p:txBody>
          <a:bodyPr wrap="square" rtlCol="0">
            <a:spAutoFit/>
          </a:bodyPr>
          <a:lstStyle/>
          <a:p>
            <a:r>
              <a:rPr kumimoji="1" lang="ja-JP" altLang="en-US" sz="2800" dirty="0">
                <a:solidFill>
                  <a:schemeClr val="accent1"/>
                </a:solidFill>
              </a:rPr>
              <a:t>今作を作るきっかけ</a:t>
            </a:r>
            <a:endParaRPr kumimoji="1" lang="en-US" altLang="ja-JP" sz="2800" dirty="0">
              <a:solidFill>
                <a:schemeClr val="accent1"/>
              </a:solidFill>
            </a:endParaRPr>
          </a:p>
          <a:p>
            <a:r>
              <a:rPr kumimoji="1" lang="ja-JP" altLang="en-US" sz="2800" dirty="0">
                <a:solidFill>
                  <a:srgbClr val="002060"/>
                </a:solidFill>
              </a:rPr>
              <a:t>・</a:t>
            </a:r>
            <a:r>
              <a:rPr kumimoji="1" lang="en-US" altLang="ja-JP" sz="2800" dirty="0"/>
              <a:t>2010</a:t>
            </a:r>
            <a:r>
              <a:rPr kumimoji="1" lang="ja-JP" altLang="en-US" sz="2800" dirty="0"/>
              <a:t>年～</a:t>
            </a:r>
            <a:r>
              <a:rPr kumimoji="1" lang="en-US" altLang="ja-JP" sz="2800" dirty="0"/>
              <a:t>2015</a:t>
            </a:r>
            <a:r>
              <a:rPr kumimoji="1" lang="ja-JP" altLang="en-US" sz="2800" dirty="0"/>
              <a:t>年に爆発的な人気があったアイドルを題材にした作品。</a:t>
            </a:r>
            <a:endParaRPr kumimoji="1" lang="en-US" altLang="ja-JP" sz="2800" dirty="0"/>
          </a:p>
          <a:p>
            <a:r>
              <a:rPr kumimoji="1" lang="ja-JP" altLang="en-US" sz="2800" dirty="0"/>
              <a:t>・以降、一定の需要はあるますがそこまで人気のあるジャンルではありませんでした。</a:t>
            </a:r>
            <a:endParaRPr kumimoji="1" lang="en-US" altLang="ja-JP" sz="2800" dirty="0"/>
          </a:p>
          <a:p>
            <a:r>
              <a:rPr kumimoji="1" lang="ja-JP" altLang="en-US" sz="2800" dirty="0"/>
              <a:t>・しかし、</a:t>
            </a:r>
            <a:r>
              <a:rPr lang="ja-JP" altLang="en-US" sz="2800" dirty="0"/>
              <a:t>昨今某美少女競馬ゲームを皮切りに</a:t>
            </a:r>
            <a:r>
              <a:rPr kumimoji="1" lang="ja-JP" altLang="en-US" sz="2800" dirty="0"/>
              <a:t>アイドルを題材にしたゲーム</a:t>
            </a:r>
            <a:r>
              <a:rPr lang="ja-JP" altLang="en-US" sz="2800" dirty="0"/>
              <a:t>を皮切りに再度ブームになっています</a:t>
            </a:r>
            <a:r>
              <a:rPr kumimoji="1" lang="ja-JP" altLang="en-US" sz="2800" dirty="0"/>
              <a:t>。</a:t>
            </a:r>
            <a:endParaRPr kumimoji="1" lang="en-US" altLang="ja-JP" sz="2800" dirty="0"/>
          </a:p>
          <a:p>
            <a:r>
              <a:rPr kumimoji="1" lang="ja-JP" altLang="en-US" sz="2800" dirty="0"/>
              <a:t>・そんな、人気のあるアイドル物に、ニッチな需要のあるデスゲームの要素、ギャンブルの要素を加えることで、より幅広い人に需要のあるゲームを作ることが出来る。</a:t>
            </a:r>
            <a:endParaRPr kumimoji="1" lang="en-US" altLang="ja-JP" sz="2800" dirty="0"/>
          </a:p>
          <a:p>
            <a:endParaRPr kumimoji="1" lang="en-US" altLang="ja-JP" sz="2800" dirty="0"/>
          </a:p>
          <a:p>
            <a:endParaRPr lang="en-US" altLang="ja-JP" dirty="0"/>
          </a:p>
        </p:txBody>
      </p:sp>
    </p:spTree>
    <p:extLst>
      <p:ext uri="{BB962C8B-B14F-4D97-AF65-F5344CB8AC3E}">
        <p14:creationId xmlns:p14="http://schemas.microsoft.com/office/powerpoint/2010/main" val="1269398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9EF63970-0D44-E2F8-B3A2-06E44D11D340}"/>
              </a:ext>
            </a:extLst>
          </p:cNvPr>
          <p:cNvSpPr txBox="1"/>
          <p:nvPr/>
        </p:nvSpPr>
        <p:spPr>
          <a:xfrm>
            <a:off x="619125" y="1104245"/>
            <a:ext cx="10744200" cy="3569119"/>
          </a:xfrm>
          <a:prstGeom prst="rect">
            <a:avLst/>
          </a:prstGeom>
          <a:noFill/>
        </p:spPr>
        <p:txBody>
          <a:bodyPr wrap="square" rtlCol="0">
            <a:spAutoFit/>
          </a:bodyPr>
          <a:lstStyle/>
          <a:p>
            <a:pPr>
              <a:lnSpc>
                <a:spcPct val="107000"/>
              </a:lnSpc>
              <a:spcAft>
                <a:spcPts val="800"/>
              </a:spcAft>
            </a:pP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このゲームの目的は２つあります。</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１つ目は、自分のキャラクターのステータを上げて、オーディションに合格。生き残ること。</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endParaRPr lang="en-US" altLang="ja-JP" kern="100" dirty="0">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en-US" altLang="ja-JP" sz="11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en-US" altLang="ja-JP" sz="1100" kern="100" dirty="0" err="1">
                <a:effectLst/>
                <a:latin typeface="游明朝" panose="02020400000000000000" pitchFamily="18" charset="-128"/>
                <a:ea typeface="游明朝" panose="02020400000000000000" pitchFamily="18" charset="-128"/>
                <a:cs typeface="Times New Roman" panose="02020603050405020304" pitchFamily="18" charset="0"/>
              </a:rPr>
              <a:t>LoveLIVE</a:t>
            </a:r>
            <a:r>
              <a:rPr lang="ja-JP" altLang="en-US" sz="1100" kern="100" dirty="0">
                <a:effectLst/>
                <a:latin typeface="游明朝" panose="02020400000000000000" pitchFamily="18" charset="-128"/>
                <a:ea typeface="游明朝" panose="02020400000000000000" pitchFamily="18" charset="-128"/>
                <a:cs typeface="Times New Roman" panose="02020603050405020304" pitchFamily="18" charset="0"/>
              </a:rPr>
              <a:t>　</a:t>
            </a:r>
            <a:r>
              <a:rPr lang="en-US" altLang="ja-JP" sz="1100" kern="100" dirty="0">
                <a:effectLst/>
                <a:latin typeface="游明朝" panose="02020400000000000000" pitchFamily="18" charset="-128"/>
                <a:ea typeface="游明朝" panose="02020400000000000000" pitchFamily="18" charset="-128"/>
                <a:cs typeface="Times New Roman" panose="02020603050405020304" pitchFamily="18" charset="0"/>
              </a:rPr>
              <a:t>SUMMER</a:t>
            </a:r>
            <a:r>
              <a:rPr lang="ja-JP" altLang="en-US" sz="1100" kern="100" dirty="0">
                <a:effectLst/>
                <a:latin typeface="游明朝" panose="02020400000000000000" pitchFamily="18" charset="-128"/>
                <a:ea typeface="游明朝" panose="02020400000000000000" pitchFamily="18" charset="-128"/>
                <a:cs typeface="Times New Roman" panose="02020603050405020304" pitchFamily="18" charset="0"/>
              </a:rPr>
              <a:t>！から引用</a:t>
            </a:r>
            <a:endParaRPr lang="en-US" altLang="ja-JP" sz="11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nSpc>
                <a:spcPct val="107000"/>
              </a:lnSpc>
              <a:spcAft>
                <a:spcPts val="800"/>
              </a:spcAft>
            </a:pPr>
            <a:r>
              <a:rPr lang="ja-JP" altLang="en-US" sz="1800" b="1" kern="100" dirty="0">
                <a:effectLst/>
                <a:latin typeface="游明朝" panose="02020400000000000000" pitchFamily="18" charset="-128"/>
                <a:ea typeface="游明朝" panose="02020400000000000000" pitchFamily="18" charset="-128"/>
                <a:cs typeface="Times New Roman" panose="02020603050405020304" pitchFamily="18" charset="0"/>
              </a:rPr>
              <a:t>２つ目は、オーディション会場を探査してデスゲームオーディションから脱出すること。</a:t>
            </a:r>
            <a:endParaRPr lang="en-US" alt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5" name="テキスト ボックス 4">
            <a:extLst>
              <a:ext uri="{FF2B5EF4-FFF2-40B4-BE49-F238E27FC236}">
                <a16:creationId xmlns:a16="http://schemas.microsoft.com/office/drawing/2014/main" id="{A6D5C745-FEC3-C511-C4A0-239AA3707D5D}"/>
              </a:ext>
            </a:extLst>
          </p:cNvPr>
          <p:cNvSpPr txBox="1"/>
          <p:nvPr/>
        </p:nvSpPr>
        <p:spPr>
          <a:xfrm>
            <a:off x="942975" y="396359"/>
            <a:ext cx="6096000" cy="707886"/>
          </a:xfrm>
          <a:prstGeom prst="rect">
            <a:avLst/>
          </a:prstGeom>
          <a:noFill/>
        </p:spPr>
        <p:txBody>
          <a:bodyPr wrap="square">
            <a:spAutoFit/>
          </a:bodyPr>
          <a:lstStyle/>
          <a:p>
            <a:r>
              <a:rPr kumimoji="1" lang="ja-JP" altLang="en-US" sz="4000" b="1" dirty="0"/>
              <a:t>ゲームの概要</a:t>
            </a:r>
            <a:r>
              <a:rPr kumimoji="1" lang="en-US" altLang="ja-JP" sz="4000" b="1" dirty="0"/>
              <a:t>1</a:t>
            </a:r>
            <a:endParaRPr kumimoji="1" lang="ja-JP" altLang="en-US" sz="4000" b="1" dirty="0"/>
          </a:p>
        </p:txBody>
      </p:sp>
      <p:pic>
        <p:nvPicPr>
          <p:cNvPr id="6" name="Picture 2" descr="女の子アイドルのイラスト特集">
            <a:extLst>
              <a:ext uri="{FF2B5EF4-FFF2-40B4-BE49-F238E27FC236}">
                <a16:creationId xmlns:a16="http://schemas.microsoft.com/office/drawing/2014/main" id="{8601C2BA-D408-E4A3-74B8-3FFA115C20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3106" y="2002809"/>
            <a:ext cx="2866572" cy="15049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ボイトレイラスト｜無料イラスト・フリー素材なら「イラストAC」">
            <a:extLst>
              <a:ext uri="{FF2B5EF4-FFF2-40B4-BE49-F238E27FC236}">
                <a16:creationId xmlns:a16="http://schemas.microsoft.com/office/drawing/2014/main" id="{54F28E5A-1000-F7BC-7924-3F4AFB574D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8162" y="223324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6" descr="オーディションのイラスト | かわいいフリー素材集 いらすとや">
            <a:extLst>
              <a:ext uri="{FF2B5EF4-FFF2-40B4-BE49-F238E27FC236}">
                <a16:creationId xmlns:a16="http://schemas.microsoft.com/office/drawing/2014/main" id="{9E54338C-852F-37D0-C3BA-4FDD1958D83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1789" y="2473276"/>
            <a:ext cx="1887441" cy="16078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画期的な脱出イラスト素材透過、PNGフリー画像ダウンロード - Pngtree">
            <a:extLst>
              <a:ext uri="{FF2B5EF4-FFF2-40B4-BE49-F238E27FC236}">
                <a16:creationId xmlns:a16="http://schemas.microsoft.com/office/drawing/2014/main" id="{54CC35AF-0137-A23A-A9FF-40A02D39153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21335702">
            <a:off x="2026042" y="4596460"/>
            <a:ext cx="1748927" cy="2000891"/>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403EEC45-8D96-FB94-F9C9-0B936C2AF7EE}"/>
              </a:ext>
            </a:extLst>
          </p:cNvPr>
          <p:cNvSpPr txBox="1"/>
          <p:nvPr/>
        </p:nvSpPr>
        <p:spPr>
          <a:xfrm>
            <a:off x="1188411" y="2888804"/>
            <a:ext cx="2887919" cy="369332"/>
          </a:xfrm>
          <a:prstGeom prst="rect">
            <a:avLst/>
          </a:prstGeom>
          <a:noFill/>
        </p:spPr>
        <p:txBody>
          <a:bodyPr wrap="square" rtlCol="0">
            <a:spAutoFit/>
          </a:bodyPr>
          <a:lstStyle/>
          <a:p>
            <a:r>
              <a:rPr kumimoji="1" lang="ja-JP" altLang="en-US" dirty="0">
                <a:solidFill>
                  <a:srgbClr val="FF0000"/>
                </a:solidFill>
              </a:rPr>
              <a:t>イメージ画像</a:t>
            </a:r>
          </a:p>
        </p:txBody>
      </p:sp>
    </p:spTree>
    <p:extLst>
      <p:ext uri="{BB962C8B-B14F-4D97-AF65-F5344CB8AC3E}">
        <p14:creationId xmlns:p14="http://schemas.microsoft.com/office/powerpoint/2010/main" val="800242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DC6B8BAF-0015-256F-4539-B6CA575D373F}"/>
              </a:ext>
            </a:extLst>
          </p:cNvPr>
          <p:cNvSpPr txBox="1"/>
          <p:nvPr/>
        </p:nvSpPr>
        <p:spPr>
          <a:xfrm>
            <a:off x="819150" y="285751"/>
            <a:ext cx="5276849" cy="707886"/>
          </a:xfrm>
          <a:prstGeom prst="rect">
            <a:avLst/>
          </a:prstGeom>
          <a:noFill/>
        </p:spPr>
        <p:txBody>
          <a:bodyPr wrap="square" rtlCol="0">
            <a:spAutoFit/>
          </a:bodyPr>
          <a:lstStyle/>
          <a:p>
            <a:r>
              <a:rPr kumimoji="1" lang="ja-JP" altLang="en-US" sz="4000" b="1" dirty="0"/>
              <a:t>ゲームの概要</a:t>
            </a:r>
            <a:r>
              <a:rPr kumimoji="1" lang="en-US" altLang="ja-JP" sz="4000" b="1" dirty="0"/>
              <a:t>2</a:t>
            </a:r>
            <a:endParaRPr kumimoji="1" lang="ja-JP" altLang="en-US" sz="4000" b="1" dirty="0"/>
          </a:p>
        </p:txBody>
      </p:sp>
      <p:sp>
        <p:nvSpPr>
          <p:cNvPr id="3" name="テキスト ボックス 2">
            <a:extLst>
              <a:ext uri="{FF2B5EF4-FFF2-40B4-BE49-F238E27FC236}">
                <a16:creationId xmlns:a16="http://schemas.microsoft.com/office/drawing/2014/main" id="{BB3FCC90-58C0-A8E2-1525-A67AC594D70C}"/>
              </a:ext>
            </a:extLst>
          </p:cNvPr>
          <p:cNvSpPr txBox="1"/>
          <p:nvPr/>
        </p:nvSpPr>
        <p:spPr>
          <a:xfrm>
            <a:off x="178594" y="3148906"/>
            <a:ext cx="5662611" cy="1015663"/>
          </a:xfrm>
          <a:prstGeom prst="rect">
            <a:avLst/>
          </a:prstGeom>
          <a:noFill/>
        </p:spPr>
        <p:txBody>
          <a:bodyPr wrap="square" rtlCol="0">
            <a:spAutoFit/>
          </a:bodyPr>
          <a:lstStyle/>
          <a:p>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1.</a:t>
            </a: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ゲームが始まる前にプレイヤーは</a:t>
            </a:r>
            <a:r>
              <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rPr>
              <a:t>10</a:t>
            </a:r>
            <a:r>
              <a:rPr lang="ja-JP" altLang="en-US" sz="2000" kern="100" dirty="0">
                <a:effectLst/>
                <a:latin typeface="游明朝" panose="02020400000000000000" pitchFamily="18" charset="-128"/>
                <a:ea typeface="游明朝" panose="02020400000000000000" pitchFamily="18" charset="-128"/>
                <a:cs typeface="Times New Roman" panose="02020603050405020304" pitchFamily="18" charset="0"/>
              </a:rPr>
              <a:t>人のキャラクターの中から一人、操作するキャラを選びます。</a:t>
            </a:r>
            <a:endParaRPr lang="en-US" alt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1026" name="Picture 2" descr="女の子アイドルのイラスト特集">
            <a:extLst>
              <a:ext uri="{FF2B5EF4-FFF2-40B4-BE49-F238E27FC236}">
                <a16:creationId xmlns:a16="http://schemas.microsoft.com/office/drawing/2014/main" id="{564657A8-1A70-CB20-A25F-90DE02471E7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0575" y="958276"/>
            <a:ext cx="3803764" cy="1996976"/>
          </a:xfrm>
          <a:prstGeom prst="rect">
            <a:avLst/>
          </a:prstGeom>
          <a:noFill/>
          <a:extLst>
            <a:ext uri="{909E8E84-426E-40DD-AFC4-6F175D3DCCD1}">
              <a14:hiddenFill xmlns:a14="http://schemas.microsoft.com/office/drawing/2010/main">
                <a:solidFill>
                  <a:srgbClr val="FFFFFF"/>
                </a:solidFill>
              </a14:hiddenFill>
            </a:ext>
          </a:extLst>
        </p:spPr>
      </p:pic>
      <p:sp>
        <p:nvSpPr>
          <p:cNvPr id="4" name="矢印: 右 3">
            <a:extLst>
              <a:ext uri="{FF2B5EF4-FFF2-40B4-BE49-F238E27FC236}">
                <a16:creationId xmlns:a16="http://schemas.microsoft.com/office/drawing/2014/main" id="{AC3C586E-417D-8163-EFF4-2D25D1389D9A}"/>
              </a:ext>
            </a:extLst>
          </p:cNvPr>
          <p:cNvSpPr/>
          <p:nvPr/>
        </p:nvSpPr>
        <p:spPr>
          <a:xfrm>
            <a:off x="5088730" y="1994937"/>
            <a:ext cx="676275" cy="66669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028" name="Picture 4" descr="ボイトレイラスト｜無料イラスト・フリー素材なら「イラストAC」">
            <a:extLst>
              <a:ext uri="{FF2B5EF4-FFF2-40B4-BE49-F238E27FC236}">
                <a16:creationId xmlns:a16="http://schemas.microsoft.com/office/drawing/2014/main" id="{4D9081BC-D379-E25F-C7B0-256A79133E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6025" y="263456"/>
            <a:ext cx="2466975" cy="18478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ダンスレッスンのイラスト（女性） | かわいいフリー素材集 いらすとや">
            <a:extLst>
              <a:ext uri="{FF2B5EF4-FFF2-40B4-BE49-F238E27FC236}">
                <a16:creationId xmlns:a16="http://schemas.microsoft.com/office/drawing/2014/main" id="{FB9A304D-5565-B9EF-4109-E576587A3F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94020" y="1956764"/>
            <a:ext cx="2247900" cy="203835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A32C747C-0E7F-BC7C-B567-6E72EFD71694}"/>
              </a:ext>
            </a:extLst>
          </p:cNvPr>
          <p:cNvSpPr txBox="1"/>
          <p:nvPr/>
        </p:nvSpPr>
        <p:spPr>
          <a:xfrm>
            <a:off x="6111762" y="2315112"/>
            <a:ext cx="3182258" cy="923330"/>
          </a:xfrm>
          <a:prstGeom prst="rect">
            <a:avLst/>
          </a:prstGeom>
          <a:noFill/>
        </p:spPr>
        <p:txBody>
          <a:bodyPr wrap="square" rtlCol="0">
            <a:spAutoFit/>
          </a:bodyPr>
          <a:lstStyle/>
          <a:p>
            <a:r>
              <a:rPr kumimoji="1" lang="en-US" altLang="ja-JP" dirty="0"/>
              <a:t>2</a:t>
            </a:r>
            <a:r>
              <a:rPr kumimoji="1" lang="ja-JP" altLang="en-US" dirty="0"/>
              <a:t>．ゲーム内通貨</a:t>
            </a:r>
            <a:r>
              <a:rPr kumimoji="1" lang="en-US" altLang="ja-JP" dirty="0"/>
              <a:t>『</a:t>
            </a:r>
            <a:r>
              <a:rPr kumimoji="1" lang="ja-JP" altLang="en-US" dirty="0"/>
              <a:t>セリア</a:t>
            </a:r>
            <a:r>
              <a:rPr kumimoji="1" lang="en-US" altLang="ja-JP" dirty="0"/>
              <a:t>』</a:t>
            </a:r>
            <a:r>
              <a:rPr kumimoji="1" lang="ja-JP" altLang="en-US" dirty="0"/>
              <a:t>をつかって、キャラにレッスンを受けさせる</a:t>
            </a:r>
          </a:p>
        </p:txBody>
      </p:sp>
      <p:pic>
        <p:nvPicPr>
          <p:cNvPr id="1032" name="Picture 8" descr="演劇部のイラストイラスト - No: 24346307｜無料イラスト・フリー素材なら「イラストAC」">
            <a:extLst>
              <a:ext uri="{FF2B5EF4-FFF2-40B4-BE49-F238E27FC236}">
                <a16:creationId xmlns:a16="http://schemas.microsoft.com/office/drawing/2014/main" id="{BEB1B0AC-4756-4C31-FB74-F3B905EE79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160303"/>
            <a:ext cx="2466975" cy="1847850"/>
          </a:xfrm>
          <a:prstGeom prst="rect">
            <a:avLst/>
          </a:prstGeom>
          <a:noFill/>
          <a:extLst>
            <a:ext uri="{909E8E84-426E-40DD-AFC4-6F175D3DCCD1}">
              <a14:hiddenFill xmlns:a14="http://schemas.microsoft.com/office/drawing/2010/main">
                <a:solidFill>
                  <a:srgbClr val="FFFFFF"/>
                </a:solidFill>
              </a14:hiddenFill>
            </a:ext>
          </a:extLst>
        </p:spPr>
      </p:pic>
      <p:sp>
        <p:nvSpPr>
          <p:cNvPr id="8" name="矢印: 下 7">
            <a:extLst>
              <a:ext uri="{FF2B5EF4-FFF2-40B4-BE49-F238E27FC236}">
                <a16:creationId xmlns:a16="http://schemas.microsoft.com/office/drawing/2014/main" id="{DDEB4F31-983A-1B7F-9DDB-79BDF5A3C380}"/>
              </a:ext>
            </a:extLst>
          </p:cNvPr>
          <p:cNvSpPr/>
          <p:nvPr/>
        </p:nvSpPr>
        <p:spPr>
          <a:xfrm>
            <a:off x="7852627" y="3121433"/>
            <a:ext cx="561975" cy="822425"/>
          </a:xfrm>
          <a:prstGeom prst="down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034" name="Picture 10" descr="マッスルポーズ！ 福田のり子 - ミリオンライブWiki">
            <a:extLst>
              <a:ext uri="{FF2B5EF4-FFF2-40B4-BE49-F238E27FC236}">
                <a16:creationId xmlns:a16="http://schemas.microsoft.com/office/drawing/2014/main" id="{419F6AE8-D00D-DF60-0E2A-F79232CAD3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4054" b="17266"/>
          <a:stretch/>
        </p:blipFill>
        <p:spPr bwMode="auto">
          <a:xfrm>
            <a:off x="6738810" y="4185763"/>
            <a:ext cx="2425148" cy="2452451"/>
          </a:xfrm>
          <a:prstGeom prst="rect">
            <a:avLst/>
          </a:prstGeom>
          <a:noFill/>
          <a:extLst>
            <a:ext uri="{909E8E84-426E-40DD-AFC4-6F175D3DCCD1}">
              <a14:hiddenFill xmlns:a14="http://schemas.microsoft.com/office/drawing/2010/main">
                <a:solidFill>
                  <a:srgbClr val="FFFFFF"/>
                </a:solidFill>
              </a14:hiddenFill>
            </a:ext>
          </a:extLst>
        </p:spPr>
      </p:pic>
      <p:sp>
        <p:nvSpPr>
          <p:cNvPr id="9" name="テキスト ボックス 8">
            <a:extLst>
              <a:ext uri="{FF2B5EF4-FFF2-40B4-BE49-F238E27FC236}">
                <a16:creationId xmlns:a16="http://schemas.microsoft.com/office/drawing/2014/main" id="{4C5D26B5-C4D3-E5C4-7181-1AAC7C52D994}"/>
              </a:ext>
            </a:extLst>
          </p:cNvPr>
          <p:cNvSpPr txBox="1"/>
          <p:nvPr/>
        </p:nvSpPr>
        <p:spPr>
          <a:xfrm>
            <a:off x="9294020" y="4185763"/>
            <a:ext cx="1800225" cy="1200329"/>
          </a:xfrm>
          <a:prstGeom prst="rect">
            <a:avLst/>
          </a:prstGeom>
          <a:noFill/>
        </p:spPr>
        <p:txBody>
          <a:bodyPr wrap="square" rtlCol="0">
            <a:spAutoFit/>
          </a:bodyPr>
          <a:lstStyle/>
          <a:p>
            <a:r>
              <a:rPr kumimoji="1" lang="en-US" altLang="ja-JP" dirty="0"/>
              <a:t>3</a:t>
            </a:r>
            <a:r>
              <a:rPr kumimoji="1" lang="ja-JP" altLang="en-US" dirty="0"/>
              <a:t>．レッスンを受けたぶんだけ、キャラのステータスがある。　</a:t>
            </a:r>
          </a:p>
        </p:txBody>
      </p:sp>
      <p:sp>
        <p:nvSpPr>
          <p:cNvPr id="10" name="矢印: 右 9">
            <a:extLst>
              <a:ext uri="{FF2B5EF4-FFF2-40B4-BE49-F238E27FC236}">
                <a16:creationId xmlns:a16="http://schemas.microsoft.com/office/drawing/2014/main" id="{6158B137-1101-9A05-DD5D-B12E67CAF11B}"/>
              </a:ext>
            </a:extLst>
          </p:cNvPr>
          <p:cNvSpPr/>
          <p:nvPr/>
        </p:nvSpPr>
        <p:spPr>
          <a:xfrm rot="10800000">
            <a:off x="5725434" y="4785927"/>
            <a:ext cx="676275" cy="666690"/>
          </a:xfrm>
          <a:prstGeom prst="rightArrow">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pic>
        <p:nvPicPr>
          <p:cNvPr id="1040" name="Picture 16" descr="オーディションのイラスト | かわいいフリー素材集 いらすとや">
            <a:extLst>
              <a:ext uri="{FF2B5EF4-FFF2-40B4-BE49-F238E27FC236}">
                <a16:creationId xmlns:a16="http://schemas.microsoft.com/office/drawing/2014/main" id="{F8D3D679-C87B-0EE9-027A-F37EDD86CD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79494" y="4185763"/>
            <a:ext cx="1887441" cy="160782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役割オーディション抽象的な概念ベクトルイラスト。俳優のオーディション、演技のデモンストレーション、シネマトグラフィー、メインキャスト、才能の検索、紹介インタビュー、主役の抽象的なメタファー。  | 無料のベクター">
            <a:extLst>
              <a:ext uri="{FF2B5EF4-FFF2-40B4-BE49-F238E27FC236}">
                <a16:creationId xmlns:a16="http://schemas.microsoft.com/office/drawing/2014/main" id="{76EC0B22-172D-7AB6-1A8B-8C4638D54E9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04036" y="4123465"/>
            <a:ext cx="1780016" cy="1780016"/>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85F20D7A-0276-1D6B-5579-80C5BF0C308D}"/>
              </a:ext>
            </a:extLst>
          </p:cNvPr>
          <p:cNvSpPr txBox="1"/>
          <p:nvPr/>
        </p:nvSpPr>
        <p:spPr>
          <a:xfrm>
            <a:off x="790575" y="5972175"/>
            <a:ext cx="4934858" cy="369332"/>
          </a:xfrm>
          <a:prstGeom prst="rect">
            <a:avLst/>
          </a:prstGeom>
          <a:noFill/>
        </p:spPr>
        <p:txBody>
          <a:bodyPr wrap="square" rtlCol="0">
            <a:spAutoFit/>
          </a:bodyPr>
          <a:lstStyle/>
          <a:p>
            <a:r>
              <a:rPr kumimoji="1" lang="en-US" altLang="ja-JP" dirty="0"/>
              <a:t>4.</a:t>
            </a:r>
            <a:r>
              <a:rPr kumimoji="1" lang="ja-JP" altLang="en-US" dirty="0"/>
              <a:t>オーディションを受ける。</a:t>
            </a:r>
          </a:p>
        </p:txBody>
      </p:sp>
    </p:spTree>
    <p:extLst>
      <p:ext uri="{BB962C8B-B14F-4D97-AF65-F5344CB8AC3E}">
        <p14:creationId xmlns:p14="http://schemas.microsoft.com/office/powerpoint/2010/main" val="36375848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A653E271-5AD8-B0F5-AE38-2DCFAE3094D0}"/>
              </a:ext>
            </a:extLst>
          </p:cNvPr>
          <p:cNvSpPr txBox="1"/>
          <p:nvPr/>
        </p:nvSpPr>
        <p:spPr>
          <a:xfrm>
            <a:off x="647700" y="539234"/>
            <a:ext cx="6096000" cy="707886"/>
          </a:xfrm>
          <a:prstGeom prst="rect">
            <a:avLst/>
          </a:prstGeom>
          <a:noFill/>
        </p:spPr>
        <p:txBody>
          <a:bodyPr wrap="square">
            <a:spAutoFit/>
          </a:bodyPr>
          <a:lstStyle/>
          <a:p>
            <a:r>
              <a:rPr kumimoji="1" lang="ja-JP" altLang="en-US" sz="4000" b="1" dirty="0"/>
              <a:t>ゲームの概要３</a:t>
            </a:r>
          </a:p>
        </p:txBody>
      </p:sp>
      <p:sp>
        <p:nvSpPr>
          <p:cNvPr id="5" name="テキスト ボックス 4">
            <a:extLst>
              <a:ext uri="{FF2B5EF4-FFF2-40B4-BE49-F238E27FC236}">
                <a16:creationId xmlns:a16="http://schemas.microsoft.com/office/drawing/2014/main" id="{00B6FE7C-A93D-155F-204B-F8A73D72DBF6}"/>
              </a:ext>
            </a:extLst>
          </p:cNvPr>
          <p:cNvSpPr txBox="1"/>
          <p:nvPr/>
        </p:nvSpPr>
        <p:spPr>
          <a:xfrm>
            <a:off x="752475" y="1352550"/>
            <a:ext cx="11239500" cy="923330"/>
          </a:xfrm>
          <a:prstGeom prst="rect">
            <a:avLst/>
          </a:prstGeom>
          <a:noFill/>
        </p:spPr>
        <p:txBody>
          <a:bodyPr wrap="square" rtlCol="0">
            <a:spAutoFit/>
          </a:bodyPr>
          <a:lstStyle/>
          <a:p>
            <a:r>
              <a:rPr kumimoji="1" lang="ja-JP" altLang="en-US" dirty="0"/>
              <a:t>・セリアとは、今ゲームに使う通貨です。セリアを使うことで、キャラクターはアイテムをゲットしたり、レッスンを受けてステータスを得ることができます。</a:t>
            </a:r>
            <a:endParaRPr kumimoji="1" lang="en-US" altLang="ja-JP" dirty="0"/>
          </a:p>
          <a:p>
            <a:r>
              <a:rPr kumimoji="1" lang="ja-JP" altLang="en-US" dirty="0"/>
              <a:t>・セリアを手に入れる方法は主に</a:t>
            </a:r>
            <a:r>
              <a:rPr kumimoji="1" lang="en-US" altLang="ja-JP" dirty="0"/>
              <a:t>2</a:t>
            </a:r>
            <a:r>
              <a:rPr kumimoji="1" lang="ja-JP" altLang="en-US" dirty="0"/>
              <a:t>つあるます。</a:t>
            </a:r>
          </a:p>
        </p:txBody>
      </p:sp>
      <p:pic>
        <p:nvPicPr>
          <p:cNvPr id="6" name="Picture 16" descr="オーディションのイラスト | かわいいフリー素材集 いらすとや">
            <a:extLst>
              <a:ext uri="{FF2B5EF4-FFF2-40B4-BE49-F238E27FC236}">
                <a16:creationId xmlns:a16="http://schemas.microsoft.com/office/drawing/2014/main" id="{41E9C45D-2277-A4C3-3231-4F2970F46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3429000"/>
            <a:ext cx="1887441" cy="16078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役割オーディション抽象的な概念ベクトルイラスト。俳優のオーディション、演技のデモンストレーション、シネマトグラフィー、メインキャスト、才能の検索、紹介インタビュー、主役の抽象的なメタファー。  | 無料のベクター">
            <a:extLst>
              <a:ext uri="{FF2B5EF4-FFF2-40B4-BE49-F238E27FC236}">
                <a16:creationId xmlns:a16="http://schemas.microsoft.com/office/drawing/2014/main" id="{7694BCC1-35A9-5F40-314C-7D0C6199F2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39916" y="3378476"/>
            <a:ext cx="1780016" cy="1780016"/>
          </a:xfrm>
          <a:prstGeom prst="rect">
            <a:avLst/>
          </a:prstGeom>
          <a:noFill/>
          <a:extLst>
            <a:ext uri="{909E8E84-426E-40DD-AFC4-6F175D3DCCD1}">
              <a14:hiddenFill xmlns:a14="http://schemas.microsoft.com/office/drawing/2010/main">
                <a:solidFill>
                  <a:srgbClr val="FFFFFF"/>
                </a:solidFill>
              </a14:hiddenFill>
            </a:ext>
          </a:extLst>
        </p:spPr>
      </p:pic>
      <p:sp>
        <p:nvSpPr>
          <p:cNvPr id="8" name="テキスト ボックス 7">
            <a:extLst>
              <a:ext uri="{FF2B5EF4-FFF2-40B4-BE49-F238E27FC236}">
                <a16:creationId xmlns:a16="http://schemas.microsoft.com/office/drawing/2014/main" id="{3128A258-632E-9282-CABA-67526BC1AC74}"/>
              </a:ext>
            </a:extLst>
          </p:cNvPr>
          <p:cNvSpPr txBox="1"/>
          <p:nvPr/>
        </p:nvSpPr>
        <p:spPr>
          <a:xfrm>
            <a:off x="697980" y="2660997"/>
            <a:ext cx="3721952" cy="646331"/>
          </a:xfrm>
          <a:prstGeom prst="rect">
            <a:avLst/>
          </a:prstGeom>
          <a:noFill/>
        </p:spPr>
        <p:txBody>
          <a:bodyPr wrap="square" rtlCol="0">
            <a:spAutoFit/>
          </a:bodyPr>
          <a:lstStyle/>
          <a:p>
            <a:r>
              <a:rPr kumimoji="1" lang="en-US" altLang="ja-JP" dirty="0"/>
              <a:t>1</a:t>
            </a:r>
            <a:r>
              <a:rPr kumimoji="1" lang="ja-JP" altLang="en-US" dirty="0"/>
              <a:t>．</a:t>
            </a:r>
            <a:r>
              <a:rPr kumimoji="1" lang="ja-JP" altLang="en-US" b="1" dirty="0"/>
              <a:t>オーディションに合格してセリアを支給して貰う。</a:t>
            </a:r>
          </a:p>
        </p:txBody>
      </p:sp>
      <p:sp>
        <p:nvSpPr>
          <p:cNvPr id="9" name="テキスト ボックス 8">
            <a:extLst>
              <a:ext uri="{FF2B5EF4-FFF2-40B4-BE49-F238E27FC236}">
                <a16:creationId xmlns:a16="http://schemas.microsoft.com/office/drawing/2014/main" id="{29261A5F-30B5-9CA1-CF64-C18C4DCBA17C}"/>
              </a:ext>
            </a:extLst>
          </p:cNvPr>
          <p:cNvSpPr txBox="1"/>
          <p:nvPr/>
        </p:nvSpPr>
        <p:spPr>
          <a:xfrm>
            <a:off x="517171" y="5280164"/>
            <a:ext cx="4083570" cy="1200329"/>
          </a:xfrm>
          <a:prstGeom prst="rect">
            <a:avLst/>
          </a:prstGeom>
          <a:noFill/>
        </p:spPr>
        <p:txBody>
          <a:bodyPr wrap="square" rtlCol="0">
            <a:spAutoFit/>
          </a:bodyPr>
          <a:lstStyle/>
          <a:p>
            <a:r>
              <a:rPr kumimoji="1" lang="ja-JP" altLang="en-US" dirty="0"/>
              <a:t>１つ目はオーディションに合格してセリアを支給してもらう方法。ただし、支給額はオーディションの成績順で変わる。</a:t>
            </a:r>
          </a:p>
        </p:txBody>
      </p:sp>
      <p:sp>
        <p:nvSpPr>
          <p:cNvPr id="10" name="テキスト ボックス 9">
            <a:extLst>
              <a:ext uri="{FF2B5EF4-FFF2-40B4-BE49-F238E27FC236}">
                <a16:creationId xmlns:a16="http://schemas.microsoft.com/office/drawing/2014/main" id="{DB588DD5-3A77-3011-7A49-C06679821D9A}"/>
              </a:ext>
            </a:extLst>
          </p:cNvPr>
          <p:cNvSpPr txBox="1"/>
          <p:nvPr/>
        </p:nvSpPr>
        <p:spPr>
          <a:xfrm>
            <a:off x="5019674" y="2722620"/>
            <a:ext cx="5514975" cy="369332"/>
          </a:xfrm>
          <a:prstGeom prst="rect">
            <a:avLst/>
          </a:prstGeom>
          <a:noFill/>
        </p:spPr>
        <p:txBody>
          <a:bodyPr wrap="square" rtlCol="0">
            <a:spAutoFit/>
          </a:bodyPr>
          <a:lstStyle/>
          <a:p>
            <a:r>
              <a:rPr kumimoji="1" lang="ja-JP" altLang="en-US" dirty="0"/>
              <a:t>２．</a:t>
            </a:r>
            <a:r>
              <a:rPr kumimoji="1" lang="ja-JP" altLang="en-US" b="1" dirty="0"/>
              <a:t>他キャラとゲームをしてセリアを手に入れる。</a:t>
            </a:r>
          </a:p>
        </p:txBody>
      </p:sp>
      <p:pic>
        <p:nvPicPr>
          <p:cNvPr id="2050" name="Picture 2" descr="運だけでは勝てない日本のギャンブル プレイヤーにとって不利な控除率も | マネーポストWEB">
            <a:extLst>
              <a:ext uri="{FF2B5EF4-FFF2-40B4-BE49-F238E27FC236}">
                <a16:creationId xmlns:a16="http://schemas.microsoft.com/office/drawing/2014/main" id="{CB039084-E565-6AAE-1A82-EAD28BC81B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62537" y="3361372"/>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トランプのギャンブルイメージの写真素材 [152616120] - イメージマート">
            <a:extLst>
              <a:ext uri="{FF2B5EF4-FFF2-40B4-BE49-F238E27FC236}">
                <a16:creationId xmlns:a16="http://schemas.microsoft.com/office/drawing/2014/main" id="{831C4DDF-2DD9-6205-689E-4A25B87067CB}"/>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2913" y="3429000"/>
            <a:ext cx="2619375" cy="1743075"/>
          </a:xfrm>
          <a:prstGeom prst="rect">
            <a:avLst/>
          </a:prstGeom>
          <a:noFill/>
          <a:extLst>
            <a:ext uri="{909E8E84-426E-40DD-AFC4-6F175D3DCCD1}">
              <a14:hiddenFill xmlns:a14="http://schemas.microsoft.com/office/drawing/2010/main">
                <a:solidFill>
                  <a:srgbClr val="FFFFFF"/>
                </a:solidFill>
              </a14:hiddenFill>
            </a:ext>
          </a:extLst>
        </p:spPr>
      </p:pic>
      <p:sp>
        <p:nvSpPr>
          <p:cNvPr id="12" name="テキスト ボックス 11">
            <a:extLst>
              <a:ext uri="{FF2B5EF4-FFF2-40B4-BE49-F238E27FC236}">
                <a16:creationId xmlns:a16="http://schemas.microsoft.com/office/drawing/2014/main" id="{CEBCC1D7-07BC-615A-4285-B9D24F0F27F8}"/>
              </a:ext>
            </a:extLst>
          </p:cNvPr>
          <p:cNvSpPr txBox="1"/>
          <p:nvPr/>
        </p:nvSpPr>
        <p:spPr>
          <a:xfrm>
            <a:off x="5162550" y="5362575"/>
            <a:ext cx="5372099" cy="1200329"/>
          </a:xfrm>
          <a:prstGeom prst="rect">
            <a:avLst/>
          </a:prstGeom>
          <a:noFill/>
        </p:spPr>
        <p:txBody>
          <a:bodyPr wrap="square" rtlCol="0">
            <a:spAutoFit/>
          </a:bodyPr>
          <a:lstStyle/>
          <a:p>
            <a:r>
              <a:rPr kumimoji="1" lang="ja-JP" altLang="en-US" dirty="0"/>
              <a:t>２つ目は、他キャラとギャンブルをしてセリアを手に入れる方法。ギャンブルに負けるとセリアを失い、レッスンを受けられなくなるので、絶対に負けられません。</a:t>
            </a:r>
          </a:p>
        </p:txBody>
      </p:sp>
    </p:spTree>
    <p:extLst>
      <p:ext uri="{BB962C8B-B14F-4D97-AF65-F5344CB8AC3E}">
        <p14:creationId xmlns:p14="http://schemas.microsoft.com/office/powerpoint/2010/main" val="25065164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1C9B40-908C-705D-2C90-316ED961F1DE}"/>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B8C505CC-FFF9-260A-619C-D88A87A70A72}"/>
              </a:ext>
            </a:extLst>
          </p:cNvPr>
          <p:cNvSpPr txBox="1"/>
          <p:nvPr/>
        </p:nvSpPr>
        <p:spPr>
          <a:xfrm>
            <a:off x="647700" y="539234"/>
            <a:ext cx="6096000" cy="707886"/>
          </a:xfrm>
          <a:prstGeom prst="rect">
            <a:avLst/>
          </a:prstGeom>
          <a:noFill/>
        </p:spPr>
        <p:txBody>
          <a:bodyPr wrap="square">
            <a:spAutoFit/>
          </a:bodyPr>
          <a:lstStyle/>
          <a:p>
            <a:r>
              <a:rPr kumimoji="1" lang="ja-JP" altLang="en-US" sz="4000" b="1" dirty="0"/>
              <a:t>ゲームの概要</a:t>
            </a:r>
            <a:r>
              <a:rPr kumimoji="1" lang="en-US" altLang="ja-JP" sz="4000" b="1" dirty="0"/>
              <a:t>4</a:t>
            </a:r>
            <a:endParaRPr kumimoji="1" lang="ja-JP" altLang="en-US" sz="4000" b="1" dirty="0"/>
          </a:p>
        </p:txBody>
      </p:sp>
      <p:sp>
        <p:nvSpPr>
          <p:cNvPr id="5" name="テキスト ボックス 4">
            <a:extLst>
              <a:ext uri="{FF2B5EF4-FFF2-40B4-BE49-F238E27FC236}">
                <a16:creationId xmlns:a16="http://schemas.microsoft.com/office/drawing/2014/main" id="{47F46757-2616-A986-9C2E-882204237657}"/>
              </a:ext>
            </a:extLst>
          </p:cNvPr>
          <p:cNvSpPr txBox="1"/>
          <p:nvPr/>
        </p:nvSpPr>
        <p:spPr>
          <a:xfrm>
            <a:off x="752475" y="1352550"/>
            <a:ext cx="11239500" cy="1477328"/>
          </a:xfrm>
          <a:prstGeom prst="rect">
            <a:avLst/>
          </a:prstGeom>
          <a:noFill/>
        </p:spPr>
        <p:txBody>
          <a:bodyPr wrap="square" rtlCol="0">
            <a:spAutoFit/>
          </a:bodyPr>
          <a:lstStyle/>
          <a:p>
            <a:r>
              <a:rPr kumimoji="1" lang="ja-JP" altLang="en-US" dirty="0"/>
              <a:t>・今作のゲームの目玉であるギャンブル。</a:t>
            </a:r>
            <a:endParaRPr kumimoji="1" lang="en-US" altLang="ja-JP" dirty="0"/>
          </a:p>
          <a:p>
            <a:r>
              <a:rPr kumimoji="1" lang="ja-JP" altLang="en-US" dirty="0"/>
              <a:t>ゲームの種類は二つ。トランプはポーカーとルーレットです。</a:t>
            </a:r>
            <a:endParaRPr kumimoji="1" lang="en-US" altLang="ja-JP" dirty="0"/>
          </a:p>
          <a:p>
            <a:r>
              <a:rPr kumimoji="1" lang="ja-JP" altLang="en-US" dirty="0"/>
              <a:t>ただし、トランプもポーカーもキャラごとにイカサマを行ったりしてきます。</a:t>
            </a:r>
            <a:endParaRPr kumimoji="1" lang="en-US" altLang="ja-JP" dirty="0"/>
          </a:p>
          <a:p>
            <a:r>
              <a:rPr kumimoji="1" lang="ja-JP" altLang="en-US" dirty="0"/>
              <a:t>プレイヤーは、他キャラの行動を観察してイカサマを見破り、逆に利用して、勝ちましょう。勿論、実力のみで勝負することも可能です。</a:t>
            </a:r>
          </a:p>
        </p:txBody>
      </p:sp>
      <p:pic>
        <p:nvPicPr>
          <p:cNvPr id="1026" name="Picture 2" descr="ホロアース」，気軽にポーカーを遊べる期間限定ルームを11月15日から18日まで公開。ポーカーの雰囲気にあった衣装も登場">
            <a:extLst>
              <a:ext uri="{FF2B5EF4-FFF2-40B4-BE49-F238E27FC236}">
                <a16:creationId xmlns:a16="http://schemas.microsoft.com/office/drawing/2014/main" id="{46828FEA-F6E2-9B1A-FA29-93AD45BAA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2475" y="2935308"/>
            <a:ext cx="4876800"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テキスト ボックス 3">
            <a:extLst>
              <a:ext uri="{FF2B5EF4-FFF2-40B4-BE49-F238E27FC236}">
                <a16:creationId xmlns:a16="http://schemas.microsoft.com/office/drawing/2014/main" id="{E8CB4B09-4447-CB09-BCB8-CFC903A2E2D9}"/>
              </a:ext>
            </a:extLst>
          </p:cNvPr>
          <p:cNvSpPr txBox="1"/>
          <p:nvPr/>
        </p:nvSpPr>
        <p:spPr>
          <a:xfrm>
            <a:off x="752475" y="5783938"/>
            <a:ext cx="4876800" cy="377476"/>
          </a:xfrm>
          <a:prstGeom prst="rect">
            <a:avLst/>
          </a:prstGeom>
          <a:noFill/>
        </p:spPr>
        <p:txBody>
          <a:bodyPr wrap="square">
            <a:spAutoFit/>
          </a:bodyPr>
          <a:lstStyle/>
          <a:p>
            <a:pPr>
              <a:lnSpc>
                <a:spcPct val="107000"/>
              </a:lnSpc>
              <a:spcAft>
                <a:spcPts val="800"/>
              </a:spcAft>
            </a:pPr>
            <a:r>
              <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rPr>
              <a:t>©</a:t>
            </a:r>
            <a:r>
              <a:rPr lang="ja-JP" altLang="en-US" sz="1800" kern="100" dirty="0">
                <a:effectLst/>
                <a:latin typeface="游明朝" panose="02020400000000000000" pitchFamily="18" charset="-128"/>
                <a:ea typeface="游明朝" panose="02020400000000000000" pitchFamily="18" charset="-128"/>
                <a:cs typeface="Times New Roman" panose="02020603050405020304" pitchFamily="18" charset="0"/>
              </a:rPr>
              <a:t>ホロアースから引用</a:t>
            </a:r>
            <a:endParaRPr lang="en-US"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1" name="テキスト ボックス 10">
            <a:extLst>
              <a:ext uri="{FF2B5EF4-FFF2-40B4-BE49-F238E27FC236}">
                <a16:creationId xmlns:a16="http://schemas.microsoft.com/office/drawing/2014/main" id="{4BC31147-1FBD-75B7-6ACC-D9E9AB8C578E}"/>
              </a:ext>
            </a:extLst>
          </p:cNvPr>
          <p:cNvSpPr txBox="1"/>
          <p:nvPr/>
        </p:nvSpPr>
        <p:spPr>
          <a:xfrm>
            <a:off x="6096000" y="3429000"/>
            <a:ext cx="5581650" cy="923330"/>
          </a:xfrm>
          <a:prstGeom prst="rect">
            <a:avLst/>
          </a:prstGeom>
          <a:noFill/>
        </p:spPr>
        <p:txBody>
          <a:bodyPr wrap="square" rtlCol="0">
            <a:spAutoFit/>
          </a:bodyPr>
          <a:lstStyle/>
          <a:p>
            <a:r>
              <a:rPr kumimoji="1" lang="ja-JP" altLang="en-US" dirty="0"/>
              <a:t>サンプル画像のように、プレイヤーは相手は</a:t>
            </a:r>
            <a:r>
              <a:rPr kumimoji="1" lang="en-US" altLang="ja-JP" dirty="0"/>
              <a:t>3</a:t>
            </a:r>
            <a:r>
              <a:rPr kumimoji="1" lang="ja-JP" altLang="en-US" dirty="0"/>
              <a:t>Ｄに見えます。そして、自分のカードを画像のように見ることができます。</a:t>
            </a:r>
            <a:endParaRPr kumimoji="1" lang="en-US" altLang="ja-JP" dirty="0"/>
          </a:p>
        </p:txBody>
      </p:sp>
    </p:spTree>
    <p:extLst>
      <p:ext uri="{BB962C8B-B14F-4D97-AF65-F5344CB8AC3E}">
        <p14:creationId xmlns:p14="http://schemas.microsoft.com/office/powerpoint/2010/main" val="2504736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69176-2FF1-23F6-4408-1B49C398F253}"/>
            </a:ext>
          </a:extLst>
        </p:cNvPr>
        <p:cNvGrpSpPr/>
        <p:nvPr/>
      </p:nvGrpSpPr>
      <p:grpSpPr>
        <a:xfrm>
          <a:off x="0" y="0"/>
          <a:ext cx="0" cy="0"/>
          <a:chOff x="0" y="0"/>
          <a:chExt cx="0" cy="0"/>
        </a:xfrm>
      </p:grpSpPr>
      <p:sp>
        <p:nvSpPr>
          <p:cNvPr id="3" name="テキスト ボックス 2">
            <a:extLst>
              <a:ext uri="{FF2B5EF4-FFF2-40B4-BE49-F238E27FC236}">
                <a16:creationId xmlns:a16="http://schemas.microsoft.com/office/drawing/2014/main" id="{D8B0D722-D7B1-AB33-7F48-198B78DD370E}"/>
              </a:ext>
            </a:extLst>
          </p:cNvPr>
          <p:cNvSpPr txBox="1"/>
          <p:nvPr/>
        </p:nvSpPr>
        <p:spPr>
          <a:xfrm>
            <a:off x="647700" y="539234"/>
            <a:ext cx="6096000" cy="707886"/>
          </a:xfrm>
          <a:prstGeom prst="rect">
            <a:avLst/>
          </a:prstGeom>
          <a:noFill/>
        </p:spPr>
        <p:txBody>
          <a:bodyPr wrap="square">
            <a:spAutoFit/>
          </a:bodyPr>
          <a:lstStyle/>
          <a:p>
            <a:r>
              <a:rPr kumimoji="1" lang="ja-JP" altLang="en-US" sz="4000" b="1" dirty="0"/>
              <a:t>ゲームの概要</a:t>
            </a:r>
            <a:r>
              <a:rPr kumimoji="1" lang="en-US" altLang="ja-JP" sz="4000" b="1" dirty="0"/>
              <a:t>5</a:t>
            </a:r>
            <a:endParaRPr kumimoji="1" lang="ja-JP" altLang="en-US" sz="4000" b="1" dirty="0"/>
          </a:p>
        </p:txBody>
      </p:sp>
      <p:sp>
        <p:nvSpPr>
          <p:cNvPr id="5" name="テキスト ボックス 4">
            <a:extLst>
              <a:ext uri="{FF2B5EF4-FFF2-40B4-BE49-F238E27FC236}">
                <a16:creationId xmlns:a16="http://schemas.microsoft.com/office/drawing/2014/main" id="{7EF45453-4AE0-0D18-9078-9618DAE45418}"/>
              </a:ext>
            </a:extLst>
          </p:cNvPr>
          <p:cNvSpPr txBox="1"/>
          <p:nvPr/>
        </p:nvSpPr>
        <p:spPr>
          <a:xfrm>
            <a:off x="752475" y="1352550"/>
            <a:ext cx="11239500" cy="923330"/>
          </a:xfrm>
          <a:prstGeom prst="rect">
            <a:avLst/>
          </a:prstGeom>
          <a:noFill/>
        </p:spPr>
        <p:txBody>
          <a:bodyPr wrap="square" rtlCol="0">
            <a:spAutoFit/>
          </a:bodyPr>
          <a:lstStyle/>
          <a:p>
            <a:r>
              <a:rPr kumimoji="1" lang="ja-JP" altLang="en-US" dirty="0"/>
              <a:t>・レッスンとオーディションは同じミニゲームは同じです。</a:t>
            </a:r>
            <a:endParaRPr kumimoji="1" lang="en-US" altLang="ja-JP" dirty="0"/>
          </a:p>
          <a:p>
            <a:r>
              <a:rPr kumimoji="1" lang="ja-JP" altLang="en-US" dirty="0"/>
              <a:t>上から落下する球体が下のバーを通貨する段階で球体に対応するボタンをタイミングで押します。</a:t>
            </a:r>
          </a:p>
          <a:p>
            <a:r>
              <a:rPr kumimoji="1" lang="ja-JP" altLang="en-US" dirty="0"/>
              <a:t>すると、自身が選んだキャラ</a:t>
            </a:r>
            <a:r>
              <a:rPr kumimoji="1" lang="en-US" altLang="ja-JP" dirty="0"/>
              <a:t>3</a:t>
            </a:r>
            <a:r>
              <a:rPr kumimoji="1" lang="ja-JP" altLang="en-US" dirty="0"/>
              <a:t>Ｄで動きます。</a:t>
            </a:r>
          </a:p>
        </p:txBody>
      </p:sp>
      <p:pic>
        <p:nvPicPr>
          <p:cNvPr id="2050" name="Picture 2" descr="ファンサービスをするアイドルのイラスト（女性） | かわいいフリー素材集 いらすとや">
            <a:extLst>
              <a:ext uri="{FF2B5EF4-FFF2-40B4-BE49-F238E27FC236}">
                <a16:creationId xmlns:a16="http://schemas.microsoft.com/office/drawing/2014/main" id="{4EDA45BF-9AAF-BD80-E96D-716034990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9113" y="2818804"/>
            <a:ext cx="2066925" cy="22098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グループ化 16">
            <a:extLst>
              <a:ext uri="{FF2B5EF4-FFF2-40B4-BE49-F238E27FC236}">
                <a16:creationId xmlns:a16="http://schemas.microsoft.com/office/drawing/2014/main" id="{5643EBFF-5F1B-E5B5-3722-80F9D211684B}"/>
              </a:ext>
            </a:extLst>
          </p:cNvPr>
          <p:cNvGrpSpPr/>
          <p:nvPr/>
        </p:nvGrpSpPr>
        <p:grpSpPr>
          <a:xfrm>
            <a:off x="2876550" y="2486025"/>
            <a:ext cx="2686050" cy="3676650"/>
            <a:chOff x="4676775" y="2505075"/>
            <a:chExt cx="2686050" cy="3676650"/>
          </a:xfrm>
        </p:grpSpPr>
        <p:sp>
          <p:nvSpPr>
            <p:cNvPr id="2" name="正方形/長方形 1">
              <a:extLst>
                <a:ext uri="{FF2B5EF4-FFF2-40B4-BE49-F238E27FC236}">
                  <a16:creationId xmlns:a16="http://schemas.microsoft.com/office/drawing/2014/main" id="{86523770-B35D-A2F0-A103-40A2A47A5CD8}"/>
                </a:ext>
              </a:extLst>
            </p:cNvPr>
            <p:cNvSpPr/>
            <p:nvPr/>
          </p:nvSpPr>
          <p:spPr>
            <a:xfrm>
              <a:off x="4676775" y="2505075"/>
              <a:ext cx="2686050" cy="367665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497957EC-6E79-8876-7DFB-D15D1B2F50F4}"/>
                </a:ext>
              </a:extLst>
            </p:cNvPr>
            <p:cNvSpPr/>
            <p:nvPr/>
          </p:nvSpPr>
          <p:spPr>
            <a:xfrm>
              <a:off x="4953000" y="2790825"/>
              <a:ext cx="638175" cy="63817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183BFCE-6C41-B532-7A9F-A800D09156AC}"/>
                </a:ext>
              </a:extLst>
            </p:cNvPr>
            <p:cNvSpPr/>
            <p:nvPr/>
          </p:nvSpPr>
          <p:spPr>
            <a:xfrm>
              <a:off x="4924425" y="3524250"/>
              <a:ext cx="638175" cy="63817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5536F922-46DF-D896-60F5-A0BEF968B9A2}"/>
                </a:ext>
              </a:extLst>
            </p:cNvPr>
            <p:cNvSpPr/>
            <p:nvPr/>
          </p:nvSpPr>
          <p:spPr>
            <a:xfrm>
              <a:off x="5881687" y="2556867"/>
              <a:ext cx="638175" cy="638175"/>
            </a:xfrm>
            <a:prstGeom prst="ellipse">
              <a:avLst/>
            </a:prstGeom>
          </p:spPr>
          <p:style>
            <a:lnRef idx="2">
              <a:schemeClr val="accent5">
                <a:shade val="15000"/>
              </a:schemeClr>
            </a:lnRef>
            <a:fillRef idx="1">
              <a:schemeClr val="accent5"/>
            </a:fillRef>
            <a:effectRef idx="0">
              <a:schemeClr val="accent5"/>
            </a:effectRef>
            <a:fontRef idx="minor">
              <a:schemeClr val="lt1"/>
            </a:fontRef>
          </p:style>
          <p:txBody>
            <a:bodyPr rtlCol="0" anchor="ctr"/>
            <a:lstStyle/>
            <a:p>
              <a:pPr algn="ctr"/>
              <a:endParaRPr kumimoji="1" lang="ja-JP" altLang="en-US"/>
            </a:p>
          </p:txBody>
        </p:sp>
        <p:sp>
          <p:nvSpPr>
            <p:cNvPr id="12" name="楕円 11">
              <a:extLst>
                <a:ext uri="{FF2B5EF4-FFF2-40B4-BE49-F238E27FC236}">
                  <a16:creationId xmlns:a16="http://schemas.microsoft.com/office/drawing/2014/main" id="{D7A0BDC5-A9C0-DB60-20DB-A27D2B0682B9}"/>
                </a:ext>
              </a:extLst>
            </p:cNvPr>
            <p:cNvSpPr/>
            <p:nvPr/>
          </p:nvSpPr>
          <p:spPr>
            <a:xfrm>
              <a:off x="6419849" y="3411736"/>
              <a:ext cx="638175" cy="638175"/>
            </a:xfrm>
            <a:prstGeom prst="ellipse">
              <a:avLst/>
            </a:prstGeom>
            <a:solidFill>
              <a:schemeClr val="accent4"/>
            </a:solidFill>
          </p:spPr>
          <p:style>
            <a:lnRef idx="2">
              <a:schemeClr val="accent2">
                <a:shade val="15000"/>
              </a:schemeClr>
            </a:lnRef>
            <a:fillRef idx="1001">
              <a:schemeClr val="lt1"/>
            </a:fillRef>
            <a:effectRef idx="0">
              <a:schemeClr val="accent2"/>
            </a:effectRef>
            <a:fontRef idx="minor">
              <a:schemeClr val="lt1"/>
            </a:fontRef>
          </p:style>
          <p:txBody>
            <a:bodyPr rtlCol="0" anchor="ctr"/>
            <a:lstStyle/>
            <a:p>
              <a:pPr algn="ctr"/>
              <a:endParaRPr kumimoji="1" lang="ja-JP" altLang="en-US">
                <a:solidFill>
                  <a:schemeClr val="tx1"/>
                </a:solidFill>
              </a:endParaRPr>
            </a:p>
          </p:txBody>
        </p:sp>
        <p:sp>
          <p:nvSpPr>
            <p:cNvPr id="13" name="楕円 12">
              <a:extLst>
                <a:ext uri="{FF2B5EF4-FFF2-40B4-BE49-F238E27FC236}">
                  <a16:creationId xmlns:a16="http://schemas.microsoft.com/office/drawing/2014/main" id="{32E7D46E-2783-74F1-A6A7-0DFD0A14D2DC}"/>
                </a:ext>
              </a:extLst>
            </p:cNvPr>
            <p:cNvSpPr/>
            <p:nvPr/>
          </p:nvSpPr>
          <p:spPr>
            <a:xfrm>
              <a:off x="5700712" y="4291012"/>
              <a:ext cx="638175" cy="638175"/>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kumimoji="1" lang="ja-JP" altLang="en-US"/>
            </a:p>
          </p:txBody>
        </p:sp>
        <p:sp>
          <p:nvSpPr>
            <p:cNvPr id="14" name="楕円 13">
              <a:extLst>
                <a:ext uri="{FF2B5EF4-FFF2-40B4-BE49-F238E27FC236}">
                  <a16:creationId xmlns:a16="http://schemas.microsoft.com/office/drawing/2014/main" id="{CEB55D6D-2246-2FBB-840C-3FDE44331673}"/>
                </a:ext>
              </a:extLst>
            </p:cNvPr>
            <p:cNvSpPr/>
            <p:nvPr/>
          </p:nvSpPr>
          <p:spPr>
            <a:xfrm>
              <a:off x="5672137" y="3407570"/>
              <a:ext cx="638175" cy="638175"/>
            </a:xfrm>
            <a:prstGeom prst="ellipse">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kumimoji="1" lang="ja-JP" altLang="en-US"/>
            </a:p>
          </p:txBody>
        </p:sp>
        <p:sp>
          <p:nvSpPr>
            <p:cNvPr id="15" name="楕円 14">
              <a:extLst>
                <a:ext uri="{FF2B5EF4-FFF2-40B4-BE49-F238E27FC236}">
                  <a16:creationId xmlns:a16="http://schemas.microsoft.com/office/drawing/2014/main" id="{4AE6CDEA-12BA-DA00-535F-0116C90D61C7}"/>
                </a:ext>
              </a:extLst>
            </p:cNvPr>
            <p:cNvSpPr/>
            <p:nvPr/>
          </p:nvSpPr>
          <p:spPr>
            <a:xfrm>
              <a:off x="4881562" y="4267200"/>
              <a:ext cx="638175" cy="638175"/>
            </a:xfrm>
            <a:prstGeom prst="ellipse">
              <a:avLst/>
            </a:prstGeom>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6" name="楕円 15">
              <a:extLst>
                <a:ext uri="{FF2B5EF4-FFF2-40B4-BE49-F238E27FC236}">
                  <a16:creationId xmlns:a16="http://schemas.microsoft.com/office/drawing/2014/main" id="{ECEAECE1-BA74-3A86-D961-DEC18AD242A1}"/>
                </a:ext>
              </a:extLst>
            </p:cNvPr>
            <p:cNvSpPr/>
            <p:nvPr/>
          </p:nvSpPr>
          <p:spPr>
            <a:xfrm>
              <a:off x="6424612" y="4471987"/>
              <a:ext cx="638175" cy="638175"/>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8" name="正方形/長方形 17">
            <a:extLst>
              <a:ext uri="{FF2B5EF4-FFF2-40B4-BE49-F238E27FC236}">
                <a16:creationId xmlns:a16="http://schemas.microsoft.com/office/drawing/2014/main" id="{534A5F2B-809C-92D4-3EC6-78C6B652EDBD}"/>
              </a:ext>
            </a:extLst>
          </p:cNvPr>
          <p:cNvSpPr/>
          <p:nvPr/>
        </p:nvSpPr>
        <p:spPr>
          <a:xfrm>
            <a:off x="2876550" y="5257800"/>
            <a:ext cx="2676525" cy="247650"/>
          </a:xfrm>
          <a:prstGeom prst="rect">
            <a:avLst/>
          </a:prstGeom>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CF8FF2FF-B009-617B-B416-AD2D6DB027D6}"/>
              </a:ext>
            </a:extLst>
          </p:cNvPr>
          <p:cNvSpPr txBox="1"/>
          <p:nvPr/>
        </p:nvSpPr>
        <p:spPr>
          <a:xfrm>
            <a:off x="5936456" y="5505450"/>
            <a:ext cx="871538" cy="253916"/>
          </a:xfrm>
          <a:prstGeom prst="rect">
            <a:avLst/>
          </a:prstGeom>
          <a:noFill/>
        </p:spPr>
        <p:txBody>
          <a:bodyPr wrap="square" rtlCol="0">
            <a:spAutoFit/>
          </a:bodyPr>
          <a:lstStyle/>
          <a:p>
            <a:r>
              <a:rPr kumimoji="1" lang="ja-JP" altLang="en-US" sz="1050" dirty="0"/>
              <a:t>バー</a:t>
            </a:r>
          </a:p>
        </p:txBody>
      </p:sp>
      <p:cxnSp>
        <p:nvCxnSpPr>
          <p:cNvPr id="22" name="直線矢印コネクタ 21">
            <a:extLst>
              <a:ext uri="{FF2B5EF4-FFF2-40B4-BE49-F238E27FC236}">
                <a16:creationId xmlns:a16="http://schemas.microsoft.com/office/drawing/2014/main" id="{CA79D232-0C65-12A4-D74F-A4D8A585CA98}"/>
              </a:ext>
            </a:extLst>
          </p:cNvPr>
          <p:cNvCxnSpPr>
            <a:cxnSpLocks/>
          </p:cNvCxnSpPr>
          <p:nvPr/>
        </p:nvCxnSpPr>
        <p:spPr>
          <a:xfrm flipH="1" flipV="1">
            <a:off x="5572125" y="5357306"/>
            <a:ext cx="417911" cy="29628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5" name="直線矢印コネクタ 24">
            <a:extLst>
              <a:ext uri="{FF2B5EF4-FFF2-40B4-BE49-F238E27FC236}">
                <a16:creationId xmlns:a16="http://schemas.microsoft.com/office/drawing/2014/main" id="{ECFA3194-A2C3-69A5-092D-5DB7B8E26ADC}"/>
              </a:ext>
            </a:extLst>
          </p:cNvPr>
          <p:cNvCxnSpPr>
            <a:cxnSpLocks/>
          </p:cNvCxnSpPr>
          <p:nvPr/>
        </p:nvCxnSpPr>
        <p:spPr>
          <a:xfrm flipH="1" flipV="1">
            <a:off x="4976812" y="2970610"/>
            <a:ext cx="1390650" cy="5292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テキスト ボックス 26">
            <a:extLst>
              <a:ext uri="{FF2B5EF4-FFF2-40B4-BE49-F238E27FC236}">
                <a16:creationId xmlns:a16="http://schemas.microsoft.com/office/drawing/2014/main" id="{0046A8CA-03AE-10A5-3636-8D5D4B521B4E}"/>
              </a:ext>
            </a:extLst>
          </p:cNvPr>
          <p:cNvSpPr txBox="1"/>
          <p:nvPr/>
        </p:nvSpPr>
        <p:spPr>
          <a:xfrm>
            <a:off x="5686424" y="3564138"/>
            <a:ext cx="2571750" cy="253916"/>
          </a:xfrm>
          <a:prstGeom prst="rect">
            <a:avLst/>
          </a:prstGeom>
          <a:noFill/>
        </p:spPr>
        <p:txBody>
          <a:bodyPr wrap="square" rtlCol="0">
            <a:spAutoFit/>
          </a:bodyPr>
          <a:lstStyle/>
          <a:p>
            <a:r>
              <a:rPr kumimoji="1" lang="ja-JP" altLang="en-US" sz="1050" dirty="0"/>
              <a:t>下から落ちてくる球体</a:t>
            </a:r>
          </a:p>
        </p:txBody>
      </p:sp>
      <p:sp>
        <p:nvSpPr>
          <p:cNvPr id="28" name="テキスト ボックス 27">
            <a:extLst>
              <a:ext uri="{FF2B5EF4-FFF2-40B4-BE49-F238E27FC236}">
                <a16:creationId xmlns:a16="http://schemas.microsoft.com/office/drawing/2014/main" id="{ADCD0262-C63D-9A26-876B-80148D1B009F}"/>
              </a:ext>
            </a:extLst>
          </p:cNvPr>
          <p:cNvSpPr txBox="1"/>
          <p:nvPr/>
        </p:nvSpPr>
        <p:spPr>
          <a:xfrm>
            <a:off x="7572375" y="2676525"/>
            <a:ext cx="3990975" cy="1200329"/>
          </a:xfrm>
          <a:prstGeom prst="rect">
            <a:avLst/>
          </a:prstGeom>
          <a:noFill/>
        </p:spPr>
        <p:txBody>
          <a:bodyPr wrap="square" rtlCol="0">
            <a:spAutoFit/>
          </a:bodyPr>
          <a:lstStyle/>
          <a:p>
            <a:r>
              <a:rPr kumimoji="1" lang="ja-JP" altLang="en-US" dirty="0"/>
              <a:t>青＝Ａボタン</a:t>
            </a:r>
            <a:endParaRPr kumimoji="1" lang="en-US" altLang="ja-JP" dirty="0"/>
          </a:p>
          <a:p>
            <a:r>
              <a:rPr kumimoji="1" lang="ja-JP" altLang="en-US" dirty="0"/>
              <a:t>黄＝Ｂボタン</a:t>
            </a:r>
            <a:endParaRPr kumimoji="1" lang="en-US" altLang="ja-JP" dirty="0"/>
          </a:p>
          <a:p>
            <a:r>
              <a:rPr kumimoji="1" lang="ja-JP" altLang="en-US" dirty="0"/>
              <a:t>オレンジ＝Ｙボタン</a:t>
            </a:r>
            <a:endParaRPr kumimoji="1" lang="en-US" altLang="ja-JP" dirty="0"/>
          </a:p>
          <a:p>
            <a:r>
              <a:rPr kumimoji="1" lang="ja-JP" altLang="en-US" dirty="0"/>
              <a:t>緑＝Ｘボタン</a:t>
            </a:r>
          </a:p>
        </p:txBody>
      </p:sp>
    </p:spTree>
    <p:extLst>
      <p:ext uri="{BB962C8B-B14F-4D97-AF65-F5344CB8AC3E}">
        <p14:creationId xmlns:p14="http://schemas.microsoft.com/office/powerpoint/2010/main" val="1762757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FB68B8BB-1232-470E-A9A5-0AE4258A5D51}"/>
              </a:ext>
            </a:extLst>
          </p:cNvPr>
          <p:cNvSpPr txBox="1"/>
          <p:nvPr/>
        </p:nvSpPr>
        <p:spPr>
          <a:xfrm>
            <a:off x="762000" y="485775"/>
            <a:ext cx="9705975" cy="707886"/>
          </a:xfrm>
          <a:prstGeom prst="rect">
            <a:avLst/>
          </a:prstGeom>
          <a:noFill/>
        </p:spPr>
        <p:txBody>
          <a:bodyPr wrap="square" rtlCol="0">
            <a:spAutoFit/>
          </a:bodyPr>
          <a:lstStyle/>
          <a:p>
            <a:r>
              <a:rPr kumimoji="1" lang="ja-JP" altLang="en-US" sz="4000" b="1" dirty="0"/>
              <a:t>ゲーム概要</a:t>
            </a:r>
            <a:r>
              <a:rPr kumimoji="1" lang="en-US" altLang="ja-JP" sz="4000" b="1" dirty="0"/>
              <a:t>6</a:t>
            </a:r>
            <a:endParaRPr kumimoji="1" lang="ja-JP" altLang="en-US" sz="4000" b="1" dirty="0"/>
          </a:p>
        </p:txBody>
      </p:sp>
      <p:pic>
        <p:nvPicPr>
          <p:cNvPr id="4098" name="Picture 2" descr="画像集 No.018のサムネイル画像 / 「アイドルデスゲームTV」，登場アイドルやゲームの流れが一挙公開。ステージ審査脱落時の罰ゲーム「デスライブ」の情報も">
            <a:extLst>
              <a:ext uri="{FF2B5EF4-FFF2-40B4-BE49-F238E27FC236}">
                <a16:creationId xmlns:a16="http://schemas.microsoft.com/office/drawing/2014/main" id="{F7FEF1D1-AF5F-6BEB-6333-19B57275976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385888"/>
            <a:ext cx="4419600" cy="2505075"/>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画像ギャラリー No.021 | 「アイドルデスゲームTV」，登場アイドルやゲームの流れが一挙公開。ステージ審査脱落時の罰ゲーム「デスライブ」の情報も">
            <a:extLst>
              <a:ext uri="{FF2B5EF4-FFF2-40B4-BE49-F238E27FC236}">
                <a16:creationId xmlns:a16="http://schemas.microsoft.com/office/drawing/2014/main" id="{1616C4BF-42EF-62F2-275F-6D62BA23AA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14987" y="1386523"/>
            <a:ext cx="4419600" cy="2504440"/>
          </a:xfrm>
          <a:prstGeom prst="rect">
            <a:avLst/>
          </a:prstGeom>
          <a:noFill/>
          <a:extLst>
            <a:ext uri="{909E8E84-426E-40DD-AFC4-6F175D3DCCD1}">
              <a14:hiddenFill xmlns:a14="http://schemas.microsoft.com/office/drawing/2010/main">
                <a:solidFill>
                  <a:srgbClr val="FFFFFF"/>
                </a:solidFill>
              </a14:hiddenFill>
            </a:ext>
          </a:extLst>
        </p:spPr>
      </p:pic>
      <p:sp>
        <p:nvSpPr>
          <p:cNvPr id="3" name="テキスト ボックス 2">
            <a:extLst>
              <a:ext uri="{FF2B5EF4-FFF2-40B4-BE49-F238E27FC236}">
                <a16:creationId xmlns:a16="http://schemas.microsoft.com/office/drawing/2014/main" id="{42FF294B-1ECF-CCFA-3099-7040E6B18030}"/>
              </a:ext>
            </a:extLst>
          </p:cNvPr>
          <p:cNvSpPr txBox="1"/>
          <p:nvPr/>
        </p:nvSpPr>
        <p:spPr>
          <a:xfrm>
            <a:off x="876300" y="4181475"/>
            <a:ext cx="9158287" cy="1754326"/>
          </a:xfrm>
          <a:prstGeom prst="rect">
            <a:avLst/>
          </a:prstGeom>
          <a:noFill/>
        </p:spPr>
        <p:txBody>
          <a:bodyPr wrap="square" rtlCol="0">
            <a:spAutoFit/>
          </a:bodyPr>
          <a:lstStyle/>
          <a:p>
            <a:r>
              <a:rPr kumimoji="1" lang="ja-JP" altLang="en-US" dirty="0"/>
              <a:t>ストーリーを進行するにつれ、プレイヤーは探索パートが行われます。</a:t>
            </a:r>
            <a:endParaRPr kumimoji="1" lang="en-US" altLang="ja-JP" dirty="0"/>
          </a:p>
          <a:p>
            <a:r>
              <a:rPr kumimoji="1" lang="ja-JP" altLang="en-US" dirty="0"/>
              <a:t>探索パートでは、デスゲームが行われているオーディション会場からの脱出方法や、キャラの過去をしるための手がかかり、次ぎのオーディションの概要などを知ることが出来ます。</a:t>
            </a:r>
            <a:endParaRPr kumimoji="1" lang="en-US" altLang="ja-JP" dirty="0"/>
          </a:p>
          <a:p>
            <a:r>
              <a:rPr kumimoji="1" lang="ja-JP" altLang="en-US" dirty="0"/>
              <a:t>探索パートの時のキャラクターは</a:t>
            </a:r>
            <a:r>
              <a:rPr kumimoji="1" lang="en-US" altLang="ja-JP" dirty="0"/>
              <a:t>3</a:t>
            </a:r>
            <a:r>
              <a:rPr kumimoji="1" lang="ja-JP" altLang="en-US" dirty="0"/>
              <a:t>Ｄです。</a:t>
            </a:r>
            <a:endParaRPr kumimoji="1" lang="en-US" altLang="ja-JP" dirty="0"/>
          </a:p>
          <a:p>
            <a:r>
              <a:rPr kumimoji="1" lang="ja-JP" altLang="en-US" dirty="0"/>
              <a:t>自由にマップを移動することができます。</a:t>
            </a:r>
          </a:p>
        </p:txBody>
      </p:sp>
    </p:spTree>
    <p:extLst>
      <p:ext uri="{BB962C8B-B14F-4D97-AF65-F5344CB8AC3E}">
        <p14:creationId xmlns:p14="http://schemas.microsoft.com/office/powerpoint/2010/main" val="1945642858"/>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650</TotalTime>
  <Words>1461</Words>
  <Application>Microsoft Office PowerPoint</Application>
  <PresentationFormat>ワイド画面</PresentationFormat>
  <Paragraphs>180</Paragraphs>
  <Slides>16</Slides>
  <Notes>0</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16</vt:i4>
      </vt:variant>
    </vt:vector>
  </HeadingPairs>
  <TitlesOfParts>
    <vt:vector size="21" baseType="lpstr">
      <vt:lpstr>游ゴシック</vt:lpstr>
      <vt:lpstr>游ゴシック Light</vt:lpstr>
      <vt:lpstr>游明朝</vt:lpstr>
      <vt:lpstr>Arial</vt:lpstr>
      <vt:lpstr>Office テーマ</vt:lpstr>
      <vt:lpstr>アイドル＆ギャンブルデスゲーム</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上荒磯 佑哉</dc:creator>
  <cp:lastModifiedBy>上荒磯 佑哉</cp:lastModifiedBy>
  <cp:revision>6</cp:revision>
  <dcterms:created xsi:type="dcterms:W3CDTF">2024-12-18T10:48:03Z</dcterms:created>
  <dcterms:modified xsi:type="dcterms:W3CDTF">2025-02-05T11:13:52Z</dcterms:modified>
</cp:coreProperties>
</file>