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82" r:id="rId4"/>
    <p:sldId id="266" r:id="rId5"/>
    <p:sldId id="265" r:id="rId6"/>
    <p:sldId id="267" r:id="rId7"/>
    <p:sldId id="268" r:id="rId8"/>
    <p:sldId id="269" r:id="rId9"/>
    <p:sldId id="275" r:id="rId10"/>
    <p:sldId id="276" r:id="rId11"/>
    <p:sldId id="277" r:id="rId12"/>
    <p:sldId id="284" r:id="rId13"/>
    <p:sldId id="274" r:id="rId14"/>
    <p:sldId id="258" r:id="rId15"/>
    <p:sldId id="260" r:id="rId16"/>
    <p:sldId id="259" r:id="rId17"/>
    <p:sldId id="261" r:id="rId18"/>
    <p:sldId id="279" r:id="rId19"/>
    <p:sldId id="262" r:id="rId20"/>
    <p:sldId id="263" r:id="rId21"/>
    <p:sldId id="264" r:id="rId22"/>
    <p:sldId id="281" r:id="rId23"/>
    <p:sldId id="280" r:id="rId24"/>
    <p:sldId id="285" r:id="rId25"/>
    <p:sldId id="278" r:id="rId26"/>
    <p:sldId id="270" r:id="rId27"/>
    <p:sldId id="271" r:id="rId28"/>
    <p:sldId id="272" r:id="rId29"/>
    <p:sldId id="273" r:id="rId30"/>
    <p:sldId id="283" r:id="rId3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5" autoAdjust="0"/>
    <p:restoredTop sz="94660"/>
  </p:normalViewPr>
  <p:slideViewPr>
    <p:cSldViewPr snapToGrid="0">
      <p:cViewPr varScale="1">
        <p:scale>
          <a:sx n="80" d="100"/>
          <a:sy n="80" d="100"/>
        </p:scale>
        <p:origin x="50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77E6C-DDDB-4404-965A-28AB272C92C1}" type="datetimeFigureOut">
              <a:rPr kumimoji="1" lang="ja-JP" altLang="en-US" smtClean="0"/>
              <a:t>2024/9/12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3AF40-9B79-4F7C-A0F3-5E4EBDF0624D}" type="slidenum">
              <a:rPr kumimoji="1" lang="ja-JP" altLang="en-US" smtClean="0"/>
              <a:t>‹#›</a:t>
            </a:fld>
            <a:endParaRPr kumimoji="1" lang="ja-JP" altLang="en-US"/>
          </a:p>
        </p:txBody>
      </p:sp>
    </p:spTree>
    <p:extLst>
      <p:ext uri="{BB962C8B-B14F-4D97-AF65-F5344CB8AC3E}">
        <p14:creationId xmlns:p14="http://schemas.microsoft.com/office/powerpoint/2010/main" val="22059050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E23AF40-9B79-4F7C-A0F3-5E4EBDF0624D}" type="slidenum">
              <a:rPr kumimoji="1" lang="ja-JP" altLang="en-US" smtClean="0"/>
              <a:t>8</a:t>
            </a:fld>
            <a:endParaRPr kumimoji="1" lang="ja-JP" altLang="en-US"/>
          </a:p>
        </p:txBody>
      </p:sp>
    </p:spTree>
    <p:extLst>
      <p:ext uri="{BB962C8B-B14F-4D97-AF65-F5344CB8AC3E}">
        <p14:creationId xmlns:p14="http://schemas.microsoft.com/office/powerpoint/2010/main" val="142634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E23AF40-9B79-4F7C-A0F3-5E4EBDF0624D}" type="slidenum">
              <a:rPr kumimoji="1" lang="ja-JP" altLang="en-US" smtClean="0"/>
              <a:t>29</a:t>
            </a:fld>
            <a:endParaRPr kumimoji="1" lang="ja-JP" altLang="en-US"/>
          </a:p>
        </p:txBody>
      </p:sp>
    </p:spTree>
    <p:extLst>
      <p:ext uri="{BB962C8B-B14F-4D97-AF65-F5344CB8AC3E}">
        <p14:creationId xmlns:p14="http://schemas.microsoft.com/office/powerpoint/2010/main" val="184327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6BCEFE-0A5D-BDB4-294B-EEA87505AC5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B252119-601A-D1E5-1FDF-8FFB1EC67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51DC352-56F6-1E32-038F-C28432665AE3}"/>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5" name="フッター プレースホルダー 4">
            <a:extLst>
              <a:ext uri="{FF2B5EF4-FFF2-40B4-BE49-F238E27FC236}">
                <a16:creationId xmlns:a16="http://schemas.microsoft.com/office/drawing/2014/main" id="{CB00A6E9-05B8-3813-89C4-490A59784B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E307F-095E-4C50-331A-667056757E41}"/>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279929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96E1DD-1EFE-833E-B6BA-E35CA44BA3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30A5152-CF0C-4A0D-F5CB-F744C735F13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F995CA7-C6D1-F549-C145-6FB22CD4A61E}"/>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5" name="フッター プレースホルダー 4">
            <a:extLst>
              <a:ext uri="{FF2B5EF4-FFF2-40B4-BE49-F238E27FC236}">
                <a16:creationId xmlns:a16="http://schemas.microsoft.com/office/drawing/2014/main" id="{BD9CC540-C9DA-23D3-7EB1-6A5C935396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A48CAE-2779-55B2-69DF-27F02DF6B00E}"/>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306453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E772F03-BFA3-C1A7-6900-FDE8C424C3C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7BC2474-D2B3-A7E6-43BB-CFE9B705B3B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92EB3CD-A800-1043-A2C2-46D66FB882B3}"/>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5" name="フッター プレースホルダー 4">
            <a:extLst>
              <a:ext uri="{FF2B5EF4-FFF2-40B4-BE49-F238E27FC236}">
                <a16:creationId xmlns:a16="http://schemas.microsoft.com/office/drawing/2014/main" id="{1EE1C58F-9EE5-9755-AB0E-54162912CA2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8AF7B5-F7B1-3B84-E6D6-39B69B198427}"/>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133171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916434-3CAE-30A3-73C0-079794B19A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9DC562-D021-032D-F914-20994AB67F9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42C9CC-0274-446A-01B3-D129673DB479}"/>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5" name="フッター プレースホルダー 4">
            <a:extLst>
              <a:ext uri="{FF2B5EF4-FFF2-40B4-BE49-F238E27FC236}">
                <a16:creationId xmlns:a16="http://schemas.microsoft.com/office/drawing/2014/main" id="{E0FE61EA-FC2F-4CA6-831F-90F19DA82F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CC71AD-B8E5-5B98-B170-7029E8EEBFE7}"/>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3710940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259811-C31A-3CA9-F1EC-9FBB2CC0D52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752B9E-729A-F2F0-019A-6D91D3697A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623661-AF7C-C145-E245-2542FE267DF7}"/>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5" name="フッター プレースホルダー 4">
            <a:extLst>
              <a:ext uri="{FF2B5EF4-FFF2-40B4-BE49-F238E27FC236}">
                <a16:creationId xmlns:a16="http://schemas.microsoft.com/office/drawing/2014/main" id="{32A47860-83D2-0BB8-51BC-06E7E0B4D1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FFE4C3-E7A9-6B2F-A0A6-0BAE0DEE31B1}"/>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306580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8520B6-2EC3-8000-712F-0DFED58A91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635079F-422B-4725-5E5B-595C2914D87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DE077B5-9AD0-C6DA-B5C8-8376BF26C3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4F7C90C-ED50-33D3-C71F-25C668990BD7}"/>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6" name="フッター プレースホルダー 5">
            <a:extLst>
              <a:ext uri="{FF2B5EF4-FFF2-40B4-BE49-F238E27FC236}">
                <a16:creationId xmlns:a16="http://schemas.microsoft.com/office/drawing/2014/main" id="{9A102B17-8EE6-710A-15D9-15A13E8D34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F26D56-4C44-49CF-06FE-8993AC42C394}"/>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73618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CC172-6B02-BFC9-E028-DA909771225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0518CDD-EB80-0204-5401-4266C95F1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A8E7AD-3B80-87EC-9649-62C875DE169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BC35965-1993-FFF4-A26B-6F95A7CAF4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DEE0C7E-1EF2-69C1-D972-3E65AC592E4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AA3B8C8-3732-4F17-CCE9-B9B8A2CE5CC0}"/>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8" name="フッター プレースホルダー 7">
            <a:extLst>
              <a:ext uri="{FF2B5EF4-FFF2-40B4-BE49-F238E27FC236}">
                <a16:creationId xmlns:a16="http://schemas.microsoft.com/office/drawing/2014/main" id="{82555232-87F5-BCB0-5ED8-BEBB393280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F09012E-E6E4-31A9-2F50-3B85A0D59E8A}"/>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212369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EC462E-ED8E-A282-695B-2FB0D7ECF1B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526688A-D3D6-089B-58C3-0609B9DBA29D}"/>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4" name="フッター プレースホルダー 3">
            <a:extLst>
              <a:ext uri="{FF2B5EF4-FFF2-40B4-BE49-F238E27FC236}">
                <a16:creationId xmlns:a16="http://schemas.microsoft.com/office/drawing/2014/main" id="{32C6C4F4-B985-E0F5-69DB-8831CEA678C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EED0C25-CBD8-A555-B74F-E184A802AA8D}"/>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387024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6A3F936-E89C-F7C6-25D6-065E275D26B3}"/>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3" name="フッター プレースホルダー 2">
            <a:extLst>
              <a:ext uri="{FF2B5EF4-FFF2-40B4-BE49-F238E27FC236}">
                <a16:creationId xmlns:a16="http://schemas.microsoft.com/office/drawing/2014/main" id="{F045ADD0-1B83-807C-940C-4BB90D1528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B71E932-7C54-C5DF-9465-73BE57B8A704}"/>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146115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80572C-5CF0-3DD0-F9CA-80D0CE8487C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6EAF6F8-C724-512B-155F-02A44375FA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A770FAB-306C-9D34-63D0-4C0FBB4B4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49B37B8-8941-67C8-A6AE-B7DAAE5CCCC8}"/>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6" name="フッター プレースホルダー 5">
            <a:extLst>
              <a:ext uri="{FF2B5EF4-FFF2-40B4-BE49-F238E27FC236}">
                <a16:creationId xmlns:a16="http://schemas.microsoft.com/office/drawing/2014/main" id="{84ACCFBB-75F2-CE1F-79A9-4A7EF3A0D2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9EE935-C1BC-57FF-5D4A-A0FF29892398}"/>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57831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92BFDD-F493-E3DE-F9FE-7D308A41F5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1CCD072-FAD1-8C79-F252-346977FA7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08350EE-DEB2-D7AB-41F8-C38172DBC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AB2B984-8238-F6BD-C952-2808AC862EC3}"/>
              </a:ext>
            </a:extLst>
          </p:cNvPr>
          <p:cNvSpPr>
            <a:spLocks noGrp="1"/>
          </p:cNvSpPr>
          <p:nvPr>
            <p:ph type="dt" sz="half" idx="10"/>
          </p:nvPr>
        </p:nvSpPr>
        <p:spPr/>
        <p:txBody>
          <a:bodyPr/>
          <a:lstStyle/>
          <a:p>
            <a:fld id="{B5725B37-A557-4EA1-998D-1F5FED7076F4}" type="datetimeFigureOut">
              <a:rPr kumimoji="1" lang="ja-JP" altLang="en-US" smtClean="0"/>
              <a:t>2024/9/12</a:t>
            </a:fld>
            <a:endParaRPr kumimoji="1" lang="ja-JP" altLang="en-US"/>
          </a:p>
        </p:txBody>
      </p:sp>
      <p:sp>
        <p:nvSpPr>
          <p:cNvPr id="6" name="フッター プレースホルダー 5">
            <a:extLst>
              <a:ext uri="{FF2B5EF4-FFF2-40B4-BE49-F238E27FC236}">
                <a16:creationId xmlns:a16="http://schemas.microsoft.com/office/drawing/2014/main" id="{8C6B026B-6437-C005-C837-8C039CB9FEB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686817F-946E-BB76-EB7C-244FA39A3B93}"/>
              </a:ext>
            </a:extLst>
          </p:cNvPr>
          <p:cNvSpPr>
            <a:spLocks noGrp="1"/>
          </p:cNvSpPr>
          <p:nvPr>
            <p:ph type="sldNum" sz="quarter" idx="12"/>
          </p:nvPr>
        </p:nvSpPr>
        <p:spPr/>
        <p:txBody>
          <a:body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4275644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A69DB78-0D7F-A77D-421E-DFDAF0076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2565399-2E57-CF9B-DDC2-017ABA887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F1B750-90F9-265D-F082-D39BCCF077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25B37-A557-4EA1-998D-1F5FED7076F4}" type="datetimeFigureOut">
              <a:rPr kumimoji="1" lang="ja-JP" altLang="en-US" smtClean="0"/>
              <a:t>2024/9/12</a:t>
            </a:fld>
            <a:endParaRPr kumimoji="1" lang="ja-JP" altLang="en-US"/>
          </a:p>
        </p:txBody>
      </p:sp>
      <p:sp>
        <p:nvSpPr>
          <p:cNvPr id="5" name="フッター プレースホルダー 4">
            <a:extLst>
              <a:ext uri="{FF2B5EF4-FFF2-40B4-BE49-F238E27FC236}">
                <a16:creationId xmlns:a16="http://schemas.microsoft.com/office/drawing/2014/main" id="{D2AAAFB9-6F58-65B4-CD92-5D77FEA3B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C745EF8-A618-4C71-1C8C-46D70D624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29626-BF86-40FA-BD69-E84BF775DBBF}" type="slidenum">
              <a:rPr kumimoji="1" lang="ja-JP" altLang="en-US" smtClean="0"/>
              <a:t>‹#›</a:t>
            </a:fld>
            <a:endParaRPr kumimoji="1" lang="ja-JP" altLang="en-US"/>
          </a:p>
        </p:txBody>
      </p:sp>
    </p:spTree>
    <p:extLst>
      <p:ext uri="{BB962C8B-B14F-4D97-AF65-F5344CB8AC3E}">
        <p14:creationId xmlns:p14="http://schemas.microsoft.com/office/powerpoint/2010/main" val="136828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8BA1D9C-84AA-391B-1C1E-5711F76022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38956" y="0"/>
            <a:ext cx="13669912" cy="9093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BB601BC9-DC46-B828-BA92-E5D3FF45F3A5}"/>
              </a:ext>
            </a:extLst>
          </p:cNvPr>
          <p:cNvSpPr>
            <a:spLocks noGrp="1"/>
          </p:cNvSpPr>
          <p:nvPr>
            <p:ph type="ctrTitle"/>
          </p:nvPr>
        </p:nvSpPr>
        <p:spPr>
          <a:xfrm>
            <a:off x="628650" y="2324100"/>
            <a:ext cx="10124406" cy="1340642"/>
          </a:xfrm>
        </p:spPr>
        <p:txBody>
          <a:bodyPr>
            <a:normAutofit fontScale="90000"/>
          </a:bodyPr>
          <a:lstStyle/>
          <a:p>
            <a:r>
              <a:rPr kumimoji="1" lang="ja-JP" altLang="en-US" sz="10700" dirty="0">
                <a:solidFill>
                  <a:srgbClr val="FF0000"/>
                </a:solidFill>
                <a:latin typeface="BIZ UD明朝 Medium" panose="02020500000000000000" pitchFamily="17" charset="-128"/>
                <a:ea typeface="BIZ UD明朝 Medium" panose="02020500000000000000" pitchFamily="17" charset="-128"/>
              </a:rPr>
              <a:t>天下統一</a:t>
            </a:r>
            <a:br>
              <a:rPr kumimoji="1" lang="en-US" altLang="ja-JP" dirty="0">
                <a:solidFill>
                  <a:srgbClr val="FF0000"/>
                </a:solidFill>
              </a:rPr>
            </a:br>
            <a:r>
              <a:rPr kumimoji="1" lang="ja-JP" altLang="en-US" dirty="0">
                <a:solidFill>
                  <a:srgbClr val="FF0000"/>
                </a:solidFill>
                <a:latin typeface="BIZ UD明朝 Medium" panose="02020500000000000000" pitchFamily="17" charset="-128"/>
                <a:ea typeface="BIZ UD明朝 Medium" panose="02020500000000000000" pitchFamily="17" charset="-128"/>
              </a:rPr>
              <a:t>～戦国ロマン～</a:t>
            </a:r>
          </a:p>
        </p:txBody>
      </p:sp>
      <p:sp>
        <p:nvSpPr>
          <p:cNvPr id="3" name="字幕 2">
            <a:extLst>
              <a:ext uri="{FF2B5EF4-FFF2-40B4-BE49-F238E27FC236}">
                <a16:creationId xmlns:a16="http://schemas.microsoft.com/office/drawing/2014/main" id="{13E7CDAE-8784-A3BC-F3BC-11E5FF14B526}"/>
              </a:ext>
            </a:extLst>
          </p:cNvPr>
          <p:cNvSpPr>
            <a:spLocks noGrp="1"/>
          </p:cNvSpPr>
          <p:nvPr>
            <p:ph type="subTitle" idx="1"/>
          </p:nvPr>
        </p:nvSpPr>
        <p:spPr>
          <a:xfrm>
            <a:off x="752475" y="4916488"/>
            <a:ext cx="9144000" cy="1655762"/>
          </a:xfrm>
        </p:spPr>
        <p:txBody>
          <a:bodyPr/>
          <a:lstStyle/>
          <a:p>
            <a:r>
              <a:rPr kumimoji="1" lang="ja-JP" altLang="en-US" dirty="0">
                <a:solidFill>
                  <a:srgbClr val="FF0000"/>
                </a:solidFill>
                <a:highlight>
                  <a:srgbClr val="C0C0C0"/>
                </a:highlight>
              </a:rPr>
              <a:t>福岡デザイン＆テクノロジー専門学校</a:t>
            </a:r>
            <a:endParaRPr kumimoji="1" lang="en-US" altLang="ja-JP" dirty="0">
              <a:solidFill>
                <a:srgbClr val="FF0000"/>
              </a:solidFill>
              <a:highlight>
                <a:srgbClr val="C0C0C0"/>
              </a:highlight>
            </a:endParaRPr>
          </a:p>
          <a:p>
            <a:r>
              <a:rPr kumimoji="1" lang="ja-JP" altLang="en-US" dirty="0">
                <a:solidFill>
                  <a:srgbClr val="FF0000"/>
                </a:solidFill>
                <a:highlight>
                  <a:srgbClr val="C0C0C0"/>
                </a:highlight>
              </a:rPr>
              <a:t>３年　上荒磯　佑哉</a:t>
            </a:r>
            <a:endParaRPr kumimoji="1" lang="en-US" altLang="ja-JP" dirty="0">
              <a:solidFill>
                <a:srgbClr val="FF0000"/>
              </a:solidFill>
              <a:highlight>
                <a:srgbClr val="C0C0C0"/>
              </a:highlight>
            </a:endParaRPr>
          </a:p>
          <a:p>
            <a:endParaRPr kumimoji="1" lang="ja-JP" altLang="en-US" dirty="0"/>
          </a:p>
        </p:txBody>
      </p:sp>
    </p:spTree>
    <p:extLst>
      <p:ext uri="{BB962C8B-B14F-4D97-AF65-F5344CB8AC3E}">
        <p14:creationId xmlns:p14="http://schemas.microsoft.com/office/powerpoint/2010/main" val="3635525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B7F42C-5EFC-3ACC-4761-8926DF5A3DF4}"/>
              </a:ext>
            </a:extLst>
          </p:cNvPr>
          <p:cNvSpPr>
            <a:spLocks noGrp="1"/>
          </p:cNvSpPr>
          <p:nvPr>
            <p:ph type="title"/>
          </p:nvPr>
        </p:nvSpPr>
        <p:spPr>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kumimoji="1" lang="ja-JP" altLang="en-US" dirty="0">
                <a:latin typeface="BIZ UD明朝 Medium" panose="02020500000000000000" pitchFamily="17" charset="-128"/>
                <a:ea typeface="BIZ UD明朝 Medium" panose="02020500000000000000" pitchFamily="17" charset="-128"/>
              </a:rPr>
              <a:t>ゲーム画面　探索</a:t>
            </a:r>
          </a:p>
        </p:txBody>
      </p:sp>
      <p:sp>
        <p:nvSpPr>
          <p:cNvPr id="4" name="テキスト ボックス 3">
            <a:extLst>
              <a:ext uri="{FF2B5EF4-FFF2-40B4-BE49-F238E27FC236}">
                <a16:creationId xmlns:a16="http://schemas.microsoft.com/office/drawing/2014/main" id="{F842A398-3479-85E4-3AA7-92C7E4EB8F45}"/>
              </a:ext>
            </a:extLst>
          </p:cNvPr>
          <p:cNvSpPr txBox="1"/>
          <p:nvPr/>
        </p:nvSpPr>
        <p:spPr>
          <a:xfrm>
            <a:off x="759403" y="1792436"/>
            <a:ext cx="9858375" cy="369332"/>
          </a:xfrm>
          <a:prstGeom prst="rect">
            <a:avLst/>
          </a:prstGeom>
          <a:noFill/>
        </p:spPr>
        <p:txBody>
          <a:bodyPr wrap="square" rtlCol="0">
            <a:spAutoFit/>
          </a:bodyPr>
          <a:lstStyle/>
          <a:p>
            <a:r>
              <a:rPr kumimoji="1" lang="ja-JP" altLang="en-US" dirty="0"/>
              <a:t>基本的、プレイヤー、その他のキャラは</a:t>
            </a:r>
            <a:r>
              <a:rPr kumimoji="1" lang="en-US" altLang="ja-JP" dirty="0"/>
              <a:t>3</a:t>
            </a:r>
            <a:r>
              <a:rPr kumimoji="1" lang="ja-JP" altLang="en-US" dirty="0"/>
              <a:t>Ｄで動きます。</a:t>
            </a:r>
          </a:p>
        </p:txBody>
      </p:sp>
      <p:pic>
        <p:nvPicPr>
          <p:cNvPr id="3074" name="Picture 2" descr="Fate/Samurai Remnant』デモ版プレビュー アクションが苦手な人でも遊びやすいアクションRPG">
            <a:extLst>
              <a:ext uri="{FF2B5EF4-FFF2-40B4-BE49-F238E27FC236}">
                <a16:creationId xmlns:a16="http://schemas.microsoft.com/office/drawing/2014/main" id="{9D724E40-91DD-6C11-470B-827E64B82A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76693"/>
            <a:ext cx="7735712" cy="4351338"/>
          </a:xfrm>
          <a:prstGeom prst="rect">
            <a:avLst/>
          </a:prstGeom>
          <a:ln/>
        </p:spPr>
        <p:style>
          <a:lnRef idx="1">
            <a:schemeClr val="accent1"/>
          </a:lnRef>
          <a:fillRef idx="3">
            <a:schemeClr val="accent1"/>
          </a:fillRef>
          <a:effectRef idx="2">
            <a:schemeClr val="accent1"/>
          </a:effectRef>
          <a:fontRef idx="minor">
            <a:schemeClr val="lt1"/>
          </a:fontRef>
        </p:style>
      </p:pic>
      <p:sp>
        <p:nvSpPr>
          <p:cNvPr id="5" name="テキスト ボックス 4">
            <a:extLst>
              <a:ext uri="{FF2B5EF4-FFF2-40B4-BE49-F238E27FC236}">
                <a16:creationId xmlns:a16="http://schemas.microsoft.com/office/drawing/2014/main" id="{DE2D3F54-7A34-4A9D-5BDC-D139E29CD796}"/>
              </a:ext>
            </a:extLst>
          </p:cNvPr>
          <p:cNvSpPr txBox="1"/>
          <p:nvPr/>
        </p:nvSpPr>
        <p:spPr>
          <a:xfrm>
            <a:off x="2905831" y="2416174"/>
            <a:ext cx="3600450" cy="3693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dirty="0"/>
              <a:t>クエスト目標</a:t>
            </a:r>
          </a:p>
        </p:txBody>
      </p:sp>
      <p:sp>
        <p:nvSpPr>
          <p:cNvPr id="6" name="テキスト ボックス 5">
            <a:extLst>
              <a:ext uri="{FF2B5EF4-FFF2-40B4-BE49-F238E27FC236}">
                <a16:creationId xmlns:a16="http://schemas.microsoft.com/office/drawing/2014/main" id="{CBF17250-3A36-4BB3-4C87-670AE7B4316A}"/>
              </a:ext>
            </a:extLst>
          </p:cNvPr>
          <p:cNvSpPr txBox="1"/>
          <p:nvPr/>
        </p:nvSpPr>
        <p:spPr>
          <a:xfrm>
            <a:off x="914400" y="5591176"/>
            <a:ext cx="1809750" cy="646331"/>
          </a:xfrm>
          <a:prstGeom prst="rect">
            <a:avLst/>
          </a:prstGeom>
          <a:solidFill>
            <a:schemeClr val="accent1"/>
          </a:solidFill>
        </p:spPr>
        <p:txBody>
          <a:bodyPr wrap="square" rtlCol="0">
            <a:spAutoFit/>
          </a:bodyPr>
          <a:lstStyle/>
          <a:p>
            <a:r>
              <a:rPr kumimoji="1" lang="ja-JP" altLang="en-US" dirty="0"/>
              <a:t>キャラのアイコン</a:t>
            </a:r>
          </a:p>
        </p:txBody>
      </p:sp>
      <p:cxnSp>
        <p:nvCxnSpPr>
          <p:cNvPr id="8" name="直線矢印コネクタ 7">
            <a:extLst>
              <a:ext uri="{FF2B5EF4-FFF2-40B4-BE49-F238E27FC236}">
                <a16:creationId xmlns:a16="http://schemas.microsoft.com/office/drawing/2014/main" id="{128D3DD0-FBE6-470B-3C2C-68CFBCB60235}"/>
              </a:ext>
            </a:extLst>
          </p:cNvPr>
          <p:cNvCxnSpPr/>
          <p:nvPr/>
        </p:nvCxnSpPr>
        <p:spPr>
          <a:xfrm flipH="1">
            <a:off x="8315325" y="5791200"/>
            <a:ext cx="838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1CB9DA04-BEED-C759-EC26-EC7970E40B94}"/>
              </a:ext>
            </a:extLst>
          </p:cNvPr>
          <p:cNvSpPr txBox="1"/>
          <p:nvPr/>
        </p:nvSpPr>
        <p:spPr>
          <a:xfrm>
            <a:off x="9382125" y="5667375"/>
            <a:ext cx="1590675" cy="369332"/>
          </a:xfrm>
          <a:prstGeom prst="rect">
            <a:avLst/>
          </a:prstGeom>
          <a:noFill/>
        </p:spPr>
        <p:txBody>
          <a:bodyPr wrap="square" rtlCol="0">
            <a:spAutoFit/>
          </a:bodyPr>
          <a:lstStyle/>
          <a:p>
            <a:r>
              <a:rPr kumimoji="1" lang="ja-JP" altLang="en-US" dirty="0"/>
              <a:t>地図</a:t>
            </a:r>
          </a:p>
        </p:txBody>
      </p:sp>
    </p:spTree>
    <p:extLst>
      <p:ext uri="{BB962C8B-B14F-4D97-AF65-F5344CB8AC3E}">
        <p14:creationId xmlns:p14="http://schemas.microsoft.com/office/powerpoint/2010/main" val="537334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89A22D-83E3-FEEB-8FE1-ACE8634380A3}"/>
              </a:ext>
            </a:extLst>
          </p:cNvPr>
          <p:cNvSpPr>
            <a:spLocks noGrp="1"/>
          </p:cNvSpPr>
          <p:nvPr>
            <p:ph type="title"/>
          </p:nvPr>
        </p:nvSpPr>
        <p:spPr>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kumimoji="1" lang="ja-JP" altLang="en-US" dirty="0">
                <a:latin typeface="BIZ UD明朝 Medium" panose="02020500000000000000" pitchFamily="17" charset="-128"/>
                <a:ea typeface="BIZ UD明朝 Medium" panose="02020500000000000000" pitchFamily="17" charset="-128"/>
              </a:rPr>
              <a:t>ゲーム画面　メニュー</a:t>
            </a:r>
          </a:p>
        </p:txBody>
      </p:sp>
      <p:pic>
        <p:nvPicPr>
          <p:cNvPr id="4" name="Picture 2" descr="Fate/Samurai Remnant』デモ版プレビュー アクションが苦手な人でも遊びやすいアクションRPG">
            <a:extLst>
              <a:ext uri="{FF2B5EF4-FFF2-40B4-BE49-F238E27FC236}">
                <a16:creationId xmlns:a16="http://schemas.microsoft.com/office/drawing/2014/main" id="{959504B1-6CE7-8669-16DE-3840B3B72D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875" y="1690688"/>
            <a:ext cx="9030406" cy="507960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pic>
      <p:sp>
        <p:nvSpPr>
          <p:cNvPr id="5" name="テキスト ボックス 4">
            <a:extLst>
              <a:ext uri="{FF2B5EF4-FFF2-40B4-BE49-F238E27FC236}">
                <a16:creationId xmlns:a16="http://schemas.microsoft.com/office/drawing/2014/main" id="{09574DCB-7F8E-6C93-1E52-4E5D3684C19E}"/>
              </a:ext>
            </a:extLst>
          </p:cNvPr>
          <p:cNvSpPr txBox="1"/>
          <p:nvPr/>
        </p:nvSpPr>
        <p:spPr>
          <a:xfrm>
            <a:off x="7696200" y="2656720"/>
            <a:ext cx="1247775" cy="20313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dirty="0"/>
              <a:t>設定</a:t>
            </a:r>
            <a:endParaRPr kumimoji="1" lang="en-US" altLang="ja-JP" dirty="0"/>
          </a:p>
          <a:p>
            <a:r>
              <a:rPr kumimoji="1" lang="ja-JP" altLang="en-US" dirty="0"/>
              <a:t>状態　　　　　　　</a:t>
            </a:r>
            <a:endParaRPr kumimoji="1" lang="en-US" altLang="ja-JP" dirty="0"/>
          </a:p>
          <a:p>
            <a:r>
              <a:rPr kumimoji="1" lang="ja-JP" altLang="en-US" dirty="0"/>
              <a:t>持ち物</a:t>
            </a:r>
            <a:endParaRPr kumimoji="1" lang="en-US" altLang="ja-JP" dirty="0"/>
          </a:p>
          <a:p>
            <a:r>
              <a:rPr kumimoji="1" lang="ja-JP" altLang="en-US" dirty="0"/>
              <a:t>仲間　　　　</a:t>
            </a:r>
            <a:endParaRPr kumimoji="1" lang="en-US" altLang="ja-JP" dirty="0"/>
          </a:p>
          <a:p>
            <a:r>
              <a:rPr kumimoji="1" lang="ja-JP" altLang="en-US" dirty="0"/>
              <a:t>装備　　　　　　　　　</a:t>
            </a:r>
            <a:endParaRPr kumimoji="1" lang="en-US" altLang="ja-JP" dirty="0"/>
          </a:p>
          <a:p>
            <a:r>
              <a:rPr kumimoji="1" lang="ja-JP" altLang="en-US" dirty="0"/>
              <a:t>記録</a:t>
            </a:r>
            <a:endParaRPr kumimoji="1" lang="en-US" altLang="ja-JP" dirty="0"/>
          </a:p>
          <a:p>
            <a:r>
              <a:rPr kumimoji="1" lang="ja-JP" altLang="en-US" dirty="0"/>
              <a:t>地図　　　　　　　</a:t>
            </a:r>
            <a:endParaRPr kumimoji="1" lang="en-US" altLang="ja-JP" dirty="0"/>
          </a:p>
        </p:txBody>
      </p:sp>
      <p:sp>
        <p:nvSpPr>
          <p:cNvPr id="6" name="テキスト ボックス 5">
            <a:extLst>
              <a:ext uri="{FF2B5EF4-FFF2-40B4-BE49-F238E27FC236}">
                <a16:creationId xmlns:a16="http://schemas.microsoft.com/office/drawing/2014/main" id="{5EFE53B9-FB39-D952-2809-FFDDFF4986F1}"/>
              </a:ext>
            </a:extLst>
          </p:cNvPr>
          <p:cNvSpPr txBox="1"/>
          <p:nvPr/>
        </p:nvSpPr>
        <p:spPr>
          <a:xfrm>
            <a:off x="904875" y="5775530"/>
            <a:ext cx="1971675" cy="646331"/>
          </a:xfrm>
          <a:prstGeom prst="rect">
            <a:avLst/>
          </a:prstGeom>
          <a:solidFill>
            <a:schemeClr val="accent1"/>
          </a:solidFill>
        </p:spPr>
        <p:txBody>
          <a:bodyPr wrap="square" rtlCol="0">
            <a:spAutoFit/>
          </a:bodyPr>
          <a:lstStyle/>
          <a:p>
            <a:r>
              <a:rPr kumimoji="1" lang="ja-JP" altLang="en-US" dirty="0"/>
              <a:t>キャラのアイコン</a:t>
            </a:r>
          </a:p>
        </p:txBody>
      </p:sp>
    </p:spTree>
    <p:extLst>
      <p:ext uri="{BB962C8B-B14F-4D97-AF65-F5344CB8AC3E}">
        <p14:creationId xmlns:p14="http://schemas.microsoft.com/office/powerpoint/2010/main" val="329445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te/Samurai Remnant』デモ版プレビュー アクションが苦手な人でも遊びやすいアクションRPG">
            <a:extLst>
              <a:ext uri="{FF2B5EF4-FFF2-40B4-BE49-F238E27FC236}">
                <a16:creationId xmlns:a16="http://schemas.microsoft.com/office/drawing/2014/main" id="{BC556924-C349-5426-08EB-BB5D59617C02}"/>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54637"/>
            <a:ext cx="12289134" cy="6912637"/>
          </a:xfrm>
          <a:prstGeom prst="rect">
            <a:avLst/>
          </a:prstGeom>
          <a:solidFill>
            <a:schemeClr val="accent1">
              <a:alpha val="50000"/>
            </a:schemeClr>
          </a:solidFill>
        </p:spPr>
        <p:style>
          <a:lnRef idx="0">
            <a:scrgbClr r="0" g="0" b="0"/>
          </a:lnRef>
          <a:fillRef idx="0">
            <a:scrgbClr r="0" g="0" b="0"/>
          </a:fillRef>
          <a:effectRef idx="0">
            <a:scrgbClr r="0" g="0" b="0"/>
          </a:effectRef>
          <a:fontRef idx="minor">
            <a:schemeClr val="lt1"/>
          </a:fontRef>
        </p:style>
      </p:pic>
      <p:sp>
        <p:nvSpPr>
          <p:cNvPr id="3" name="テキスト ボックス 2">
            <a:extLst>
              <a:ext uri="{FF2B5EF4-FFF2-40B4-BE49-F238E27FC236}">
                <a16:creationId xmlns:a16="http://schemas.microsoft.com/office/drawing/2014/main" id="{86580F7A-6F4A-3057-2F5C-7E3355E8E10F}"/>
              </a:ext>
            </a:extLst>
          </p:cNvPr>
          <p:cNvSpPr txBox="1"/>
          <p:nvPr/>
        </p:nvSpPr>
        <p:spPr>
          <a:xfrm>
            <a:off x="2170445" y="2100105"/>
            <a:ext cx="8842549" cy="3416320"/>
          </a:xfrm>
          <a:prstGeom prst="rect">
            <a:avLst/>
          </a:prstGeom>
          <a:noFill/>
        </p:spPr>
        <p:txBody>
          <a:bodyPr wrap="square" rtlCol="0">
            <a:spAutoFit/>
          </a:bodyPr>
          <a:lstStyle/>
          <a:p>
            <a:r>
              <a:rPr kumimoji="1" lang="ja-JP" altLang="en-US" dirty="0"/>
              <a:t>設定･　画面の明るさやテキストのスピード、音声などの変更が可能。</a:t>
            </a:r>
            <a:endParaRPr kumimoji="1" lang="en-US" altLang="ja-JP" dirty="0"/>
          </a:p>
          <a:p>
            <a:r>
              <a:rPr kumimoji="1" lang="ja-JP" altLang="en-US" dirty="0"/>
              <a:t>状態･　プレイヤーキャラの地位や、ＨＰ、を確認できる。</a:t>
            </a:r>
            <a:endParaRPr kumimoji="1" lang="en-US" altLang="ja-JP" dirty="0"/>
          </a:p>
          <a:p>
            <a:r>
              <a:rPr kumimoji="1" lang="ja-JP" altLang="en-US" dirty="0"/>
              <a:t>持ち物･プレイヤーが持っているアイテム。持っているだけで効果を発揮する物ものある。</a:t>
            </a:r>
            <a:endParaRPr kumimoji="1" lang="en-US" altLang="ja-JP" dirty="0"/>
          </a:p>
          <a:p>
            <a:r>
              <a:rPr kumimoji="1" lang="ja-JP" altLang="en-US" dirty="0"/>
              <a:t>仲間･　プレイヤーに力を貸してくれるキャラの情報を閲覧できる</a:t>
            </a:r>
            <a:endParaRPr kumimoji="1" lang="en-US" altLang="ja-JP" dirty="0"/>
          </a:p>
          <a:p>
            <a:r>
              <a:rPr kumimoji="1" lang="ja-JP" altLang="en-US" dirty="0"/>
              <a:t>装備･　プレイヤーが装備している武器や服など。装備するだけで効果を発揮するものもある。</a:t>
            </a:r>
            <a:endParaRPr kumimoji="1" lang="en-US" altLang="ja-JP" dirty="0"/>
          </a:p>
          <a:p>
            <a:r>
              <a:rPr kumimoji="1" lang="ja-JP" altLang="en-US" dirty="0"/>
              <a:t>記録･　セーブ</a:t>
            </a:r>
            <a:endParaRPr kumimoji="1" lang="en-US" altLang="ja-JP" dirty="0"/>
          </a:p>
          <a:p>
            <a:r>
              <a:rPr kumimoji="1" lang="ja-JP" altLang="en-US" dirty="0"/>
              <a:t>地図･　街や、日本地図を閲覧可能。</a:t>
            </a:r>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80669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D41C64-1039-A76D-CC5E-9435F529A283}"/>
              </a:ext>
            </a:extLst>
          </p:cNvPr>
          <p:cNvSpPr>
            <a:spLocks noGrp="1"/>
          </p:cNvSpPr>
          <p:nvPr>
            <p:ph type="title"/>
          </p:nvPr>
        </p:nvSpPr>
        <p:spPr>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kumimoji="1" lang="ja-JP" altLang="en-US" dirty="0">
                <a:latin typeface="BIZ UD明朝 Medium" panose="02020500000000000000" pitchFamily="17" charset="-128"/>
                <a:ea typeface="BIZ UD明朝 Medium" panose="02020500000000000000" pitchFamily="17" charset="-128"/>
              </a:rPr>
              <a:t>ゲーム画面　対話</a:t>
            </a:r>
          </a:p>
        </p:txBody>
      </p:sp>
      <p:pic>
        <p:nvPicPr>
          <p:cNvPr id="1026" name="Picture 2" descr="和風3Ｄアクションゲーム に対する画像結果">
            <a:extLst>
              <a:ext uri="{FF2B5EF4-FFF2-40B4-BE49-F238E27FC236}">
                <a16:creationId xmlns:a16="http://schemas.microsoft.com/office/drawing/2014/main" id="{C826DF05-520D-2AD8-42F2-65E00DDF9B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31837"/>
            <a:ext cx="9505950" cy="53287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1A03C5E-B346-27F2-99F9-F79B72ED0A7C}"/>
              </a:ext>
            </a:extLst>
          </p:cNvPr>
          <p:cNvSpPr txBox="1"/>
          <p:nvPr/>
        </p:nvSpPr>
        <p:spPr>
          <a:xfrm>
            <a:off x="1524000" y="5505052"/>
            <a:ext cx="8572500" cy="64633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dirty="0"/>
              <a:t>太藏「俺はここの村長だ。何か、御用かい？　お兄さん」</a:t>
            </a:r>
            <a:endParaRPr kumimoji="1" lang="en-US" altLang="ja-JP" dirty="0"/>
          </a:p>
          <a:p>
            <a:r>
              <a:rPr kumimoji="1" lang="ja-JP" altLang="en-US" dirty="0"/>
              <a:t>咲　「父ちゃん！　この人は、お侍さんだよ！」</a:t>
            </a:r>
          </a:p>
        </p:txBody>
      </p:sp>
      <p:sp>
        <p:nvSpPr>
          <p:cNvPr id="7" name="テキスト ボックス 6">
            <a:extLst>
              <a:ext uri="{FF2B5EF4-FFF2-40B4-BE49-F238E27FC236}">
                <a16:creationId xmlns:a16="http://schemas.microsoft.com/office/drawing/2014/main" id="{7D38E9A4-129A-3897-A1B4-31224CAE404B}"/>
              </a:ext>
            </a:extLst>
          </p:cNvPr>
          <p:cNvSpPr txBox="1"/>
          <p:nvPr/>
        </p:nvSpPr>
        <p:spPr>
          <a:xfrm>
            <a:off x="2476500" y="2486025"/>
            <a:ext cx="2019300" cy="3693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dirty="0"/>
              <a:t>咲</a:t>
            </a:r>
          </a:p>
        </p:txBody>
      </p:sp>
      <p:sp>
        <p:nvSpPr>
          <p:cNvPr id="9" name="テキスト ボックス 8">
            <a:extLst>
              <a:ext uri="{FF2B5EF4-FFF2-40B4-BE49-F238E27FC236}">
                <a16:creationId xmlns:a16="http://schemas.microsoft.com/office/drawing/2014/main" id="{99086638-65D4-0D3E-3EAF-C66F55B0CCC7}"/>
              </a:ext>
            </a:extLst>
          </p:cNvPr>
          <p:cNvSpPr txBox="1"/>
          <p:nvPr/>
        </p:nvSpPr>
        <p:spPr>
          <a:xfrm>
            <a:off x="5886450" y="1506022"/>
            <a:ext cx="2257425" cy="3693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dirty="0"/>
              <a:t>太藏</a:t>
            </a:r>
          </a:p>
        </p:txBody>
      </p:sp>
    </p:spTree>
    <p:extLst>
      <p:ext uri="{BB962C8B-B14F-4D97-AF65-F5344CB8AC3E}">
        <p14:creationId xmlns:p14="http://schemas.microsoft.com/office/powerpoint/2010/main" val="1050186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平原　イラスト に対する画像結果">
            <a:extLst>
              <a:ext uri="{FF2B5EF4-FFF2-40B4-BE49-F238E27FC236}">
                <a16:creationId xmlns:a16="http://schemas.microsoft.com/office/drawing/2014/main" id="{BC3B3A26-DE89-5C3B-9067-6FA8AE537FAB}"/>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CA89AAE7-5F23-63D5-B0DF-27A6715E7F8E}"/>
              </a:ext>
            </a:extLst>
          </p:cNvPr>
          <p:cNvSpPr>
            <a:spLocks noGrp="1"/>
          </p:cNvSpPr>
          <p:nvPr>
            <p:ph type="title"/>
          </p:nvPr>
        </p:nvSpPr>
        <p:spPr/>
        <p:txBody>
          <a:bodyPr/>
          <a:lstStyle/>
          <a:p>
            <a:r>
              <a:rPr kumimoji="1" lang="ja-JP" altLang="en-US" dirty="0"/>
              <a:t>コンセプト</a:t>
            </a:r>
            <a:r>
              <a:rPr kumimoji="1" lang="en-US" altLang="ja-JP" dirty="0"/>
              <a:t>2</a:t>
            </a:r>
            <a:r>
              <a:rPr kumimoji="1" lang="ja-JP" altLang="en-US" dirty="0"/>
              <a:t>　バトル編</a:t>
            </a:r>
          </a:p>
        </p:txBody>
      </p:sp>
      <p:sp>
        <p:nvSpPr>
          <p:cNvPr id="3" name="コンテンツ プレースホルダー 2">
            <a:extLst>
              <a:ext uri="{FF2B5EF4-FFF2-40B4-BE49-F238E27FC236}">
                <a16:creationId xmlns:a16="http://schemas.microsoft.com/office/drawing/2014/main" id="{24614616-16E4-EB37-C0EF-44A472039789}"/>
              </a:ext>
            </a:extLst>
          </p:cNvPr>
          <p:cNvSpPr>
            <a:spLocks noGrp="1"/>
          </p:cNvSpPr>
          <p:nvPr>
            <p:ph idx="1"/>
          </p:nvPr>
        </p:nvSpPr>
        <p:spPr>
          <a:xfrm>
            <a:off x="838200" y="1012723"/>
            <a:ext cx="10515600" cy="5164240"/>
          </a:xfrm>
        </p:spPr>
        <p:txBody>
          <a:bodyPr>
            <a:normAutofit lnSpcReduction="10000"/>
          </a:bodyPr>
          <a:lstStyle/>
          <a:p>
            <a:pPr marL="0" indent="0">
              <a:buNone/>
            </a:pPr>
            <a:endParaRPr lang="en-US" altLang="ja-JP" dirty="0"/>
          </a:p>
          <a:p>
            <a:r>
              <a:rPr lang="ja-JP" altLang="en-US" dirty="0"/>
              <a:t>何度も言いますが、このゲームのコンセプトは</a:t>
            </a:r>
            <a:r>
              <a:rPr lang="ja-JP" altLang="en-US" dirty="0">
                <a:solidFill>
                  <a:srgbClr val="FF0000"/>
                </a:solidFill>
              </a:rPr>
              <a:t>自由</a:t>
            </a:r>
            <a:r>
              <a:rPr lang="ja-JP" altLang="en-US" dirty="0"/>
              <a:t>です。それは、バトルシステムにも当てはまります。</a:t>
            </a:r>
            <a:endParaRPr lang="en-US" altLang="ja-JP" dirty="0"/>
          </a:p>
          <a:p>
            <a:r>
              <a:rPr lang="ja-JP" altLang="en-US" dirty="0"/>
              <a:t>ストーリ進行中レベル的にも、ステータス的にも勝っている敵が唐突に現われ、一見クリア出来ないような絶望的な状況にプレイヤーは陥る。しかし、プレイヤーは自由な発想で絶望的状況を覆す。</a:t>
            </a:r>
            <a:endParaRPr lang="en-US" altLang="ja-JP" dirty="0"/>
          </a:p>
          <a:p>
            <a:pPr marL="0" indent="0">
              <a:buNone/>
            </a:pPr>
            <a:r>
              <a:rPr lang="en-US" altLang="ja-JP" dirty="0"/>
              <a:t>(</a:t>
            </a:r>
            <a:r>
              <a:rPr lang="ja-JP" altLang="en-US" dirty="0"/>
              <a:t>例</a:t>
            </a:r>
            <a:r>
              <a:rPr lang="en-US" altLang="ja-JP" dirty="0"/>
              <a:t>)</a:t>
            </a:r>
          </a:p>
          <a:p>
            <a:pPr marL="0" indent="0">
              <a:buNone/>
            </a:pPr>
            <a:r>
              <a:rPr lang="ja-JP" altLang="en-US" dirty="0"/>
              <a:t>例えば、プレイヤーの前に武力</a:t>
            </a:r>
            <a:r>
              <a:rPr lang="en-US" altLang="ja-JP" dirty="0"/>
              <a:t>100</a:t>
            </a:r>
            <a:r>
              <a:rPr lang="ja-JP" altLang="en-US" dirty="0"/>
              <a:t>の侍が現われます。プレイヤーの武力は</a:t>
            </a:r>
            <a:r>
              <a:rPr lang="en-US" altLang="ja-JP" dirty="0"/>
              <a:t>30</a:t>
            </a:r>
            <a:r>
              <a:rPr lang="ja-JP" altLang="en-US" dirty="0"/>
              <a:t>です。普通に戦っても負けます。そこで、プレイヤーの発想力が求められます。例えば、自分の味方になるように交渉したり、持っているアイテムを使って助っ人を呼んだり、はたまた一度逃げたり。クリア方法はプレイヤー次第です</a:t>
            </a:r>
            <a:endParaRPr lang="en-US" altLang="ja-JP" dirty="0"/>
          </a:p>
        </p:txBody>
      </p:sp>
    </p:spTree>
    <p:extLst>
      <p:ext uri="{BB962C8B-B14F-4D97-AF65-F5344CB8AC3E}">
        <p14:creationId xmlns:p14="http://schemas.microsoft.com/office/powerpoint/2010/main" val="3352962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平原　イラスト に対する画像結果">
            <a:extLst>
              <a:ext uri="{FF2B5EF4-FFF2-40B4-BE49-F238E27FC236}">
                <a16:creationId xmlns:a16="http://schemas.microsoft.com/office/drawing/2014/main" id="{544D74B6-58D6-338C-09B5-A06EE7970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757"/>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DFCD515-DB89-F4DC-E68C-82D131C4D156}"/>
              </a:ext>
            </a:extLst>
          </p:cNvPr>
          <p:cNvSpPr>
            <a:spLocks noGrp="1"/>
          </p:cNvSpPr>
          <p:nvPr>
            <p:ph type="title"/>
          </p:nvPr>
        </p:nvSpPr>
        <p:spPr>
          <a:xfrm>
            <a:off x="212557" y="224099"/>
            <a:ext cx="10515600" cy="850232"/>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kumimoji="1" lang="ja-JP" altLang="en-US" dirty="0"/>
              <a:t>ゲーム画面　敵の遭遇</a:t>
            </a:r>
          </a:p>
        </p:txBody>
      </p:sp>
      <p:sp>
        <p:nvSpPr>
          <p:cNvPr id="3" name="コンテンツ プレースホルダー 2">
            <a:extLst>
              <a:ext uri="{FF2B5EF4-FFF2-40B4-BE49-F238E27FC236}">
                <a16:creationId xmlns:a16="http://schemas.microsoft.com/office/drawing/2014/main" id="{666BECCC-4935-8778-D998-56F62F75EF9E}"/>
              </a:ext>
            </a:extLst>
          </p:cNvPr>
          <p:cNvSpPr>
            <a:spLocks noGrp="1"/>
          </p:cNvSpPr>
          <p:nvPr>
            <p:ph idx="1"/>
          </p:nvPr>
        </p:nvSpPr>
        <p:spPr>
          <a:xfrm>
            <a:off x="597568" y="5308338"/>
            <a:ext cx="10515600" cy="1325563"/>
          </a:xfrm>
          <a:noFill/>
          <a:ln>
            <a:noFill/>
          </a:ln>
        </p:spPr>
        <p:style>
          <a:lnRef idx="0">
            <a:scrgbClr r="0" g="0" b="0"/>
          </a:lnRef>
          <a:fillRef idx="0">
            <a:scrgbClr r="0" g="0" b="0"/>
          </a:fillRef>
          <a:effectRef idx="0">
            <a:scrgbClr r="0" g="0" b="0"/>
          </a:effectRef>
          <a:fontRef idx="minor">
            <a:schemeClr val="dk1"/>
          </a:fontRef>
        </p:style>
        <p:txBody>
          <a:bodyPr/>
          <a:lstStyle/>
          <a:p>
            <a:pPr marL="0" indent="0">
              <a:buNone/>
            </a:pPr>
            <a:r>
              <a:rPr kumimoji="1" lang="ja-JP" altLang="en-US" dirty="0"/>
              <a:t>　　　　敵国の武将である、マサムネが現われた。</a:t>
            </a:r>
            <a:endParaRPr kumimoji="1" lang="en-US" altLang="ja-JP" dirty="0"/>
          </a:p>
          <a:p>
            <a:pPr marL="0" indent="0">
              <a:buNone/>
            </a:pPr>
            <a:r>
              <a:rPr kumimoji="1" lang="ja-JP" altLang="en-US" dirty="0"/>
              <a:t>　　　　　　　　　　　行動を選択してください</a:t>
            </a:r>
          </a:p>
        </p:txBody>
      </p:sp>
      <p:pic>
        <p:nvPicPr>
          <p:cNvPr id="4" name="Picture 2" descr="ソース画像を表示">
            <a:extLst>
              <a:ext uri="{FF2B5EF4-FFF2-40B4-BE49-F238E27FC236}">
                <a16:creationId xmlns:a16="http://schemas.microsoft.com/office/drawing/2014/main" id="{392C9A81-94C0-BC02-E857-ABC879FEF115}"/>
              </a:ext>
            </a:extLst>
          </p:cNvPr>
          <p:cNvPicPr>
            <a:picLocks noChangeAspect="1" noChangeArrowheads="1"/>
          </p:cNvPicPr>
          <p:nvPr/>
        </p:nvPicPr>
        <p:blipFill rotWithShape="1">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l="8793" r="18390" b="4199"/>
          <a:stretch/>
        </p:blipFill>
        <p:spPr bwMode="auto">
          <a:xfrm>
            <a:off x="4347410" y="1710119"/>
            <a:ext cx="2358189" cy="310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15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平原　イラスト に対する画像結果">
            <a:extLst>
              <a:ext uri="{FF2B5EF4-FFF2-40B4-BE49-F238E27FC236}">
                <a16:creationId xmlns:a16="http://schemas.microsoft.com/office/drawing/2014/main" id="{11B6050B-034F-D591-35B8-8F94A0C97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478EB55-889F-65CB-03B2-362F95CFCB7B}"/>
              </a:ext>
            </a:extLst>
          </p:cNvPr>
          <p:cNvSpPr>
            <a:spLocks noGrp="1"/>
          </p:cNvSpPr>
          <p:nvPr>
            <p:ph type="title"/>
          </p:nvPr>
        </p:nvSpPr>
        <p:spPr>
          <a:xfrm>
            <a:off x="733425" y="98904"/>
            <a:ext cx="10515600" cy="1325563"/>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kumimoji="1" lang="ja-JP" altLang="en-US" dirty="0"/>
              <a:t>ゲーム画面　敵の遭遇</a:t>
            </a:r>
            <a:r>
              <a:rPr kumimoji="1" lang="en-US" altLang="ja-JP" dirty="0"/>
              <a:t>2</a:t>
            </a:r>
            <a:r>
              <a:rPr kumimoji="1" lang="ja-JP" altLang="en-US" dirty="0"/>
              <a:t>　</a:t>
            </a:r>
          </a:p>
        </p:txBody>
      </p:sp>
      <p:pic>
        <p:nvPicPr>
          <p:cNvPr id="1026" name="Picture 2" descr="ソース画像を表示">
            <a:extLst>
              <a:ext uri="{FF2B5EF4-FFF2-40B4-BE49-F238E27FC236}">
                <a16:creationId xmlns:a16="http://schemas.microsoft.com/office/drawing/2014/main" id="{9CBE376A-36A8-7DBC-5135-92392E78CF36}"/>
              </a:ext>
            </a:extLst>
          </p:cNvPr>
          <p:cNvPicPr>
            <a:picLocks noGrp="1" noChangeAspect="1" noChangeArrowheads="1"/>
          </p:cNvPicPr>
          <p:nvPr>
            <p:ph idx="1"/>
          </p:nvPr>
        </p:nvPicPr>
        <p:blipFill>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533400" y="1022322"/>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31334AE-E07A-05B1-641D-B7536681DE8F}"/>
              </a:ext>
            </a:extLst>
          </p:cNvPr>
          <p:cNvSpPr txBox="1"/>
          <p:nvPr/>
        </p:nvSpPr>
        <p:spPr>
          <a:xfrm>
            <a:off x="3900238" y="1872916"/>
            <a:ext cx="2581776" cy="20313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dirty="0"/>
              <a:t>〈</a:t>
            </a:r>
            <a:r>
              <a:rPr kumimoji="1" lang="ja-JP" altLang="en-US" dirty="0"/>
              <a:t>マサムネ</a:t>
            </a:r>
            <a:r>
              <a:rPr kumimoji="1" lang="en-US" altLang="ja-JP" dirty="0"/>
              <a:t>〉</a:t>
            </a:r>
          </a:p>
          <a:p>
            <a:r>
              <a:rPr kumimoji="1" lang="en-US" altLang="ja-JP" dirty="0"/>
              <a:t>HP</a:t>
            </a:r>
            <a:r>
              <a:rPr kumimoji="1" lang="ja-JP" altLang="en-US" dirty="0"/>
              <a:t>　</a:t>
            </a:r>
            <a:r>
              <a:rPr kumimoji="1" lang="en-US" altLang="ja-JP" dirty="0"/>
              <a:t>230</a:t>
            </a:r>
            <a:r>
              <a:rPr kumimoji="1" lang="ja-JP" altLang="en-US" dirty="0"/>
              <a:t>／</a:t>
            </a:r>
            <a:r>
              <a:rPr kumimoji="1" lang="en-US" altLang="ja-JP" dirty="0"/>
              <a:t>230</a:t>
            </a:r>
          </a:p>
          <a:p>
            <a:r>
              <a:rPr kumimoji="1" lang="ja-JP" altLang="en-US" dirty="0"/>
              <a:t>武力　</a:t>
            </a:r>
            <a:r>
              <a:rPr kumimoji="1" lang="en-US" altLang="ja-JP" dirty="0"/>
              <a:t>100</a:t>
            </a:r>
          </a:p>
          <a:p>
            <a:r>
              <a:rPr kumimoji="1" lang="ja-JP" altLang="en-US" dirty="0"/>
              <a:t>財力　</a:t>
            </a:r>
            <a:r>
              <a:rPr kumimoji="1" lang="en-US" altLang="ja-JP" dirty="0"/>
              <a:t>60</a:t>
            </a:r>
          </a:p>
          <a:p>
            <a:r>
              <a:rPr kumimoji="1" lang="ja-JP" altLang="en-US" dirty="0"/>
              <a:t>権力　</a:t>
            </a:r>
            <a:r>
              <a:rPr kumimoji="1" lang="en-US" altLang="ja-JP" dirty="0"/>
              <a:t>40</a:t>
            </a:r>
          </a:p>
          <a:p>
            <a:r>
              <a:rPr kumimoji="1" lang="ja-JP" altLang="en-US" dirty="0"/>
              <a:t>知識　</a:t>
            </a:r>
            <a:r>
              <a:rPr kumimoji="1" lang="en-US" altLang="ja-JP" dirty="0"/>
              <a:t>50</a:t>
            </a:r>
          </a:p>
          <a:p>
            <a:r>
              <a:rPr kumimoji="1" lang="ja-JP" altLang="en-US" dirty="0"/>
              <a:t>交渉　</a:t>
            </a:r>
            <a:r>
              <a:rPr kumimoji="1" lang="en-US" altLang="ja-JP" dirty="0"/>
              <a:t>90</a:t>
            </a:r>
            <a:r>
              <a:rPr kumimoji="1" lang="ja-JP" altLang="en-US" dirty="0"/>
              <a:t>　</a:t>
            </a:r>
            <a:endParaRPr kumimoji="1" lang="en-US" altLang="ja-JP" dirty="0"/>
          </a:p>
        </p:txBody>
      </p:sp>
      <p:sp>
        <p:nvSpPr>
          <p:cNvPr id="6" name="テキスト ボックス 5">
            <a:extLst>
              <a:ext uri="{FF2B5EF4-FFF2-40B4-BE49-F238E27FC236}">
                <a16:creationId xmlns:a16="http://schemas.microsoft.com/office/drawing/2014/main" id="{51A130FA-A8BE-F47D-2F43-0C2E5ADA0CF1}"/>
              </a:ext>
            </a:extLst>
          </p:cNvPr>
          <p:cNvSpPr txBox="1"/>
          <p:nvPr/>
        </p:nvSpPr>
        <p:spPr>
          <a:xfrm>
            <a:off x="6610352" y="4469598"/>
            <a:ext cx="1809750" cy="230832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kumimoji="1" lang="en-US" altLang="ja-JP" dirty="0"/>
              <a:t>〈</a:t>
            </a:r>
            <a:r>
              <a:rPr kumimoji="1" lang="ja-JP" altLang="en-US" dirty="0"/>
              <a:t>プレイヤー</a:t>
            </a:r>
            <a:r>
              <a:rPr kumimoji="1" lang="en-US" altLang="ja-JP" dirty="0"/>
              <a:t>〉</a:t>
            </a:r>
            <a:r>
              <a:rPr kumimoji="1" lang="ja-JP" altLang="en-US" dirty="0"/>
              <a:t>　　　</a:t>
            </a:r>
            <a:endParaRPr kumimoji="1" lang="en-US" altLang="ja-JP" dirty="0"/>
          </a:p>
          <a:p>
            <a:r>
              <a:rPr kumimoji="1" lang="en-US" altLang="ja-JP" dirty="0"/>
              <a:t>HP</a:t>
            </a:r>
            <a:r>
              <a:rPr lang="ja-JP" altLang="en-US" dirty="0"/>
              <a:t> 　</a:t>
            </a:r>
            <a:r>
              <a:rPr kumimoji="1" lang="en-US" altLang="ja-JP" dirty="0"/>
              <a:t>100/100</a:t>
            </a:r>
            <a:r>
              <a:rPr kumimoji="1" lang="ja-JP" altLang="en-US" dirty="0"/>
              <a:t>　　</a:t>
            </a:r>
            <a:endParaRPr kumimoji="1" lang="en-US" altLang="ja-JP" dirty="0"/>
          </a:p>
          <a:p>
            <a:r>
              <a:rPr kumimoji="1" lang="ja-JP" altLang="en-US" dirty="0"/>
              <a:t>武力　</a:t>
            </a:r>
            <a:r>
              <a:rPr kumimoji="1" lang="en-US" altLang="ja-JP" dirty="0"/>
              <a:t>30</a:t>
            </a:r>
            <a:r>
              <a:rPr kumimoji="1" lang="ja-JP" altLang="en-US" dirty="0"/>
              <a:t>　　　　</a:t>
            </a:r>
            <a:endParaRPr kumimoji="1" lang="en-US" altLang="ja-JP" dirty="0"/>
          </a:p>
          <a:p>
            <a:r>
              <a:rPr kumimoji="1" lang="ja-JP" altLang="en-US" dirty="0"/>
              <a:t>財力　</a:t>
            </a:r>
            <a:r>
              <a:rPr kumimoji="1" lang="en-US" altLang="ja-JP" dirty="0"/>
              <a:t>70</a:t>
            </a:r>
          </a:p>
          <a:p>
            <a:r>
              <a:rPr kumimoji="1" lang="ja-JP" altLang="en-US" dirty="0"/>
              <a:t>権力　</a:t>
            </a:r>
            <a:r>
              <a:rPr kumimoji="1" lang="en-US" altLang="ja-JP" dirty="0"/>
              <a:t>75</a:t>
            </a:r>
          </a:p>
          <a:p>
            <a:r>
              <a:rPr kumimoji="1" lang="ja-JP" altLang="en-US" dirty="0"/>
              <a:t>知識　</a:t>
            </a:r>
            <a:r>
              <a:rPr kumimoji="1" lang="en-US" altLang="ja-JP" dirty="0"/>
              <a:t>30</a:t>
            </a:r>
          </a:p>
          <a:p>
            <a:r>
              <a:rPr kumimoji="1" lang="ja-JP" altLang="en-US" dirty="0"/>
              <a:t>交渉　</a:t>
            </a:r>
            <a:r>
              <a:rPr kumimoji="1" lang="en-US" altLang="ja-JP" dirty="0"/>
              <a:t>85</a:t>
            </a:r>
          </a:p>
          <a:p>
            <a:endParaRPr lang="en-US" altLang="ja-JP" dirty="0"/>
          </a:p>
        </p:txBody>
      </p:sp>
      <p:sp>
        <p:nvSpPr>
          <p:cNvPr id="3" name="テキスト ボックス 2">
            <a:extLst>
              <a:ext uri="{FF2B5EF4-FFF2-40B4-BE49-F238E27FC236}">
                <a16:creationId xmlns:a16="http://schemas.microsoft.com/office/drawing/2014/main" id="{F2E8516B-29E4-9AF3-1F3C-A72F0D478B2C}"/>
              </a:ext>
            </a:extLst>
          </p:cNvPr>
          <p:cNvSpPr txBox="1"/>
          <p:nvPr/>
        </p:nvSpPr>
        <p:spPr>
          <a:xfrm>
            <a:off x="8305800" y="4575147"/>
            <a:ext cx="2133600" cy="17543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dirty="0"/>
              <a:t>(</a:t>
            </a:r>
            <a:r>
              <a:rPr kumimoji="1" lang="ja-JP" altLang="en-US" dirty="0"/>
              <a:t>行動</a:t>
            </a:r>
            <a:r>
              <a:rPr kumimoji="1" lang="en-US" altLang="ja-JP" dirty="0"/>
              <a:t>)</a:t>
            </a:r>
          </a:p>
          <a:p>
            <a:r>
              <a:rPr kumimoji="1" lang="ja-JP" altLang="en-US" dirty="0"/>
              <a:t>･戦う</a:t>
            </a:r>
            <a:endParaRPr kumimoji="1" lang="en-US" altLang="ja-JP" dirty="0"/>
          </a:p>
          <a:p>
            <a:r>
              <a:rPr kumimoji="1" lang="ja-JP" altLang="en-US" dirty="0"/>
              <a:t>･仲間を呼ぶ</a:t>
            </a:r>
            <a:endParaRPr kumimoji="1" lang="en-US" altLang="ja-JP" dirty="0"/>
          </a:p>
          <a:p>
            <a:r>
              <a:rPr kumimoji="1" lang="ja-JP" altLang="en-US" dirty="0"/>
              <a:t>･交渉する</a:t>
            </a:r>
            <a:endParaRPr kumimoji="1" lang="en-US" altLang="ja-JP" dirty="0"/>
          </a:p>
          <a:p>
            <a:r>
              <a:rPr kumimoji="1" lang="ja-JP" altLang="en-US" dirty="0"/>
              <a:t>･逃げる</a:t>
            </a:r>
            <a:endParaRPr kumimoji="1" lang="en-US" altLang="ja-JP" dirty="0"/>
          </a:p>
          <a:p>
            <a:r>
              <a:rPr kumimoji="1" lang="ja-JP" altLang="en-US" dirty="0"/>
              <a:t>･何もしない</a:t>
            </a:r>
            <a:endParaRPr kumimoji="1" lang="en-US" altLang="ja-JP" dirty="0"/>
          </a:p>
        </p:txBody>
      </p:sp>
      <p:sp>
        <p:nvSpPr>
          <p:cNvPr id="8" name="テキスト ボックス 7">
            <a:extLst>
              <a:ext uri="{FF2B5EF4-FFF2-40B4-BE49-F238E27FC236}">
                <a16:creationId xmlns:a16="http://schemas.microsoft.com/office/drawing/2014/main" id="{50848CE7-86D8-21CA-0573-5D6A57CE865C}"/>
              </a:ext>
            </a:extLst>
          </p:cNvPr>
          <p:cNvSpPr txBox="1"/>
          <p:nvPr/>
        </p:nvSpPr>
        <p:spPr>
          <a:xfrm>
            <a:off x="5657847" y="2159051"/>
            <a:ext cx="6000753" cy="1754326"/>
          </a:xfrm>
          <a:prstGeom prst="rect">
            <a:avLst/>
          </a:prstGeom>
          <a:noFill/>
        </p:spPr>
        <p:txBody>
          <a:bodyPr wrap="square" rtlCol="0">
            <a:spAutoFit/>
          </a:bodyPr>
          <a:lstStyle/>
          <a:p>
            <a:r>
              <a:rPr kumimoji="1" lang="ja-JP" altLang="en-US" dirty="0"/>
              <a:t>←　</a:t>
            </a:r>
            <a:r>
              <a:rPr kumimoji="1" lang="en-US" altLang="ja-JP" dirty="0"/>
              <a:t>0</a:t>
            </a:r>
            <a:r>
              <a:rPr kumimoji="1" lang="ja-JP" altLang="en-US" dirty="0"/>
              <a:t>になると敵は死ぬ。</a:t>
            </a:r>
            <a:endParaRPr kumimoji="1" lang="en-US" altLang="ja-JP" dirty="0"/>
          </a:p>
          <a:p>
            <a:r>
              <a:rPr kumimoji="1" lang="ja-JP" altLang="en-US" dirty="0"/>
              <a:t>←　戦いに使う。高い方が強い</a:t>
            </a:r>
            <a:endParaRPr kumimoji="1" lang="en-US" altLang="ja-JP" dirty="0"/>
          </a:p>
          <a:p>
            <a:r>
              <a:rPr kumimoji="1" lang="ja-JP" altLang="en-US" dirty="0"/>
              <a:t>←　お金を増やす力。仲間や自分を強くするために必要。</a:t>
            </a:r>
            <a:endParaRPr kumimoji="1" lang="en-US" altLang="ja-JP" dirty="0"/>
          </a:p>
          <a:p>
            <a:r>
              <a:rPr kumimoji="1" lang="ja-JP" altLang="en-US" dirty="0"/>
              <a:t>←　自分の要求を通す力</a:t>
            </a:r>
            <a:endParaRPr kumimoji="1" lang="en-US" altLang="ja-JP" dirty="0"/>
          </a:p>
          <a:p>
            <a:r>
              <a:rPr kumimoji="1" lang="ja-JP" altLang="en-US" dirty="0"/>
              <a:t>←　頭の良さ。敵の場合はプレイヤーを騙す力</a:t>
            </a:r>
            <a:endParaRPr kumimoji="1" lang="en-US" altLang="ja-JP" dirty="0"/>
          </a:p>
          <a:p>
            <a:r>
              <a:rPr kumimoji="1" lang="ja-JP" altLang="en-US" dirty="0"/>
              <a:t>←　高いほど、プレイヤーは仲間にするのが難しい</a:t>
            </a:r>
            <a:endParaRPr kumimoji="1" lang="en-US" altLang="ja-JP" dirty="0"/>
          </a:p>
        </p:txBody>
      </p:sp>
      <p:sp>
        <p:nvSpPr>
          <p:cNvPr id="5" name="テキスト ボックス 4">
            <a:extLst>
              <a:ext uri="{FF2B5EF4-FFF2-40B4-BE49-F238E27FC236}">
                <a16:creationId xmlns:a16="http://schemas.microsoft.com/office/drawing/2014/main" id="{03CEE246-2D15-31AE-207C-D05CC1229576}"/>
              </a:ext>
            </a:extLst>
          </p:cNvPr>
          <p:cNvSpPr txBox="1"/>
          <p:nvPr/>
        </p:nvSpPr>
        <p:spPr>
          <a:xfrm>
            <a:off x="457201" y="4746597"/>
            <a:ext cx="6153152" cy="1754326"/>
          </a:xfrm>
          <a:prstGeom prst="rect">
            <a:avLst/>
          </a:prstGeom>
          <a:noFill/>
        </p:spPr>
        <p:txBody>
          <a:bodyPr wrap="square" rtlCol="0">
            <a:spAutoFit/>
          </a:bodyPr>
          <a:lstStyle/>
          <a:p>
            <a:r>
              <a:rPr kumimoji="1" lang="en-US" altLang="ja-JP" dirty="0"/>
              <a:t>0</a:t>
            </a:r>
            <a:r>
              <a:rPr kumimoji="1" lang="ja-JP" altLang="en-US" dirty="0"/>
              <a:t>になるとプレイヤーは死ぬ。　　　　　　　　　　　→</a:t>
            </a:r>
            <a:endParaRPr kumimoji="1" lang="en-US" altLang="ja-JP" dirty="0"/>
          </a:p>
          <a:p>
            <a:r>
              <a:rPr kumimoji="1" lang="ja-JP" altLang="en-US" dirty="0"/>
              <a:t>戦いに使う。高い方が強い　　　　　　　　　　　　　→</a:t>
            </a:r>
            <a:endParaRPr kumimoji="1" lang="en-US" altLang="ja-JP" dirty="0"/>
          </a:p>
          <a:p>
            <a:r>
              <a:rPr kumimoji="1" lang="ja-JP" altLang="en-US" dirty="0"/>
              <a:t>お金を増やす力。仲間や自分を強くするために必要。→</a:t>
            </a:r>
            <a:endParaRPr kumimoji="1" lang="en-US" altLang="ja-JP" dirty="0"/>
          </a:p>
          <a:p>
            <a:r>
              <a:rPr kumimoji="1" lang="ja-JP" altLang="en-US" dirty="0"/>
              <a:t>自分の要求を通す力　　　　　　　　　　　　　　　　→</a:t>
            </a:r>
            <a:endParaRPr kumimoji="1" lang="en-US" altLang="ja-JP" dirty="0"/>
          </a:p>
          <a:p>
            <a:r>
              <a:rPr kumimoji="1" lang="ja-JP" altLang="en-US" dirty="0"/>
              <a:t>この世界の真実をどれほど知っているかを数値した物　→</a:t>
            </a:r>
            <a:endParaRPr kumimoji="1" lang="en-US" altLang="ja-JP" dirty="0"/>
          </a:p>
          <a:p>
            <a:r>
              <a:rPr kumimoji="1" lang="ja-JP" altLang="en-US" dirty="0"/>
              <a:t>敵を仲間にするための力。高いほど上手くいく。　　　→</a:t>
            </a:r>
            <a:endParaRPr kumimoji="1" lang="en-US" altLang="ja-JP" dirty="0"/>
          </a:p>
        </p:txBody>
      </p:sp>
    </p:spTree>
    <p:extLst>
      <p:ext uri="{BB962C8B-B14F-4D97-AF65-F5344CB8AC3E}">
        <p14:creationId xmlns:p14="http://schemas.microsoft.com/office/powerpoint/2010/main" val="251644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平原　イラスト に対する画像結果">
            <a:extLst>
              <a:ext uri="{FF2B5EF4-FFF2-40B4-BE49-F238E27FC236}">
                <a16:creationId xmlns:a16="http://schemas.microsoft.com/office/drawing/2014/main" id="{D2FFE344-0E0F-95D4-0743-CC93E471612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68E4558-5220-2752-5AE4-7BBB276C4C60}"/>
              </a:ext>
            </a:extLst>
          </p:cNvPr>
          <p:cNvSpPr txBox="1"/>
          <p:nvPr/>
        </p:nvSpPr>
        <p:spPr>
          <a:xfrm>
            <a:off x="966787" y="1744206"/>
            <a:ext cx="10258425" cy="4832092"/>
          </a:xfrm>
          <a:prstGeom prst="rect">
            <a:avLst/>
          </a:prstGeom>
          <a:noFill/>
        </p:spPr>
        <p:txBody>
          <a:bodyPr wrap="square" rtlCol="0">
            <a:spAutoFit/>
          </a:bodyPr>
          <a:lstStyle/>
          <a:p>
            <a:r>
              <a:rPr kumimoji="1" lang="ja-JP" altLang="en-US" dirty="0"/>
              <a:t>･</a:t>
            </a:r>
            <a:r>
              <a:rPr kumimoji="1" lang="ja-JP" altLang="en-US" sz="2800" dirty="0"/>
              <a:t>敵に遭遇するとこのように、敵のステータスと自分のステータスが表示されます。</a:t>
            </a:r>
            <a:endParaRPr kumimoji="1" lang="en-US" altLang="ja-JP" sz="2800" dirty="0"/>
          </a:p>
          <a:p>
            <a:r>
              <a:rPr kumimoji="1" lang="ja-JP" altLang="en-US" sz="2800" dirty="0"/>
              <a:t>･プレイヤーは、自分のステータスと敵のステータスを見比べて五つの行動を選択します。</a:t>
            </a:r>
            <a:endParaRPr kumimoji="1" lang="en-US" altLang="ja-JP" sz="2800" dirty="0"/>
          </a:p>
          <a:p>
            <a:r>
              <a:rPr kumimoji="1" lang="ja-JP" altLang="en-US" sz="2800" dirty="0"/>
              <a:t>･戦う</a:t>
            </a:r>
            <a:r>
              <a:rPr kumimoji="1" lang="en-US" altLang="ja-JP" sz="2800" dirty="0"/>
              <a:t>……</a:t>
            </a:r>
            <a:r>
              <a:rPr kumimoji="1" lang="ja-JP" altLang="en-US" sz="2800" dirty="0"/>
              <a:t>自分と相手の武力を用いて戦う。</a:t>
            </a:r>
            <a:endParaRPr kumimoji="1" lang="en-US" altLang="ja-JP" sz="2800" dirty="0"/>
          </a:p>
          <a:p>
            <a:r>
              <a:rPr kumimoji="1" lang="ja-JP" altLang="en-US" sz="2800" dirty="0"/>
              <a:t>･仲間を呼ぶ</a:t>
            </a:r>
            <a:r>
              <a:rPr kumimoji="1" lang="en-US" altLang="ja-JP" sz="2800" dirty="0"/>
              <a:t>……</a:t>
            </a:r>
            <a:r>
              <a:rPr kumimoji="1" lang="ja-JP" altLang="en-US" sz="2800" dirty="0"/>
              <a:t>仲間を呼んで一緒に戦う。</a:t>
            </a:r>
            <a:endParaRPr kumimoji="1" lang="en-US" altLang="ja-JP" sz="2800" dirty="0"/>
          </a:p>
          <a:p>
            <a:r>
              <a:rPr kumimoji="1" lang="ja-JP" altLang="en-US" sz="2800" dirty="0"/>
              <a:t>･交渉する</a:t>
            </a:r>
            <a:r>
              <a:rPr kumimoji="1" lang="en-US" altLang="ja-JP" sz="2800" dirty="0"/>
              <a:t>……</a:t>
            </a:r>
            <a:r>
              <a:rPr kumimoji="1" lang="ja-JP" altLang="en-US" sz="2800" dirty="0"/>
              <a:t>敵と会話をして、見逃して貰う。もしくは、仲間にする。</a:t>
            </a:r>
            <a:endParaRPr kumimoji="1" lang="en-US" altLang="ja-JP" sz="2800" dirty="0"/>
          </a:p>
          <a:p>
            <a:r>
              <a:rPr kumimoji="1" lang="ja-JP" altLang="en-US" sz="2800" dirty="0"/>
              <a:t>･逃げる</a:t>
            </a:r>
            <a:r>
              <a:rPr kumimoji="1" lang="en-US" altLang="ja-JP" sz="2800" dirty="0"/>
              <a:t>……</a:t>
            </a:r>
            <a:r>
              <a:rPr kumimoji="1" lang="ja-JP" altLang="en-US" sz="2800" dirty="0"/>
              <a:t>その場から逃げる。逃げられるかは運次第。</a:t>
            </a:r>
            <a:endParaRPr kumimoji="1" lang="en-US" altLang="ja-JP" sz="2800" dirty="0"/>
          </a:p>
          <a:p>
            <a:r>
              <a:rPr kumimoji="1" lang="ja-JP" altLang="en-US" sz="2800" dirty="0"/>
              <a:t>･何もしない</a:t>
            </a:r>
            <a:r>
              <a:rPr kumimoji="1" lang="en-US" altLang="ja-JP" sz="2800" dirty="0"/>
              <a:t>……</a:t>
            </a:r>
            <a:r>
              <a:rPr kumimoji="1" lang="ja-JP" altLang="en-US" sz="2800" dirty="0"/>
              <a:t>何もしない。キャラによっては特殊なストーリが始まる可能性がある。</a:t>
            </a:r>
            <a:endParaRPr kumimoji="1" lang="en-US" altLang="ja-JP" sz="2800" dirty="0"/>
          </a:p>
        </p:txBody>
      </p:sp>
      <p:sp>
        <p:nvSpPr>
          <p:cNvPr id="6" name="テキスト ボックス 5">
            <a:extLst>
              <a:ext uri="{FF2B5EF4-FFF2-40B4-BE49-F238E27FC236}">
                <a16:creationId xmlns:a16="http://schemas.microsoft.com/office/drawing/2014/main" id="{9272AB50-ACF2-FDED-0C72-CBBDD3B1A2DF}"/>
              </a:ext>
            </a:extLst>
          </p:cNvPr>
          <p:cNvSpPr txBox="1"/>
          <p:nvPr/>
        </p:nvSpPr>
        <p:spPr>
          <a:xfrm>
            <a:off x="966787" y="758755"/>
            <a:ext cx="6096000" cy="769441"/>
          </a:xfrm>
          <a:prstGeom prst="rect">
            <a:avLst/>
          </a:prstGeom>
          <a:noFill/>
        </p:spPr>
        <p:txBody>
          <a:bodyPr wrap="square">
            <a:spAutoFit/>
          </a:bodyPr>
          <a:lstStyle/>
          <a:p>
            <a:r>
              <a:rPr lang="ja-JP" altLang="en-US" sz="4400" dirty="0"/>
              <a:t>システム説明</a:t>
            </a:r>
            <a:r>
              <a:rPr lang="en-US" altLang="ja-JP" sz="4400" dirty="0"/>
              <a:t>1</a:t>
            </a:r>
            <a:endParaRPr lang="ja-JP" altLang="en-US" sz="4400" dirty="0"/>
          </a:p>
        </p:txBody>
      </p:sp>
    </p:spTree>
    <p:extLst>
      <p:ext uri="{BB962C8B-B14F-4D97-AF65-F5344CB8AC3E}">
        <p14:creationId xmlns:p14="http://schemas.microsoft.com/office/powerpoint/2010/main" val="411608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平原　イラスト に対する画像結果">
            <a:extLst>
              <a:ext uri="{FF2B5EF4-FFF2-40B4-BE49-F238E27FC236}">
                <a16:creationId xmlns:a16="http://schemas.microsoft.com/office/drawing/2014/main" id="{916295FB-B369-0A44-2C2E-284EDA548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ソース画像を表示">
            <a:extLst>
              <a:ext uri="{FF2B5EF4-FFF2-40B4-BE49-F238E27FC236}">
                <a16:creationId xmlns:a16="http://schemas.microsoft.com/office/drawing/2014/main" id="{D0CCA064-4669-422E-5627-5BB1DAB1843D}"/>
              </a:ext>
            </a:extLst>
          </p:cNvPr>
          <p:cNvPicPr>
            <a:picLocks noChangeAspect="1" noChangeArrowheads="1"/>
          </p:cNvPicPr>
          <p:nvPr/>
        </p:nvPicPr>
        <p:blipFill>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533400" y="1565247"/>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246289E-E697-AE15-8B87-7AB3CD9615AF}"/>
              </a:ext>
            </a:extLst>
          </p:cNvPr>
          <p:cNvSpPr txBox="1"/>
          <p:nvPr/>
        </p:nvSpPr>
        <p:spPr>
          <a:xfrm>
            <a:off x="1323975" y="586256"/>
            <a:ext cx="6743700"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4400" dirty="0"/>
              <a:t>ゲーム画面　敵との対決</a:t>
            </a:r>
          </a:p>
        </p:txBody>
      </p:sp>
      <p:sp>
        <p:nvSpPr>
          <p:cNvPr id="4" name="テキスト ボックス 3">
            <a:extLst>
              <a:ext uri="{FF2B5EF4-FFF2-40B4-BE49-F238E27FC236}">
                <a16:creationId xmlns:a16="http://schemas.microsoft.com/office/drawing/2014/main" id="{3451B5A7-0AE8-4942-5CDA-E707A0F585BC}"/>
              </a:ext>
            </a:extLst>
          </p:cNvPr>
          <p:cNvSpPr txBox="1"/>
          <p:nvPr/>
        </p:nvSpPr>
        <p:spPr>
          <a:xfrm>
            <a:off x="1323975" y="5013297"/>
            <a:ext cx="9629775" cy="175432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dirty="0"/>
              <a:t>ＨＰ</a:t>
            </a:r>
            <a:r>
              <a:rPr kumimoji="1" lang="en-US" altLang="ja-JP" dirty="0"/>
              <a:t>100/100</a:t>
            </a:r>
            <a:r>
              <a:rPr kumimoji="1" lang="ja-JP" altLang="en-US" dirty="0"/>
              <a:t>　</a:t>
            </a:r>
            <a:endParaRPr kumimoji="1" lang="en-US" altLang="ja-JP" dirty="0"/>
          </a:p>
          <a:p>
            <a:r>
              <a:rPr kumimoji="1" lang="ja-JP" altLang="en-US" dirty="0"/>
              <a:t>行動</a:t>
            </a:r>
            <a:endParaRPr kumimoji="1" lang="en-US" altLang="ja-JP" dirty="0"/>
          </a:p>
          <a:p>
            <a:r>
              <a:rPr kumimoji="1" lang="ja-JP" altLang="en-US" dirty="0"/>
              <a:t>･武器で攻撃　　　　</a:t>
            </a:r>
            <a:r>
              <a:rPr kumimoji="1" lang="en-US" altLang="ja-JP" dirty="0"/>
              <a:t>30</a:t>
            </a:r>
            <a:r>
              <a:rPr kumimoji="1" lang="ja-JP" altLang="en-US" dirty="0"/>
              <a:t>ダメージ</a:t>
            </a:r>
            <a:endParaRPr kumimoji="1" lang="en-US" altLang="ja-JP" dirty="0"/>
          </a:p>
          <a:p>
            <a:r>
              <a:rPr kumimoji="1" lang="ja-JP" altLang="en-US" dirty="0"/>
              <a:t>･蹴る　　　　　　　</a:t>
            </a:r>
            <a:r>
              <a:rPr kumimoji="1" lang="en-US" altLang="ja-JP" dirty="0"/>
              <a:t>15</a:t>
            </a:r>
            <a:r>
              <a:rPr kumimoji="1" lang="ja-JP" altLang="en-US" dirty="0"/>
              <a:t>ダメージ</a:t>
            </a:r>
            <a:endParaRPr kumimoji="1" lang="en-US" altLang="ja-JP" dirty="0"/>
          </a:p>
          <a:p>
            <a:r>
              <a:rPr kumimoji="1" lang="ja-JP" altLang="en-US" dirty="0"/>
              <a:t>･殴る　　　　　　　</a:t>
            </a:r>
            <a:r>
              <a:rPr kumimoji="1" lang="en-US" altLang="ja-JP" dirty="0"/>
              <a:t>5</a:t>
            </a:r>
            <a:r>
              <a:rPr kumimoji="1" lang="ja-JP" altLang="en-US" dirty="0"/>
              <a:t>ダメージ</a:t>
            </a:r>
            <a:endParaRPr kumimoji="1" lang="en-US" altLang="ja-JP" dirty="0"/>
          </a:p>
          <a:p>
            <a:r>
              <a:rPr kumimoji="1" lang="ja-JP" altLang="en-US" dirty="0"/>
              <a:t>･一文字切り</a:t>
            </a:r>
            <a:r>
              <a:rPr kumimoji="1" lang="en-US" altLang="ja-JP" dirty="0"/>
              <a:t>(</a:t>
            </a:r>
            <a:r>
              <a:rPr kumimoji="1" lang="ja-JP" altLang="en-US" dirty="0"/>
              <a:t>必殺技</a:t>
            </a:r>
            <a:r>
              <a:rPr kumimoji="1" lang="en-US" altLang="ja-JP" dirty="0"/>
              <a:t>)50</a:t>
            </a:r>
            <a:r>
              <a:rPr kumimoji="1" lang="ja-JP" altLang="en-US" dirty="0"/>
              <a:t>ダメージ</a:t>
            </a:r>
            <a:endParaRPr kumimoji="1" lang="en-US" altLang="ja-JP" dirty="0"/>
          </a:p>
        </p:txBody>
      </p:sp>
    </p:spTree>
    <p:extLst>
      <p:ext uri="{BB962C8B-B14F-4D97-AF65-F5344CB8AC3E}">
        <p14:creationId xmlns:p14="http://schemas.microsoft.com/office/powerpoint/2010/main" val="4043394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平原　イラスト に対する画像結果">
            <a:extLst>
              <a:ext uri="{FF2B5EF4-FFF2-40B4-BE49-F238E27FC236}">
                <a16:creationId xmlns:a16="http://schemas.microsoft.com/office/drawing/2014/main" id="{26F67B0E-0312-B1D5-DF97-59B621F2F675}"/>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85725"/>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77DC8E8-1E04-EB71-068F-1FDF6BE681E9}"/>
              </a:ext>
            </a:extLst>
          </p:cNvPr>
          <p:cNvSpPr txBox="1"/>
          <p:nvPr/>
        </p:nvSpPr>
        <p:spPr>
          <a:xfrm>
            <a:off x="988313" y="2294931"/>
            <a:ext cx="10020301" cy="3970318"/>
          </a:xfrm>
          <a:prstGeom prst="rect">
            <a:avLst/>
          </a:prstGeom>
          <a:noFill/>
        </p:spPr>
        <p:txBody>
          <a:bodyPr wrap="square">
            <a:spAutoFit/>
          </a:bodyPr>
          <a:lstStyle/>
          <a:p>
            <a:r>
              <a:rPr kumimoji="1" lang="ja-JP" altLang="en-US" sz="2800" dirty="0"/>
              <a:t>･戦闘を選んだ場合、「ゲーム画面　敵との対決」に画面が移行します。</a:t>
            </a:r>
            <a:endParaRPr kumimoji="1" lang="en-US" altLang="ja-JP" sz="2800" dirty="0"/>
          </a:p>
          <a:p>
            <a:r>
              <a:rPr kumimoji="1" lang="ja-JP" altLang="en-US" sz="2800" dirty="0"/>
              <a:t>･プレイヤーの攻撃方法は主に四つ。「武器で攻撃」「蹴る」「殴る」「必殺技」です。</a:t>
            </a:r>
            <a:endParaRPr kumimoji="1" lang="en-US" altLang="ja-JP" sz="2800" dirty="0"/>
          </a:p>
          <a:p>
            <a:r>
              <a:rPr kumimoji="1" lang="ja-JP" altLang="en-US" sz="2800" dirty="0"/>
              <a:t>･ダメージ量は「武器で攻撃」は武力と同じ数値のダメージ量。</a:t>
            </a:r>
            <a:endParaRPr kumimoji="1" lang="en-US" altLang="ja-JP" sz="2800" dirty="0"/>
          </a:p>
          <a:p>
            <a:r>
              <a:rPr kumimoji="1" lang="ja-JP" altLang="en-US" sz="2800" dirty="0"/>
              <a:t>「蹴る」は武力の半分、「殴る」は武力の４分の１。「必殺技」は装備している武器の数値＋武力。</a:t>
            </a:r>
            <a:endParaRPr kumimoji="1" lang="en-US" altLang="ja-JP" sz="2800" dirty="0"/>
          </a:p>
          <a:p>
            <a:r>
              <a:rPr kumimoji="1" lang="ja-JP" altLang="en-US" sz="2800" dirty="0"/>
              <a:t>･「武器で攻撃」は刀なら切る、鉄砲なら撃つ、呪術なら呪うに変化します。</a:t>
            </a:r>
            <a:endParaRPr kumimoji="1" lang="en-US" altLang="ja-JP" sz="2800" dirty="0"/>
          </a:p>
        </p:txBody>
      </p:sp>
      <p:sp>
        <p:nvSpPr>
          <p:cNvPr id="4" name="テキスト ボックス 3">
            <a:extLst>
              <a:ext uri="{FF2B5EF4-FFF2-40B4-BE49-F238E27FC236}">
                <a16:creationId xmlns:a16="http://schemas.microsoft.com/office/drawing/2014/main" id="{CEFC6D32-9130-70AF-E670-5493675CD7D0}"/>
              </a:ext>
            </a:extLst>
          </p:cNvPr>
          <p:cNvSpPr txBox="1"/>
          <p:nvPr/>
        </p:nvSpPr>
        <p:spPr>
          <a:xfrm>
            <a:off x="1283588" y="1261110"/>
            <a:ext cx="7410450" cy="769441"/>
          </a:xfrm>
          <a:prstGeom prst="rect">
            <a:avLst/>
          </a:prstGeom>
          <a:noFill/>
        </p:spPr>
        <p:txBody>
          <a:bodyPr wrap="square" rtlCol="0">
            <a:spAutoFit/>
          </a:bodyPr>
          <a:lstStyle/>
          <a:p>
            <a:r>
              <a:rPr kumimoji="1" lang="ja-JP" altLang="en-US" sz="4400" dirty="0"/>
              <a:t>システム説明</a:t>
            </a:r>
            <a:r>
              <a:rPr kumimoji="1" lang="en-US" altLang="ja-JP" sz="4400" dirty="0"/>
              <a:t>2</a:t>
            </a:r>
            <a:endParaRPr kumimoji="1" lang="ja-JP" altLang="en-US" sz="4400" dirty="0"/>
          </a:p>
        </p:txBody>
      </p:sp>
    </p:spTree>
    <p:extLst>
      <p:ext uri="{BB962C8B-B14F-4D97-AF65-F5344CB8AC3E}">
        <p14:creationId xmlns:p14="http://schemas.microsoft.com/office/powerpoint/2010/main" val="110779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A516230-F429-36AD-62CA-17B43A47F7F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46970" y="-271469"/>
            <a:ext cx="13669912" cy="9093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4B13FFC4-D21C-A05C-549C-3E691313C0EC}"/>
              </a:ext>
            </a:extLst>
          </p:cNvPr>
          <p:cNvSpPr>
            <a:spLocks noGrp="1"/>
          </p:cNvSpPr>
          <p:nvPr>
            <p:ph type="title"/>
          </p:nvPr>
        </p:nvSpPr>
        <p:spPr>
          <a:xfrm>
            <a:off x="514350" y="815974"/>
            <a:ext cx="10515600" cy="1325563"/>
          </a:xfrm>
        </p:spPr>
        <p:txBody>
          <a:bodyPr/>
          <a:lstStyle/>
          <a:p>
            <a:r>
              <a:rPr kumimoji="1" lang="ja-JP" altLang="en-US" dirty="0">
                <a:latin typeface="BIZ UD明朝 Medium" panose="02020500000000000000" pitchFamily="17" charset="-128"/>
                <a:ea typeface="BIZ UD明朝 Medium" panose="02020500000000000000" pitchFamily="17" charset="-128"/>
              </a:rPr>
              <a:t>ゲーム概要</a:t>
            </a:r>
          </a:p>
        </p:txBody>
      </p:sp>
      <p:sp>
        <p:nvSpPr>
          <p:cNvPr id="3" name="コンテンツ プレースホルダー 2">
            <a:extLst>
              <a:ext uri="{FF2B5EF4-FFF2-40B4-BE49-F238E27FC236}">
                <a16:creationId xmlns:a16="http://schemas.microsoft.com/office/drawing/2014/main" id="{83E88377-DEB0-5ABD-2C73-A6FADEE9E5BF}"/>
              </a:ext>
            </a:extLst>
          </p:cNvPr>
          <p:cNvSpPr>
            <a:spLocks noGrp="1"/>
          </p:cNvSpPr>
          <p:nvPr>
            <p:ph idx="1"/>
          </p:nvPr>
        </p:nvSpPr>
        <p:spPr>
          <a:xfrm>
            <a:off x="285750" y="2141537"/>
            <a:ext cx="10515600" cy="4351338"/>
          </a:xfrm>
        </p:spPr>
        <p:txBody>
          <a:bodyPr/>
          <a:lstStyle/>
          <a:p>
            <a:r>
              <a:rPr kumimoji="1" lang="ja-JP" altLang="en-US" dirty="0"/>
              <a:t>ジャンル　戦国アドベンチャーゲーム</a:t>
            </a:r>
            <a:endParaRPr kumimoji="1" lang="en-US" altLang="ja-JP" dirty="0"/>
          </a:p>
          <a:p>
            <a:r>
              <a:rPr kumimoji="1" lang="ja-JP" altLang="en-US" dirty="0"/>
              <a:t>プラットフォーム　スイッチ</a:t>
            </a:r>
            <a:endParaRPr kumimoji="1" lang="en-US" altLang="ja-JP" dirty="0"/>
          </a:p>
          <a:p>
            <a:r>
              <a:rPr kumimoji="1" lang="ja-JP" altLang="en-US" dirty="0"/>
              <a:t>販売国　日本</a:t>
            </a:r>
            <a:endParaRPr kumimoji="1" lang="en-US" altLang="ja-JP" dirty="0"/>
          </a:p>
          <a:p>
            <a:r>
              <a:rPr kumimoji="1" lang="ja-JP" altLang="en-US" dirty="0"/>
              <a:t>ターゲット　歴史が好き、アドベンチャーゲーム好きの男性</a:t>
            </a:r>
            <a:endParaRPr kumimoji="1" lang="en-US" altLang="ja-JP" dirty="0"/>
          </a:p>
          <a:p>
            <a:r>
              <a:rPr kumimoji="1" lang="ja-JP" altLang="en-US" dirty="0"/>
              <a:t>対応年齢　</a:t>
            </a:r>
            <a:r>
              <a:rPr kumimoji="1" lang="en-US" altLang="ja-JP" dirty="0"/>
              <a:t>18</a:t>
            </a:r>
            <a:r>
              <a:rPr kumimoji="1" lang="ja-JP" altLang="en-US" dirty="0"/>
              <a:t>～</a:t>
            </a:r>
            <a:r>
              <a:rPr kumimoji="1" lang="en-US" altLang="ja-JP" dirty="0"/>
              <a:t>25</a:t>
            </a:r>
          </a:p>
          <a:p>
            <a:r>
              <a:rPr kumimoji="1" lang="ja-JP" altLang="en-US" dirty="0"/>
              <a:t>プレイ人数　一人</a:t>
            </a:r>
            <a:endParaRPr kumimoji="1" lang="en-US" altLang="ja-JP" dirty="0"/>
          </a:p>
          <a:p>
            <a:r>
              <a:rPr kumimoji="1" lang="ja-JP" altLang="en-US" dirty="0"/>
              <a:t>販売形式　スイッチでカセットとしての買い切りと配信</a:t>
            </a:r>
            <a:endParaRPr kumimoji="1" lang="en-US" altLang="ja-JP" dirty="0"/>
          </a:p>
          <a:p>
            <a:endParaRPr kumimoji="1" lang="en-US" altLang="ja-JP" dirty="0"/>
          </a:p>
        </p:txBody>
      </p:sp>
    </p:spTree>
    <p:extLst>
      <p:ext uri="{BB962C8B-B14F-4D97-AF65-F5344CB8AC3E}">
        <p14:creationId xmlns:p14="http://schemas.microsoft.com/office/powerpoint/2010/main" val="165708034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平原　イラスト に対する画像結果">
            <a:extLst>
              <a:ext uri="{FF2B5EF4-FFF2-40B4-BE49-F238E27FC236}">
                <a16:creationId xmlns:a16="http://schemas.microsoft.com/office/drawing/2014/main" id="{916295FB-B369-0A44-2C2E-284EDA548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ソース画像を表示">
            <a:extLst>
              <a:ext uri="{FF2B5EF4-FFF2-40B4-BE49-F238E27FC236}">
                <a16:creationId xmlns:a16="http://schemas.microsoft.com/office/drawing/2014/main" id="{D0CCA064-4669-422E-5627-5BB1DAB1843D}"/>
              </a:ext>
            </a:extLst>
          </p:cNvPr>
          <p:cNvPicPr>
            <a:picLocks noChangeAspect="1" noChangeArrowheads="1"/>
          </p:cNvPicPr>
          <p:nvPr/>
        </p:nvPicPr>
        <p:blipFill>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533400" y="1565247"/>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246289E-E697-AE15-8B87-7AB3CD9615AF}"/>
              </a:ext>
            </a:extLst>
          </p:cNvPr>
          <p:cNvSpPr txBox="1"/>
          <p:nvPr/>
        </p:nvSpPr>
        <p:spPr>
          <a:xfrm>
            <a:off x="1323975" y="586256"/>
            <a:ext cx="6743700"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4400" dirty="0"/>
              <a:t>ゲーム画面　敵と交渉</a:t>
            </a:r>
          </a:p>
        </p:txBody>
      </p:sp>
      <p:sp>
        <p:nvSpPr>
          <p:cNvPr id="4" name="テキスト ボックス 3">
            <a:extLst>
              <a:ext uri="{FF2B5EF4-FFF2-40B4-BE49-F238E27FC236}">
                <a16:creationId xmlns:a16="http://schemas.microsoft.com/office/drawing/2014/main" id="{3451B5A7-0AE8-4942-5CDA-E707A0F585BC}"/>
              </a:ext>
            </a:extLst>
          </p:cNvPr>
          <p:cNvSpPr txBox="1"/>
          <p:nvPr/>
        </p:nvSpPr>
        <p:spPr>
          <a:xfrm>
            <a:off x="1495425" y="5086350"/>
            <a:ext cx="9629775" cy="120032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dirty="0"/>
              <a:t>マサムネ「何！　俺を仲間にしたいだと！　ふざけているのか！」</a:t>
            </a:r>
            <a:endParaRPr kumimoji="1" lang="en-US" altLang="ja-JP" dirty="0"/>
          </a:p>
          <a:p>
            <a:r>
              <a:rPr kumimoji="1" lang="ja-JP" altLang="en-US" dirty="0"/>
              <a:t>プレイヤー「そこをなんとか」</a:t>
            </a:r>
            <a:r>
              <a:rPr lang="en-US" altLang="ja-JP" dirty="0"/>
              <a:t>or</a:t>
            </a:r>
            <a:r>
              <a:rPr lang="ja-JP" altLang="en-US" dirty="0"/>
              <a:t>「俺はお金を持っている。今の倍は支払うぞ」</a:t>
            </a:r>
            <a:endParaRPr lang="en-US" altLang="ja-JP" dirty="0"/>
          </a:p>
          <a:p>
            <a:r>
              <a:rPr lang="ja-JP" altLang="en-US" dirty="0"/>
              <a:t>マサムネ「</a:t>
            </a:r>
            <a:r>
              <a:rPr lang="en-US" altLang="ja-JP" dirty="0"/>
              <a:t>……</a:t>
            </a:r>
            <a:r>
              <a:rPr lang="ja-JP" altLang="en-US" dirty="0"/>
              <a:t>」</a:t>
            </a:r>
            <a:endParaRPr lang="en-US" altLang="ja-JP" dirty="0"/>
          </a:p>
          <a:p>
            <a:r>
              <a:rPr lang="ja-JP" altLang="en-US" dirty="0"/>
              <a:t>プレイヤー「他にも領地を渡そう」</a:t>
            </a:r>
            <a:r>
              <a:rPr lang="en-US" altLang="ja-JP" dirty="0"/>
              <a:t>or</a:t>
            </a:r>
            <a:r>
              <a:rPr lang="ja-JP" altLang="en-US" dirty="0"/>
              <a:t>「もっと、高い地位を渡そう」</a:t>
            </a:r>
            <a:endParaRPr lang="en-US" altLang="ja-JP" dirty="0"/>
          </a:p>
        </p:txBody>
      </p:sp>
    </p:spTree>
    <p:extLst>
      <p:ext uri="{BB962C8B-B14F-4D97-AF65-F5344CB8AC3E}">
        <p14:creationId xmlns:p14="http://schemas.microsoft.com/office/powerpoint/2010/main" val="1297233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平原　イラスト に対する画像結果">
            <a:extLst>
              <a:ext uri="{FF2B5EF4-FFF2-40B4-BE49-F238E27FC236}">
                <a16:creationId xmlns:a16="http://schemas.microsoft.com/office/drawing/2014/main" id="{3D22D137-23E0-F495-8047-946AB9646C8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B0C219C-C6DD-C9AC-06E8-F468D4417527}"/>
              </a:ext>
            </a:extLst>
          </p:cNvPr>
          <p:cNvSpPr txBox="1"/>
          <p:nvPr/>
        </p:nvSpPr>
        <p:spPr>
          <a:xfrm>
            <a:off x="1371600" y="619124"/>
            <a:ext cx="7572375" cy="769441"/>
          </a:xfrm>
          <a:prstGeom prst="rect">
            <a:avLst/>
          </a:prstGeom>
          <a:noFill/>
        </p:spPr>
        <p:txBody>
          <a:bodyPr wrap="square" rtlCol="0">
            <a:spAutoFit/>
          </a:bodyPr>
          <a:lstStyle/>
          <a:p>
            <a:r>
              <a:rPr kumimoji="1" lang="ja-JP" altLang="en-US" sz="4400" dirty="0"/>
              <a:t>システム説明</a:t>
            </a:r>
            <a:r>
              <a:rPr kumimoji="1" lang="en-US" altLang="ja-JP" sz="4400" dirty="0"/>
              <a:t>3</a:t>
            </a:r>
            <a:endParaRPr kumimoji="1" lang="ja-JP" altLang="en-US" sz="4400" dirty="0"/>
          </a:p>
        </p:txBody>
      </p:sp>
      <p:sp>
        <p:nvSpPr>
          <p:cNvPr id="4" name="テキスト ボックス 3">
            <a:extLst>
              <a:ext uri="{FF2B5EF4-FFF2-40B4-BE49-F238E27FC236}">
                <a16:creationId xmlns:a16="http://schemas.microsoft.com/office/drawing/2014/main" id="{ED9C7BB0-0C5B-7337-B28B-7E98217902C9}"/>
              </a:ext>
            </a:extLst>
          </p:cNvPr>
          <p:cNvSpPr txBox="1"/>
          <p:nvPr/>
        </p:nvSpPr>
        <p:spPr>
          <a:xfrm>
            <a:off x="1109662" y="2086793"/>
            <a:ext cx="9763125" cy="2246769"/>
          </a:xfrm>
          <a:prstGeom prst="rect">
            <a:avLst/>
          </a:prstGeom>
          <a:noFill/>
        </p:spPr>
        <p:txBody>
          <a:bodyPr wrap="square" rtlCol="0">
            <a:spAutoFit/>
          </a:bodyPr>
          <a:lstStyle/>
          <a:p>
            <a:r>
              <a:rPr kumimoji="1" lang="ja-JP" altLang="en-US" sz="2800" dirty="0"/>
              <a:t>･交渉を選ぶと敵との会話が発生します。プレイヤーは自分のステータスや、敵の情報を巧みに使い敵に見逃して貰うもしくは、仲間にすることを目指します。</a:t>
            </a:r>
            <a:endParaRPr kumimoji="1" lang="en-US" altLang="ja-JP" sz="2800" dirty="0"/>
          </a:p>
          <a:p>
            <a:r>
              <a:rPr kumimoji="1" lang="ja-JP" altLang="en-US" sz="2800" dirty="0"/>
              <a:t>･しかし、敵にとって不正解な受け答えをしてしまうとその場で殺されてゲームオーバーとなります。</a:t>
            </a:r>
            <a:endParaRPr kumimoji="1" lang="en-US" altLang="ja-JP" sz="2800" dirty="0"/>
          </a:p>
        </p:txBody>
      </p:sp>
    </p:spTree>
    <p:extLst>
      <p:ext uri="{BB962C8B-B14F-4D97-AF65-F5344CB8AC3E}">
        <p14:creationId xmlns:p14="http://schemas.microsoft.com/office/powerpoint/2010/main" val="362282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平原　イラスト に対する画像結果">
            <a:extLst>
              <a:ext uri="{FF2B5EF4-FFF2-40B4-BE49-F238E27FC236}">
                <a16:creationId xmlns:a16="http://schemas.microsoft.com/office/drawing/2014/main" id="{916295FB-B369-0A44-2C2E-284EDA548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ソース画像を表示">
            <a:extLst>
              <a:ext uri="{FF2B5EF4-FFF2-40B4-BE49-F238E27FC236}">
                <a16:creationId xmlns:a16="http://schemas.microsoft.com/office/drawing/2014/main" id="{D0CCA064-4669-422E-5627-5BB1DAB1843D}"/>
              </a:ext>
            </a:extLst>
          </p:cNvPr>
          <p:cNvPicPr>
            <a:picLocks noChangeAspect="1" noChangeArrowheads="1"/>
          </p:cNvPicPr>
          <p:nvPr/>
        </p:nvPicPr>
        <p:blipFill>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533400" y="1565247"/>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246289E-E697-AE15-8B87-7AB3CD9615AF}"/>
              </a:ext>
            </a:extLst>
          </p:cNvPr>
          <p:cNvSpPr txBox="1"/>
          <p:nvPr/>
        </p:nvSpPr>
        <p:spPr>
          <a:xfrm>
            <a:off x="1323975" y="586256"/>
            <a:ext cx="6743700"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4400" dirty="0"/>
              <a:t>ゲーム画面　敵との逃走</a:t>
            </a:r>
          </a:p>
        </p:txBody>
      </p:sp>
      <p:sp>
        <p:nvSpPr>
          <p:cNvPr id="4" name="テキスト ボックス 3">
            <a:extLst>
              <a:ext uri="{FF2B5EF4-FFF2-40B4-BE49-F238E27FC236}">
                <a16:creationId xmlns:a16="http://schemas.microsoft.com/office/drawing/2014/main" id="{3451B5A7-0AE8-4942-5CDA-E707A0F585BC}"/>
              </a:ext>
            </a:extLst>
          </p:cNvPr>
          <p:cNvSpPr txBox="1"/>
          <p:nvPr/>
        </p:nvSpPr>
        <p:spPr>
          <a:xfrm>
            <a:off x="1495425" y="5086350"/>
            <a:ext cx="9629775" cy="3693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dirty="0"/>
              <a:t>○○</a:t>
            </a:r>
            <a:r>
              <a:rPr kumimoji="1" lang="en-US" altLang="ja-JP" dirty="0"/>
              <a:t>(</a:t>
            </a:r>
            <a:r>
              <a:rPr kumimoji="1" lang="ja-JP" altLang="en-US" dirty="0"/>
              <a:t>プレイヤー名</a:t>
            </a:r>
            <a:r>
              <a:rPr kumimoji="1" lang="en-US" altLang="ja-JP" dirty="0"/>
              <a:t>)</a:t>
            </a:r>
            <a:r>
              <a:rPr kumimoji="1" lang="ja-JP" altLang="en-US" dirty="0"/>
              <a:t>は逃げた</a:t>
            </a:r>
            <a:r>
              <a:rPr kumimoji="1" lang="en-US" altLang="ja-JP" dirty="0"/>
              <a:t>……</a:t>
            </a:r>
            <a:r>
              <a:rPr kumimoji="1" lang="ja-JP" altLang="en-US" dirty="0"/>
              <a:t>逃げ切れた。</a:t>
            </a:r>
            <a:endParaRPr kumimoji="1" lang="en-US" altLang="ja-JP" dirty="0"/>
          </a:p>
        </p:txBody>
      </p:sp>
    </p:spTree>
    <p:extLst>
      <p:ext uri="{BB962C8B-B14F-4D97-AF65-F5344CB8AC3E}">
        <p14:creationId xmlns:p14="http://schemas.microsoft.com/office/powerpoint/2010/main" val="404491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平原　イラスト に対する画像結果">
            <a:extLst>
              <a:ext uri="{FF2B5EF4-FFF2-40B4-BE49-F238E27FC236}">
                <a16:creationId xmlns:a16="http://schemas.microsoft.com/office/drawing/2014/main" id="{3D22D137-23E0-F495-8047-946AB9646C8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B0C219C-C6DD-C9AC-06E8-F468D4417527}"/>
              </a:ext>
            </a:extLst>
          </p:cNvPr>
          <p:cNvSpPr txBox="1"/>
          <p:nvPr/>
        </p:nvSpPr>
        <p:spPr>
          <a:xfrm>
            <a:off x="1371600" y="619124"/>
            <a:ext cx="7572375" cy="769441"/>
          </a:xfrm>
          <a:prstGeom prst="rect">
            <a:avLst/>
          </a:prstGeom>
          <a:noFill/>
        </p:spPr>
        <p:txBody>
          <a:bodyPr wrap="square" rtlCol="0">
            <a:spAutoFit/>
          </a:bodyPr>
          <a:lstStyle/>
          <a:p>
            <a:r>
              <a:rPr kumimoji="1" lang="ja-JP" altLang="en-US" sz="4400" dirty="0"/>
              <a:t>システム説明</a:t>
            </a:r>
            <a:r>
              <a:rPr kumimoji="1" lang="en-US" altLang="ja-JP" sz="4400" dirty="0"/>
              <a:t>4</a:t>
            </a:r>
            <a:endParaRPr kumimoji="1" lang="ja-JP" altLang="en-US" sz="4400" dirty="0"/>
          </a:p>
        </p:txBody>
      </p:sp>
      <p:sp>
        <p:nvSpPr>
          <p:cNvPr id="4" name="テキスト ボックス 3">
            <a:extLst>
              <a:ext uri="{FF2B5EF4-FFF2-40B4-BE49-F238E27FC236}">
                <a16:creationId xmlns:a16="http://schemas.microsoft.com/office/drawing/2014/main" id="{ED9C7BB0-0C5B-7337-B28B-7E98217902C9}"/>
              </a:ext>
            </a:extLst>
          </p:cNvPr>
          <p:cNvSpPr txBox="1"/>
          <p:nvPr/>
        </p:nvSpPr>
        <p:spPr>
          <a:xfrm>
            <a:off x="1138237" y="2143125"/>
            <a:ext cx="9763125" cy="2677656"/>
          </a:xfrm>
          <a:prstGeom prst="rect">
            <a:avLst/>
          </a:prstGeom>
          <a:noFill/>
        </p:spPr>
        <p:txBody>
          <a:bodyPr wrap="square" rtlCol="0">
            <a:spAutoFit/>
          </a:bodyPr>
          <a:lstStyle/>
          <a:p>
            <a:r>
              <a:rPr kumimoji="1" lang="ja-JP" altLang="en-US" sz="2800" dirty="0"/>
              <a:t>･逃げることに成功した場合は、画面はすぐに探索モードに変わります。</a:t>
            </a:r>
            <a:endParaRPr kumimoji="1" lang="en-US" altLang="ja-JP" sz="2800" dirty="0"/>
          </a:p>
          <a:p>
            <a:r>
              <a:rPr kumimoji="1" lang="ja-JP" altLang="en-US" sz="2800" dirty="0"/>
              <a:t>・一時逃げた敵と再度出会う場合があります。</a:t>
            </a:r>
            <a:endParaRPr kumimoji="1" lang="en-US" altLang="ja-JP" sz="2800" dirty="0"/>
          </a:p>
          <a:p>
            <a:r>
              <a:rPr kumimoji="1" lang="ja-JP" altLang="en-US" sz="2800" dirty="0"/>
              <a:t>･再度、同じ敵から逃げることは出来ません。</a:t>
            </a:r>
            <a:endParaRPr kumimoji="1" lang="en-US" altLang="ja-JP" sz="2800" dirty="0"/>
          </a:p>
          <a:p>
            <a:r>
              <a:rPr kumimoji="1" lang="ja-JP" altLang="en-US" sz="2800" dirty="0"/>
              <a:t>･また、装備している道具の中には、逃げれる確立を上げるものもあります。</a:t>
            </a:r>
            <a:endParaRPr kumimoji="1" lang="en-US" altLang="ja-JP" sz="2800" dirty="0"/>
          </a:p>
        </p:txBody>
      </p:sp>
    </p:spTree>
    <p:extLst>
      <p:ext uri="{BB962C8B-B14F-4D97-AF65-F5344CB8AC3E}">
        <p14:creationId xmlns:p14="http://schemas.microsoft.com/office/powerpoint/2010/main" val="254574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平原　イラスト に対する画像結果">
            <a:extLst>
              <a:ext uri="{FF2B5EF4-FFF2-40B4-BE49-F238E27FC236}">
                <a16:creationId xmlns:a16="http://schemas.microsoft.com/office/drawing/2014/main" id="{11B6050B-034F-D591-35B8-8F94A0C97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478EB55-889F-65CB-03B2-362F95CFCB7B}"/>
              </a:ext>
            </a:extLst>
          </p:cNvPr>
          <p:cNvSpPr>
            <a:spLocks noGrp="1"/>
          </p:cNvSpPr>
          <p:nvPr>
            <p:ph type="title"/>
          </p:nvPr>
        </p:nvSpPr>
        <p:spPr>
          <a:xfrm>
            <a:off x="733425" y="98904"/>
            <a:ext cx="10515600" cy="1325563"/>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kumimoji="1" lang="ja-JP" altLang="en-US" dirty="0"/>
              <a:t>ゲーム画面　何もしない　</a:t>
            </a:r>
          </a:p>
        </p:txBody>
      </p:sp>
      <p:pic>
        <p:nvPicPr>
          <p:cNvPr id="1026" name="Picture 2" descr="ソース画像を表示">
            <a:extLst>
              <a:ext uri="{FF2B5EF4-FFF2-40B4-BE49-F238E27FC236}">
                <a16:creationId xmlns:a16="http://schemas.microsoft.com/office/drawing/2014/main" id="{9CBE376A-36A8-7DBC-5135-92392E78CF36}"/>
              </a:ext>
            </a:extLst>
          </p:cNvPr>
          <p:cNvPicPr>
            <a:picLocks noGrp="1" noChangeAspect="1" noChangeArrowheads="1"/>
          </p:cNvPicPr>
          <p:nvPr>
            <p:ph idx="1"/>
          </p:nvPr>
        </p:nvPicPr>
        <p:blipFill>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533400" y="1022322"/>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31334AE-E07A-05B1-641D-B7536681DE8F}"/>
              </a:ext>
            </a:extLst>
          </p:cNvPr>
          <p:cNvSpPr txBox="1"/>
          <p:nvPr/>
        </p:nvSpPr>
        <p:spPr>
          <a:xfrm>
            <a:off x="3900238" y="1872916"/>
            <a:ext cx="2581776" cy="20313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dirty="0"/>
              <a:t>〈</a:t>
            </a:r>
            <a:r>
              <a:rPr kumimoji="1" lang="ja-JP" altLang="en-US" dirty="0"/>
              <a:t>マサムネ</a:t>
            </a:r>
            <a:r>
              <a:rPr kumimoji="1" lang="en-US" altLang="ja-JP" dirty="0"/>
              <a:t>〉</a:t>
            </a:r>
          </a:p>
          <a:p>
            <a:r>
              <a:rPr kumimoji="1" lang="en-US" altLang="ja-JP" dirty="0"/>
              <a:t>HP</a:t>
            </a:r>
            <a:r>
              <a:rPr kumimoji="1" lang="ja-JP" altLang="en-US" dirty="0"/>
              <a:t>　</a:t>
            </a:r>
            <a:r>
              <a:rPr kumimoji="1" lang="en-US" altLang="ja-JP" dirty="0"/>
              <a:t>230</a:t>
            </a:r>
            <a:r>
              <a:rPr kumimoji="1" lang="ja-JP" altLang="en-US" dirty="0"/>
              <a:t>／</a:t>
            </a:r>
            <a:r>
              <a:rPr kumimoji="1" lang="en-US" altLang="ja-JP" dirty="0"/>
              <a:t>230</a:t>
            </a:r>
          </a:p>
          <a:p>
            <a:r>
              <a:rPr kumimoji="1" lang="ja-JP" altLang="en-US" dirty="0"/>
              <a:t>武力　</a:t>
            </a:r>
            <a:r>
              <a:rPr kumimoji="1" lang="en-US" altLang="ja-JP" dirty="0"/>
              <a:t>100</a:t>
            </a:r>
          </a:p>
          <a:p>
            <a:r>
              <a:rPr kumimoji="1" lang="ja-JP" altLang="en-US" dirty="0"/>
              <a:t>財力　</a:t>
            </a:r>
            <a:r>
              <a:rPr kumimoji="1" lang="en-US" altLang="ja-JP" dirty="0"/>
              <a:t>60</a:t>
            </a:r>
          </a:p>
          <a:p>
            <a:r>
              <a:rPr kumimoji="1" lang="ja-JP" altLang="en-US" dirty="0"/>
              <a:t>権力　</a:t>
            </a:r>
            <a:r>
              <a:rPr kumimoji="1" lang="en-US" altLang="ja-JP" dirty="0"/>
              <a:t>40</a:t>
            </a:r>
          </a:p>
          <a:p>
            <a:r>
              <a:rPr kumimoji="1" lang="ja-JP" altLang="en-US" dirty="0"/>
              <a:t>知識　</a:t>
            </a:r>
            <a:r>
              <a:rPr kumimoji="1" lang="en-US" altLang="ja-JP" dirty="0"/>
              <a:t>50</a:t>
            </a:r>
          </a:p>
          <a:p>
            <a:r>
              <a:rPr kumimoji="1" lang="ja-JP" altLang="en-US" dirty="0"/>
              <a:t>交渉　</a:t>
            </a:r>
            <a:r>
              <a:rPr kumimoji="1" lang="en-US" altLang="ja-JP" dirty="0"/>
              <a:t>90</a:t>
            </a:r>
            <a:r>
              <a:rPr kumimoji="1" lang="ja-JP" altLang="en-US" dirty="0"/>
              <a:t>　</a:t>
            </a:r>
            <a:endParaRPr kumimoji="1" lang="en-US" altLang="ja-JP" dirty="0"/>
          </a:p>
        </p:txBody>
      </p:sp>
      <p:sp>
        <p:nvSpPr>
          <p:cNvPr id="6" name="テキスト ボックス 5">
            <a:extLst>
              <a:ext uri="{FF2B5EF4-FFF2-40B4-BE49-F238E27FC236}">
                <a16:creationId xmlns:a16="http://schemas.microsoft.com/office/drawing/2014/main" id="{51A130FA-A8BE-F47D-2F43-0C2E5ADA0CF1}"/>
              </a:ext>
            </a:extLst>
          </p:cNvPr>
          <p:cNvSpPr txBox="1"/>
          <p:nvPr/>
        </p:nvSpPr>
        <p:spPr>
          <a:xfrm>
            <a:off x="6610352" y="4469598"/>
            <a:ext cx="1809750" cy="230832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kumimoji="1" lang="en-US" altLang="ja-JP" dirty="0"/>
              <a:t>〈</a:t>
            </a:r>
            <a:r>
              <a:rPr kumimoji="1" lang="ja-JP" altLang="en-US" dirty="0"/>
              <a:t>プレイヤー</a:t>
            </a:r>
            <a:r>
              <a:rPr kumimoji="1" lang="en-US" altLang="ja-JP" dirty="0"/>
              <a:t>〉</a:t>
            </a:r>
            <a:r>
              <a:rPr kumimoji="1" lang="ja-JP" altLang="en-US" dirty="0"/>
              <a:t>　　　</a:t>
            </a:r>
            <a:endParaRPr kumimoji="1" lang="en-US" altLang="ja-JP" dirty="0"/>
          </a:p>
          <a:p>
            <a:r>
              <a:rPr kumimoji="1" lang="en-US" altLang="ja-JP" dirty="0"/>
              <a:t>HP</a:t>
            </a:r>
            <a:r>
              <a:rPr lang="ja-JP" altLang="en-US" dirty="0"/>
              <a:t> 　</a:t>
            </a:r>
            <a:r>
              <a:rPr kumimoji="1" lang="en-US" altLang="ja-JP" dirty="0"/>
              <a:t>100/100</a:t>
            </a:r>
            <a:r>
              <a:rPr kumimoji="1" lang="ja-JP" altLang="en-US" dirty="0"/>
              <a:t>　　</a:t>
            </a:r>
            <a:endParaRPr kumimoji="1" lang="en-US" altLang="ja-JP" dirty="0"/>
          </a:p>
          <a:p>
            <a:r>
              <a:rPr kumimoji="1" lang="ja-JP" altLang="en-US" dirty="0"/>
              <a:t>武力　</a:t>
            </a:r>
            <a:r>
              <a:rPr kumimoji="1" lang="en-US" altLang="ja-JP" dirty="0"/>
              <a:t>30</a:t>
            </a:r>
            <a:r>
              <a:rPr kumimoji="1" lang="ja-JP" altLang="en-US" dirty="0"/>
              <a:t>　　　　</a:t>
            </a:r>
            <a:endParaRPr kumimoji="1" lang="en-US" altLang="ja-JP" dirty="0"/>
          </a:p>
          <a:p>
            <a:r>
              <a:rPr kumimoji="1" lang="ja-JP" altLang="en-US" dirty="0"/>
              <a:t>財力　</a:t>
            </a:r>
            <a:r>
              <a:rPr kumimoji="1" lang="en-US" altLang="ja-JP" dirty="0"/>
              <a:t>70</a:t>
            </a:r>
          </a:p>
          <a:p>
            <a:r>
              <a:rPr kumimoji="1" lang="ja-JP" altLang="en-US" dirty="0"/>
              <a:t>権力　</a:t>
            </a:r>
            <a:r>
              <a:rPr kumimoji="1" lang="en-US" altLang="ja-JP" dirty="0"/>
              <a:t>75</a:t>
            </a:r>
          </a:p>
          <a:p>
            <a:r>
              <a:rPr kumimoji="1" lang="ja-JP" altLang="en-US" dirty="0"/>
              <a:t>知識　</a:t>
            </a:r>
            <a:r>
              <a:rPr kumimoji="1" lang="en-US" altLang="ja-JP" dirty="0"/>
              <a:t>30</a:t>
            </a:r>
          </a:p>
          <a:p>
            <a:r>
              <a:rPr kumimoji="1" lang="ja-JP" altLang="en-US" dirty="0"/>
              <a:t>交渉　</a:t>
            </a:r>
            <a:r>
              <a:rPr kumimoji="1" lang="en-US" altLang="ja-JP" dirty="0"/>
              <a:t>85</a:t>
            </a:r>
          </a:p>
          <a:p>
            <a:endParaRPr lang="en-US" altLang="ja-JP" dirty="0"/>
          </a:p>
        </p:txBody>
      </p:sp>
      <p:sp>
        <p:nvSpPr>
          <p:cNvPr id="3" name="テキスト ボックス 2">
            <a:extLst>
              <a:ext uri="{FF2B5EF4-FFF2-40B4-BE49-F238E27FC236}">
                <a16:creationId xmlns:a16="http://schemas.microsoft.com/office/drawing/2014/main" id="{F2E8516B-29E4-9AF3-1F3C-A72F0D478B2C}"/>
              </a:ext>
            </a:extLst>
          </p:cNvPr>
          <p:cNvSpPr txBox="1"/>
          <p:nvPr/>
        </p:nvSpPr>
        <p:spPr>
          <a:xfrm>
            <a:off x="8305800" y="4575147"/>
            <a:ext cx="2133600" cy="17543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dirty="0"/>
              <a:t>(</a:t>
            </a:r>
            <a:r>
              <a:rPr kumimoji="1" lang="ja-JP" altLang="en-US" dirty="0"/>
              <a:t>行動</a:t>
            </a:r>
            <a:r>
              <a:rPr kumimoji="1" lang="en-US" altLang="ja-JP" dirty="0"/>
              <a:t>)</a:t>
            </a:r>
          </a:p>
          <a:p>
            <a:r>
              <a:rPr kumimoji="1" lang="ja-JP" altLang="en-US" dirty="0"/>
              <a:t>･戦う</a:t>
            </a:r>
            <a:endParaRPr kumimoji="1" lang="en-US" altLang="ja-JP" dirty="0"/>
          </a:p>
          <a:p>
            <a:r>
              <a:rPr kumimoji="1" lang="ja-JP" altLang="en-US" dirty="0"/>
              <a:t>･仲間を呼ぶ</a:t>
            </a:r>
            <a:endParaRPr kumimoji="1" lang="en-US" altLang="ja-JP" dirty="0"/>
          </a:p>
          <a:p>
            <a:r>
              <a:rPr kumimoji="1" lang="ja-JP" altLang="en-US" dirty="0"/>
              <a:t>･交渉する</a:t>
            </a:r>
            <a:endParaRPr kumimoji="1" lang="en-US" altLang="ja-JP" dirty="0"/>
          </a:p>
          <a:p>
            <a:r>
              <a:rPr kumimoji="1" lang="ja-JP" altLang="en-US" dirty="0"/>
              <a:t>･逃げる</a:t>
            </a:r>
            <a:endParaRPr kumimoji="1" lang="en-US" altLang="ja-JP" dirty="0"/>
          </a:p>
          <a:p>
            <a:r>
              <a:rPr kumimoji="1" lang="ja-JP" altLang="en-US" dirty="0"/>
              <a:t>･何もしない</a:t>
            </a:r>
            <a:endParaRPr kumimoji="1" lang="en-US" altLang="ja-JP" dirty="0"/>
          </a:p>
        </p:txBody>
      </p:sp>
    </p:spTree>
    <p:extLst>
      <p:ext uri="{BB962C8B-B14F-4D97-AF65-F5344CB8AC3E}">
        <p14:creationId xmlns:p14="http://schemas.microsoft.com/office/powerpoint/2010/main" val="2751790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平原　イラスト に対する画像結果">
            <a:extLst>
              <a:ext uri="{FF2B5EF4-FFF2-40B4-BE49-F238E27FC236}">
                <a16:creationId xmlns:a16="http://schemas.microsoft.com/office/drawing/2014/main" id="{3D22D137-23E0-F495-8047-946AB9646C8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124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B0C219C-C6DD-C9AC-06E8-F468D4417527}"/>
              </a:ext>
            </a:extLst>
          </p:cNvPr>
          <p:cNvSpPr txBox="1"/>
          <p:nvPr/>
        </p:nvSpPr>
        <p:spPr>
          <a:xfrm>
            <a:off x="1352550" y="571499"/>
            <a:ext cx="7572375" cy="769441"/>
          </a:xfrm>
          <a:prstGeom prst="rect">
            <a:avLst/>
          </a:prstGeom>
          <a:noFill/>
        </p:spPr>
        <p:txBody>
          <a:bodyPr wrap="square" rtlCol="0">
            <a:spAutoFit/>
          </a:bodyPr>
          <a:lstStyle/>
          <a:p>
            <a:r>
              <a:rPr kumimoji="1" lang="ja-JP" altLang="en-US" sz="4400" dirty="0"/>
              <a:t>システム説明</a:t>
            </a:r>
            <a:r>
              <a:rPr kumimoji="1" lang="en-US" altLang="ja-JP" sz="4400" dirty="0"/>
              <a:t>5</a:t>
            </a:r>
            <a:endParaRPr kumimoji="1" lang="ja-JP" altLang="en-US" sz="4400" dirty="0"/>
          </a:p>
        </p:txBody>
      </p:sp>
      <p:sp>
        <p:nvSpPr>
          <p:cNvPr id="4" name="テキスト ボックス 3">
            <a:extLst>
              <a:ext uri="{FF2B5EF4-FFF2-40B4-BE49-F238E27FC236}">
                <a16:creationId xmlns:a16="http://schemas.microsoft.com/office/drawing/2014/main" id="{ED9C7BB0-0C5B-7337-B28B-7E98217902C9}"/>
              </a:ext>
            </a:extLst>
          </p:cNvPr>
          <p:cNvSpPr txBox="1"/>
          <p:nvPr/>
        </p:nvSpPr>
        <p:spPr>
          <a:xfrm>
            <a:off x="1214437" y="2086793"/>
            <a:ext cx="9763125" cy="3539430"/>
          </a:xfrm>
          <a:prstGeom prst="rect">
            <a:avLst/>
          </a:prstGeom>
          <a:noFill/>
        </p:spPr>
        <p:txBody>
          <a:bodyPr wrap="square" rtlCol="0">
            <a:spAutoFit/>
          </a:bodyPr>
          <a:lstStyle/>
          <a:p>
            <a:r>
              <a:rPr kumimoji="1" lang="ja-JP" altLang="en-US" sz="2800" dirty="0"/>
              <a:t>･「何もしない」は、文字通り何もしません。なので、ゲーム画面は敵との遭遇と変わりません。</a:t>
            </a:r>
            <a:endParaRPr kumimoji="1" lang="en-US" altLang="ja-JP" sz="2800" dirty="0"/>
          </a:p>
          <a:p>
            <a:r>
              <a:rPr kumimoji="1" lang="ja-JP" altLang="en-US" sz="2800" dirty="0"/>
              <a:t>・基本的に何もしないを選び、数秒たつと敵に攻撃されてゲームオーバーになります。</a:t>
            </a:r>
            <a:endParaRPr lang="en-US" altLang="ja-JP" sz="2800" dirty="0"/>
          </a:p>
          <a:p>
            <a:r>
              <a:rPr kumimoji="1" lang="ja-JP" altLang="en-US" sz="2800" dirty="0"/>
              <a:t>・しかし、敵のキャラクターには勝手にプレイヤーを器の大きいキャラだと認識して、協力してくれたり会話が発生したりなど、敵キャラの隠し行動が発生することもあります。</a:t>
            </a:r>
            <a:endParaRPr kumimoji="1" lang="en-US" altLang="ja-JP" sz="2800" dirty="0"/>
          </a:p>
        </p:txBody>
      </p:sp>
    </p:spTree>
    <p:extLst>
      <p:ext uri="{BB962C8B-B14F-4D97-AF65-F5344CB8AC3E}">
        <p14:creationId xmlns:p14="http://schemas.microsoft.com/office/powerpoint/2010/main" val="36735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00D02-395D-8185-4DFF-054D1F79D47B}"/>
              </a:ext>
            </a:extLst>
          </p:cNvPr>
          <p:cNvSpPr>
            <a:spLocks noGrp="1"/>
          </p:cNvSpPr>
          <p:nvPr>
            <p:ph type="title"/>
          </p:nvPr>
        </p:nvSpPr>
        <p:spPr>
          <a:xfrm>
            <a:off x="942975" y="374650"/>
            <a:ext cx="10515600" cy="1325563"/>
          </a:xfrm>
        </p:spPr>
        <p:txBody>
          <a:bodyPr/>
          <a:lstStyle/>
          <a:p>
            <a:r>
              <a:rPr kumimoji="1" lang="ja-JP" altLang="en-US" dirty="0"/>
              <a:t>主なキャラクター</a:t>
            </a:r>
          </a:p>
        </p:txBody>
      </p:sp>
      <p:sp>
        <p:nvSpPr>
          <p:cNvPr id="3" name="コンテンツ プレースホルダー 2">
            <a:extLst>
              <a:ext uri="{FF2B5EF4-FFF2-40B4-BE49-F238E27FC236}">
                <a16:creationId xmlns:a16="http://schemas.microsoft.com/office/drawing/2014/main" id="{2B225B21-225F-CA9A-3377-58AFE5B94170}"/>
              </a:ext>
            </a:extLst>
          </p:cNvPr>
          <p:cNvSpPr>
            <a:spLocks noGrp="1"/>
          </p:cNvSpPr>
          <p:nvPr>
            <p:ph idx="1"/>
          </p:nvPr>
        </p:nvSpPr>
        <p:spPr>
          <a:xfrm>
            <a:off x="838200" y="2909888"/>
            <a:ext cx="10515600" cy="1804987"/>
          </a:xfrm>
        </p:spPr>
        <p:txBody>
          <a:bodyPr>
            <a:normAutofit fontScale="92500" lnSpcReduction="10000"/>
          </a:bodyPr>
          <a:lstStyle/>
          <a:p>
            <a:r>
              <a:rPr kumimoji="1" lang="ja-JP" altLang="en-US" dirty="0"/>
              <a:t>今作の主人公。</a:t>
            </a:r>
            <a:endParaRPr kumimoji="1" lang="en-US" altLang="ja-JP" dirty="0"/>
          </a:p>
          <a:p>
            <a:r>
              <a:rPr kumimoji="1" lang="ja-JP" altLang="en-US" dirty="0"/>
              <a:t>パラレルワールドの戦国時代に飛ばされた主人公。</a:t>
            </a:r>
            <a:endParaRPr kumimoji="1" lang="en-US" altLang="ja-JP" dirty="0"/>
          </a:p>
          <a:p>
            <a:r>
              <a:rPr lang="ja-JP" altLang="en-US" dirty="0"/>
              <a:t>未来の知識を使って、生きていく。</a:t>
            </a:r>
            <a:endParaRPr lang="en-US" altLang="ja-JP" dirty="0"/>
          </a:p>
          <a:p>
            <a:r>
              <a:rPr kumimoji="1" lang="ja-JP" altLang="en-US" dirty="0"/>
              <a:t>出会っていくヒロインの弱点を支えようと行動する。</a:t>
            </a:r>
          </a:p>
        </p:txBody>
      </p:sp>
      <p:sp>
        <p:nvSpPr>
          <p:cNvPr id="4" name="タイトル 1">
            <a:extLst>
              <a:ext uri="{FF2B5EF4-FFF2-40B4-BE49-F238E27FC236}">
                <a16:creationId xmlns:a16="http://schemas.microsoft.com/office/drawing/2014/main" id="{14B50FEB-02F6-2E6A-E021-C9A729279094}"/>
              </a:ext>
            </a:extLst>
          </p:cNvPr>
          <p:cNvSpPr txBox="1">
            <a:spLocks/>
          </p:cNvSpPr>
          <p:nvPr/>
        </p:nvSpPr>
        <p:spPr>
          <a:xfrm>
            <a:off x="942975" y="14604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主人公（プレイヤー）</a:t>
            </a:r>
          </a:p>
        </p:txBody>
      </p:sp>
    </p:spTree>
    <p:extLst>
      <p:ext uri="{BB962C8B-B14F-4D97-AF65-F5344CB8AC3E}">
        <p14:creationId xmlns:p14="http://schemas.microsoft.com/office/powerpoint/2010/main" val="3154901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6FCF2-5913-4A95-A274-92E19D7E007E}"/>
              </a:ext>
            </a:extLst>
          </p:cNvPr>
          <p:cNvSpPr>
            <a:spLocks noGrp="1"/>
          </p:cNvSpPr>
          <p:nvPr>
            <p:ph type="title"/>
          </p:nvPr>
        </p:nvSpPr>
        <p:spPr/>
        <p:txBody>
          <a:bodyPr/>
          <a:lstStyle/>
          <a:p>
            <a:r>
              <a:rPr kumimoji="1" lang="ja-JP" altLang="en-US" dirty="0"/>
              <a:t>織田姫</a:t>
            </a:r>
          </a:p>
        </p:txBody>
      </p:sp>
      <p:sp>
        <p:nvSpPr>
          <p:cNvPr id="3" name="コンテンツ プレースホルダー 2">
            <a:extLst>
              <a:ext uri="{FF2B5EF4-FFF2-40B4-BE49-F238E27FC236}">
                <a16:creationId xmlns:a16="http://schemas.microsoft.com/office/drawing/2014/main" id="{9C0FEA23-7EDF-BD79-CB1A-178AB8A96E5C}"/>
              </a:ext>
            </a:extLst>
          </p:cNvPr>
          <p:cNvSpPr>
            <a:spLocks noGrp="1"/>
          </p:cNvSpPr>
          <p:nvPr>
            <p:ph idx="1"/>
          </p:nvPr>
        </p:nvSpPr>
        <p:spPr>
          <a:xfrm>
            <a:off x="2828925" y="1789113"/>
            <a:ext cx="9020175" cy="2411413"/>
          </a:xfrm>
        </p:spPr>
        <p:txBody>
          <a:bodyPr/>
          <a:lstStyle/>
          <a:p>
            <a:pPr algn="just"/>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武将ルートで主人公が最初に出会うヒロイン</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弱小国尾張のお姫様兼殿様。</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勝気な性格。しかし、勝気な性格の理由は親が合戦で死に幼くして家督うを継いだ使命感から来ている。</a:t>
            </a: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ストーリーでプレイヤーが裏切りを選択すると、ラスボスとして立ちはだかる。</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pic>
        <p:nvPicPr>
          <p:cNvPr id="4098" name="Picture 2" descr="12ページ目 | 新着イラスト／無料イラスト/フリー素材なら「イラストAC」">
            <a:extLst>
              <a:ext uri="{FF2B5EF4-FFF2-40B4-BE49-F238E27FC236}">
                <a16:creationId xmlns:a16="http://schemas.microsoft.com/office/drawing/2014/main" id="{9100D952-91E2-4E77-94A6-E6DCC190B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716088"/>
            <a:ext cx="21526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398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36D5DC-E60D-7807-67EB-2FE082517060}"/>
              </a:ext>
            </a:extLst>
          </p:cNvPr>
          <p:cNvSpPr>
            <a:spLocks noGrp="1"/>
          </p:cNvSpPr>
          <p:nvPr>
            <p:ph type="title"/>
          </p:nvPr>
        </p:nvSpPr>
        <p:spPr/>
        <p:txBody>
          <a:bodyPr/>
          <a:lstStyle/>
          <a:p>
            <a:r>
              <a:rPr kumimoji="1" lang="ja-JP" altLang="en-US" dirty="0"/>
              <a:t>今井宗久（いまいそうきゅう）</a:t>
            </a:r>
          </a:p>
        </p:txBody>
      </p:sp>
      <p:sp>
        <p:nvSpPr>
          <p:cNvPr id="3" name="コンテンツ プレースホルダー 2">
            <a:extLst>
              <a:ext uri="{FF2B5EF4-FFF2-40B4-BE49-F238E27FC236}">
                <a16:creationId xmlns:a16="http://schemas.microsoft.com/office/drawing/2014/main" id="{DCB6A2FB-A987-E167-1012-24F67F78F128}"/>
              </a:ext>
            </a:extLst>
          </p:cNvPr>
          <p:cNvSpPr>
            <a:spLocks noGrp="1"/>
          </p:cNvSpPr>
          <p:nvPr>
            <p:ph idx="1"/>
          </p:nvPr>
        </p:nvSpPr>
        <p:spPr>
          <a:xfrm>
            <a:off x="5360193" y="1690688"/>
            <a:ext cx="5336381" cy="4351338"/>
          </a:xfrm>
        </p:spPr>
        <p:txBody>
          <a:bodyPr>
            <a:normAutofit/>
          </a:bodyPr>
          <a:lstStyle/>
          <a:p>
            <a:r>
              <a:rPr kumimoji="1" lang="ja-JP" altLang="en-US" sz="2000" dirty="0"/>
              <a:t>商人ルートを選んで最初に出会うヒロイン</a:t>
            </a:r>
            <a:endParaRPr kumimoji="1" lang="en-US" altLang="ja-JP" sz="2000" dirty="0"/>
          </a:p>
          <a:p>
            <a:r>
              <a:rPr lang="ja-JP" altLang="en-US" sz="2000" dirty="0"/>
              <a:t>人懐っこいが、お金が厳しく「情で商売をしない」がモットー。</a:t>
            </a:r>
            <a:endParaRPr lang="en-US" altLang="ja-JP" sz="2000" dirty="0"/>
          </a:p>
          <a:p>
            <a:r>
              <a:rPr kumimoji="1" lang="ja-JP" altLang="en-US" sz="2000" dirty="0"/>
              <a:t>元々貧乏で、苦労の絶えない日々を送っていた。</a:t>
            </a:r>
            <a:r>
              <a:rPr lang="ja-JP" altLang="en-US" sz="2000" dirty="0"/>
              <a:t>そのため、貧乏を恐れている。</a:t>
            </a:r>
            <a:endParaRPr lang="en-US" altLang="ja-JP" sz="2000" dirty="0"/>
          </a:p>
          <a:p>
            <a:r>
              <a:rPr kumimoji="1" lang="ja-JP" altLang="en-US" sz="2000" dirty="0"/>
              <a:t>ストーリー中「失敗したら貧乏になる」という場面では、決断できない優柔不断な一面を持っている。</a:t>
            </a:r>
            <a:endParaRPr kumimoji="1" lang="en-US" altLang="ja-JP" sz="2000" dirty="0"/>
          </a:p>
        </p:txBody>
      </p:sp>
      <p:pic>
        <p:nvPicPr>
          <p:cNvPr id="5122" name="Picture 2" descr="着物　眼鏡　女の子　イラスト に対する画像結果">
            <a:extLst>
              <a:ext uri="{FF2B5EF4-FFF2-40B4-BE49-F238E27FC236}">
                <a16:creationId xmlns:a16="http://schemas.microsoft.com/office/drawing/2014/main" id="{59248499-00E1-0942-695E-382CF2CD0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690688"/>
            <a:ext cx="2524125"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013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25FB3D-0B87-CBA3-80AB-79241838BD98}"/>
              </a:ext>
            </a:extLst>
          </p:cNvPr>
          <p:cNvSpPr>
            <a:spLocks noGrp="1"/>
          </p:cNvSpPr>
          <p:nvPr>
            <p:ph type="title"/>
          </p:nvPr>
        </p:nvSpPr>
        <p:spPr/>
        <p:txBody>
          <a:bodyPr/>
          <a:lstStyle/>
          <a:p>
            <a:r>
              <a:rPr kumimoji="1" lang="ja-JP" altLang="en-US" dirty="0"/>
              <a:t>ハナ</a:t>
            </a:r>
          </a:p>
        </p:txBody>
      </p:sp>
      <p:sp>
        <p:nvSpPr>
          <p:cNvPr id="3" name="コンテンツ プレースホルダー 2">
            <a:extLst>
              <a:ext uri="{FF2B5EF4-FFF2-40B4-BE49-F238E27FC236}">
                <a16:creationId xmlns:a16="http://schemas.microsoft.com/office/drawing/2014/main" id="{298CD85E-7954-32B0-F131-4B4AD59731DF}"/>
              </a:ext>
            </a:extLst>
          </p:cNvPr>
          <p:cNvSpPr>
            <a:spLocks noGrp="1"/>
          </p:cNvSpPr>
          <p:nvPr>
            <p:ph idx="1"/>
          </p:nvPr>
        </p:nvSpPr>
        <p:spPr>
          <a:xfrm>
            <a:off x="5457824" y="1825625"/>
            <a:ext cx="5895975" cy="4351338"/>
          </a:xfrm>
        </p:spPr>
        <p:txBody>
          <a:bodyPr>
            <a:normAutofit/>
          </a:bodyPr>
          <a:lstStyle/>
          <a:p>
            <a:r>
              <a:rPr kumimoji="1" lang="ja-JP" altLang="en-US" sz="2000" dirty="0"/>
              <a:t>旅人ルートを選んだ時に初めに出会うヒロイン</a:t>
            </a:r>
            <a:endParaRPr kumimoji="1" lang="en-US" altLang="ja-JP" sz="2000" dirty="0"/>
          </a:p>
          <a:p>
            <a:r>
              <a:rPr kumimoji="1" lang="ja-JP" altLang="en-US" sz="2000" dirty="0"/>
              <a:t>旅人ルートでは、彼女と共に日本中を旅する。</a:t>
            </a:r>
            <a:endParaRPr kumimoji="1" lang="en-US" altLang="ja-JP" sz="2000" dirty="0"/>
          </a:p>
          <a:p>
            <a:r>
              <a:rPr lang="ja-JP" altLang="en-US" sz="2000" dirty="0"/>
              <a:t>性格は優しく、主人公にかいがいしく世話をする。</a:t>
            </a:r>
            <a:endParaRPr lang="en-US" altLang="ja-JP" sz="2000" dirty="0"/>
          </a:p>
          <a:p>
            <a:pPr algn="just"/>
            <a:r>
              <a:rPr lang="ja-JP" altLang="ja-JP" sz="2000" kern="100" dirty="0">
                <a:effectLst/>
                <a:latin typeface="游ゴシック" panose="020B0400000000000000" pitchFamily="50" charset="-128"/>
                <a:ea typeface="游ゴシック" panose="020B0400000000000000" pitchFamily="50" charset="-128"/>
                <a:cs typeface="Times New Roman" panose="02020603050405020304" pitchFamily="18" charset="0"/>
              </a:rPr>
              <a:t>元々は、最初に主人公が訪れる街で茶屋の看板娘をやっていた。</a:t>
            </a:r>
          </a:p>
          <a:p>
            <a:pPr algn="just"/>
            <a:r>
              <a:rPr lang="ja-JP" altLang="ja-JP" sz="2000" kern="100" dirty="0">
                <a:effectLst/>
                <a:latin typeface="游ゴシック" panose="020B0400000000000000" pitchFamily="50" charset="-128"/>
                <a:ea typeface="游ゴシック" panose="020B0400000000000000" pitchFamily="50" charset="-128"/>
                <a:cs typeface="Times New Roman" panose="02020603050405020304" pitchFamily="18" charset="0"/>
              </a:rPr>
              <a:t>彼がプレイヤーと一緒に旅をするのは失われた昔の記憶を思い出すという狙いがある。</a:t>
            </a:r>
          </a:p>
          <a:p>
            <a:pPr algn="just"/>
            <a:r>
              <a:rPr lang="ja-JP" altLang="ja-JP" sz="2000" kern="100" dirty="0">
                <a:effectLst/>
                <a:latin typeface="游ゴシック" panose="020B0400000000000000" pitchFamily="50" charset="-128"/>
                <a:ea typeface="游ゴシック" panose="020B0400000000000000" pitchFamily="50" charset="-128"/>
                <a:cs typeface="Times New Roman" panose="02020603050405020304" pitchFamily="18" charset="0"/>
              </a:rPr>
              <a:t>ストーリーが進むウチに実は、彼女こそがプレイヤーをこの世界に呼び出した元凶だと判明する。</a:t>
            </a:r>
          </a:p>
          <a:p>
            <a:pPr marL="0" indent="0">
              <a:buNone/>
            </a:pPr>
            <a:endParaRPr kumimoji="1" lang="en-US" altLang="ja-JP" sz="2000" dirty="0"/>
          </a:p>
        </p:txBody>
      </p:sp>
      <p:pic>
        <p:nvPicPr>
          <p:cNvPr id="6146" name="Picture 2" descr="着物　女の子　イラスト に対する画像結果">
            <a:extLst>
              <a:ext uri="{FF2B5EF4-FFF2-40B4-BE49-F238E27FC236}">
                <a16:creationId xmlns:a16="http://schemas.microsoft.com/office/drawing/2014/main" id="{225E59AB-EED0-E151-981E-2183DAC83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25625"/>
            <a:ext cx="257175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09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7671CAF-6E8C-DE67-B9CA-AD7A0683BAE7}"/>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46970" y="-271469"/>
            <a:ext cx="13669912" cy="9093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D5DCF319-87A2-98F7-A1E4-6E0333FDCA15}"/>
              </a:ext>
            </a:extLst>
          </p:cNvPr>
          <p:cNvSpPr>
            <a:spLocks noGrp="1"/>
          </p:cNvSpPr>
          <p:nvPr>
            <p:ph type="title"/>
          </p:nvPr>
        </p:nvSpPr>
        <p:spPr/>
        <p:txBody>
          <a:bodyPr/>
          <a:lstStyle/>
          <a:p>
            <a:r>
              <a:rPr kumimoji="1" lang="ja-JP" altLang="en-US" dirty="0">
                <a:latin typeface="BIZ UD明朝 Medium" panose="02020500000000000000" pitchFamily="17" charset="-128"/>
                <a:ea typeface="BIZ UD明朝 Medium" panose="02020500000000000000" pitchFamily="17" charset="-128"/>
              </a:rPr>
              <a:t>コンセプト説明</a:t>
            </a:r>
          </a:p>
        </p:txBody>
      </p:sp>
      <p:sp>
        <p:nvSpPr>
          <p:cNvPr id="3" name="コンテンツ プレースホルダー 2">
            <a:extLst>
              <a:ext uri="{FF2B5EF4-FFF2-40B4-BE49-F238E27FC236}">
                <a16:creationId xmlns:a16="http://schemas.microsoft.com/office/drawing/2014/main" id="{97152CA7-3922-4898-3247-4312C5C6BD17}"/>
              </a:ext>
            </a:extLst>
          </p:cNvPr>
          <p:cNvSpPr>
            <a:spLocks noGrp="1"/>
          </p:cNvSpPr>
          <p:nvPr>
            <p:ph idx="1"/>
          </p:nvPr>
        </p:nvSpPr>
        <p:spPr>
          <a:xfrm>
            <a:off x="630186" y="2426758"/>
            <a:ext cx="10515600" cy="4351338"/>
          </a:xfrm>
        </p:spPr>
        <p:txBody>
          <a:bodyPr/>
          <a:lstStyle/>
          <a:p>
            <a:r>
              <a:rPr kumimoji="1" lang="ja-JP" altLang="en-US" dirty="0"/>
              <a:t>このゲームのコンセプトは</a:t>
            </a:r>
            <a:r>
              <a:rPr kumimoji="1" lang="ja-JP" altLang="en-US" dirty="0">
                <a:solidFill>
                  <a:srgbClr val="FF0000"/>
                </a:solidFill>
              </a:rPr>
              <a:t>自由</a:t>
            </a:r>
            <a:r>
              <a:rPr kumimoji="1" lang="ja-JP" altLang="en-US" dirty="0"/>
              <a:t>です。</a:t>
            </a:r>
            <a:endParaRPr kumimoji="1" lang="en-US" altLang="ja-JP" dirty="0"/>
          </a:p>
          <a:p>
            <a:r>
              <a:rPr kumimoji="1" lang="ja-JP" altLang="en-US" dirty="0"/>
              <a:t>自由とは、</a:t>
            </a:r>
            <a:r>
              <a:rPr kumimoji="1" lang="ja-JP" altLang="en-US" dirty="0">
                <a:solidFill>
                  <a:srgbClr val="FF0000"/>
                </a:solidFill>
              </a:rPr>
              <a:t>選択の多さ</a:t>
            </a:r>
            <a:r>
              <a:rPr kumimoji="1" lang="ja-JP" altLang="en-US" dirty="0"/>
              <a:t>のことを、このゲームではいいます。</a:t>
            </a:r>
            <a:endParaRPr kumimoji="1" lang="en-US" altLang="ja-JP" dirty="0"/>
          </a:p>
          <a:p>
            <a:r>
              <a:rPr kumimoji="1" lang="ja-JP" altLang="en-US" dirty="0"/>
              <a:t>その為、プレイヤーは事あるごとに選択を強いられます。</a:t>
            </a:r>
            <a:endParaRPr kumimoji="1" lang="en-US" altLang="ja-JP" dirty="0"/>
          </a:p>
          <a:p>
            <a:r>
              <a:rPr kumimoji="1" lang="ja-JP" altLang="en-US" dirty="0"/>
              <a:t>そして選択を続けた結果、プレイヤーだけの</a:t>
            </a:r>
            <a:r>
              <a:rPr kumimoji="1" lang="ja-JP" altLang="en-US" dirty="0">
                <a:solidFill>
                  <a:srgbClr val="FF0000"/>
                </a:solidFill>
              </a:rPr>
              <a:t>オリジナルストーリーができ上げる。</a:t>
            </a:r>
            <a:endParaRPr kumimoji="1" lang="en-US" altLang="ja-JP" dirty="0">
              <a:solidFill>
                <a:srgbClr val="FF0000"/>
              </a:solidFill>
            </a:endParaRPr>
          </a:p>
          <a:p>
            <a:r>
              <a:rPr kumimoji="1" lang="ja-JP" altLang="en-US" dirty="0"/>
              <a:t>これが、ゲームの面白さのコアです。</a:t>
            </a:r>
            <a:endParaRPr kumimoji="1" lang="en-US" altLang="ja-JP" dirty="0"/>
          </a:p>
        </p:txBody>
      </p:sp>
    </p:spTree>
    <p:extLst>
      <p:ext uri="{BB962C8B-B14F-4D97-AF65-F5344CB8AC3E}">
        <p14:creationId xmlns:p14="http://schemas.microsoft.com/office/powerpoint/2010/main" val="3919044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FFC18A-2C72-EF13-BE53-68DF65D52881}"/>
              </a:ext>
            </a:extLst>
          </p:cNvPr>
          <p:cNvSpPr>
            <a:spLocks noGrp="1"/>
          </p:cNvSpPr>
          <p:nvPr>
            <p:ph type="title"/>
          </p:nvPr>
        </p:nvSpPr>
        <p:spPr/>
        <p:txBody>
          <a:bodyPr/>
          <a:lstStyle/>
          <a:p>
            <a:r>
              <a:rPr kumimoji="1" lang="ja-JP" altLang="en-US" dirty="0"/>
              <a:t>この世界の真実</a:t>
            </a:r>
          </a:p>
        </p:txBody>
      </p:sp>
      <p:sp>
        <p:nvSpPr>
          <p:cNvPr id="4" name="テキスト ボックス 3">
            <a:extLst>
              <a:ext uri="{FF2B5EF4-FFF2-40B4-BE49-F238E27FC236}">
                <a16:creationId xmlns:a16="http://schemas.microsoft.com/office/drawing/2014/main" id="{FF8335C3-749D-2A18-FC03-89F87A66ED7A}"/>
              </a:ext>
            </a:extLst>
          </p:cNvPr>
          <p:cNvSpPr txBox="1"/>
          <p:nvPr/>
        </p:nvSpPr>
        <p:spPr>
          <a:xfrm>
            <a:off x="952500" y="1419225"/>
            <a:ext cx="10582275" cy="5078313"/>
          </a:xfrm>
          <a:prstGeom prst="rect">
            <a:avLst/>
          </a:prstGeom>
          <a:noFill/>
        </p:spPr>
        <p:txBody>
          <a:bodyPr wrap="square" rtlCol="0">
            <a:spAutoFit/>
          </a:bodyPr>
          <a:lstStyle/>
          <a:p>
            <a:r>
              <a:rPr kumimoji="1" lang="ja-JP" altLang="en-US" dirty="0"/>
              <a:t>･実は、このパラレルワールドだと思っていた世界はプレイヤーが手にした巻物の中の世界だと判明します。</a:t>
            </a:r>
            <a:endParaRPr kumimoji="1" lang="en-US" altLang="ja-JP" dirty="0"/>
          </a:p>
          <a:p>
            <a:r>
              <a:rPr kumimoji="1" lang="ja-JP" altLang="en-US" dirty="0"/>
              <a:t>･そして、ハナはこの主人公が手にとった巻き物の著者です。</a:t>
            </a:r>
            <a:endParaRPr kumimoji="1" lang="en-US" altLang="ja-JP" dirty="0"/>
          </a:p>
          <a:p>
            <a:r>
              <a:rPr kumimoji="1" lang="ja-JP" altLang="en-US" dirty="0"/>
              <a:t>･ハナは現実世界の戦国時代に生きていました。そして、自分の妄想や考えを巻き物に書いていましたが不治の病にかかり、巻き物は未完のまま、誰の目にもとまることなく主人公の蔵に封印されます。</a:t>
            </a:r>
            <a:endParaRPr kumimoji="1" lang="en-US" altLang="ja-JP" dirty="0"/>
          </a:p>
          <a:p>
            <a:r>
              <a:rPr kumimoji="1" lang="ja-JP" altLang="en-US" dirty="0"/>
              <a:t>･そして、長い年月がかかり巻き物にはハナの「誰かにこの巻き物を見て欲しい」「巻き物を完成させたい」という気持ちが蓄積していきます。</a:t>
            </a:r>
            <a:endParaRPr kumimoji="1" lang="en-US" altLang="ja-JP" dirty="0"/>
          </a:p>
          <a:p>
            <a:r>
              <a:rPr kumimoji="1" lang="ja-JP" altLang="en-US" dirty="0"/>
              <a:t>･そして、プレイヤーにより巻き物が開かれたことによりその思いは爆発。巻き物の世界を認識する存在として、そして巻き物を完成させる存在として主人公は巻き物の世界に入ることになります。</a:t>
            </a:r>
            <a:endParaRPr kumimoji="1" lang="en-US" altLang="ja-JP" dirty="0"/>
          </a:p>
          <a:p>
            <a:endParaRPr lang="en-US" altLang="ja-JP" dirty="0"/>
          </a:p>
          <a:p>
            <a:r>
              <a:rPr kumimoji="1" lang="ja-JP" altLang="en-US" dirty="0"/>
              <a:t>この設定は武将シナリオと商人シナリオをプレイして、キャラクターの情報を知ったのち、旅人シナリオをプレイします。</a:t>
            </a:r>
            <a:endParaRPr kumimoji="1" lang="en-US" altLang="ja-JP" dirty="0"/>
          </a:p>
          <a:p>
            <a:r>
              <a:rPr kumimoji="1" lang="ja-JP" altLang="en-US" dirty="0"/>
              <a:t>そして、武将シナリオと商人シナリオで得た情報を使い全てのキャラクターを仲間にしつつ、世界の真実に辿りつけた時のみ、明かされることがらです。</a:t>
            </a:r>
            <a:endParaRPr kumimoji="1" lang="en-US" altLang="ja-JP" dirty="0"/>
          </a:p>
          <a:p>
            <a:r>
              <a:rPr kumimoji="1" lang="ja-JP" altLang="en-US" dirty="0"/>
              <a:t>また、プレイヤーはこの真実を知った後にこの世界に残るのか、元の世界に戻って巻き物を完成させるのか選ぶことができます。</a:t>
            </a:r>
            <a:endParaRPr kumimoji="1" lang="en-US" altLang="ja-JP" dirty="0"/>
          </a:p>
          <a:p>
            <a:r>
              <a:rPr kumimoji="1" lang="ja-JP" altLang="en-US" dirty="0"/>
              <a:t>このどちらかの結末を選んだとき、プレイヤーは真の意味でこのゲームのハッピーエンドを迎えたといえます。</a:t>
            </a:r>
            <a:endParaRPr kumimoji="1" lang="en-US" altLang="ja-JP" dirty="0"/>
          </a:p>
        </p:txBody>
      </p:sp>
    </p:spTree>
    <p:extLst>
      <p:ext uri="{BB962C8B-B14F-4D97-AF65-F5344CB8AC3E}">
        <p14:creationId xmlns:p14="http://schemas.microsoft.com/office/powerpoint/2010/main" val="3544597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7671CAF-6E8C-DE67-B9CA-AD7A0683BAE7}"/>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46970" y="-271469"/>
            <a:ext cx="13669912" cy="9093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D5DCF319-87A2-98F7-A1E4-6E0333FDCA15}"/>
              </a:ext>
            </a:extLst>
          </p:cNvPr>
          <p:cNvSpPr>
            <a:spLocks noGrp="1"/>
          </p:cNvSpPr>
          <p:nvPr>
            <p:ph type="title"/>
          </p:nvPr>
        </p:nvSpPr>
        <p:spPr/>
        <p:txBody>
          <a:bodyPr/>
          <a:lstStyle/>
          <a:p>
            <a:r>
              <a:rPr kumimoji="1" lang="ja-JP" altLang="en-US" dirty="0">
                <a:latin typeface="BIZ UD明朝 Medium" panose="02020500000000000000" pitchFamily="17" charset="-128"/>
                <a:ea typeface="BIZ UD明朝 Medium" panose="02020500000000000000" pitchFamily="17" charset="-128"/>
              </a:rPr>
              <a:t>コンセプト</a:t>
            </a:r>
            <a:r>
              <a:rPr kumimoji="1" lang="en-US" altLang="ja-JP" dirty="0">
                <a:latin typeface="BIZ UD明朝 Medium" panose="02020500000000000000" pitchFamily="17" charset="-128"/>
                <a:ea typeface="BIZ UD明朝 Medium" panose="02020500000000000000" pitchFamily="17" charset="-128"/>
              </a:rPr>
              <a:t>1</a:t>
            </a:r>
            <a:r>
              <a:rPr kumimoji="1" lang="ja-JP" altLang="en-US" dirty="0">
                <a:latin typeface="BIZ UD明朝 Medium" panose="02020500000000000000" pitchFamily="17" charset="-128"/>
                <a:ea typeface="BIZ UD明朝 Medium" panose="02020500000000000000" pitchFamily="17" charset="-128"/>
              </a:rPr>
              <a:t>　ストーリー編</a:t>
            </a:r>
          </a:p>
        </p:txBody>
      </p:sp>
      <p:sp>
        <p:nvSpPr>
          <p:cNvPr id="3" name="コンテンツ プレースホルダー 2">
            <a:extLst>
              <a:ext uri="{FF2B5EF4-FFF2-40B4-BE49-F238E27FC236}">
                <a16:creationId xmlns:a16="http://schemas.microsoft.com/office/drawing/2014/main" id="{97152CA7-3922-4898-3247-4312C5C6BD17}"/>
              </a:ext>
            </a:extLst>
          </p:cNvPr>
          <p:cNvSpPr>
            <a:spLocks noGrp="1"/>
          </p:cNvSpPr>
          <p:nvPr>
            <p:ph idx="1"/>
          </p:nvPr>
        </p:nvSpPr>
        <p:spPr>
          <a:xfrm>
            <a:off x="630186" y="2426758"/>
            <a:ext cx="10515600" cy="4351338"/>
          </a:xfrm>
        </p:spPr>
        <p:txBody>
          <a:bodyPr/>
          <a:lstStyle/>
          <a:p>
            <a:pPr marL="0" indent="0">
              <a:buNone/>
            </a:pPr>
            <a:endParaRPr kumimoji="1" lang="en-US" altLang="ja-JP" dirty="0"/>
          </a:p>
          <a:p>
            <a:r>
              <a:rPr kumimoji="1" lang="ja-JP" altLang="en-US" dirty="0"/>
              <a:t>プレイヤーは、最初</a:t>
            </a:r>
            <a:r>
              <a:rPr kumimoji="1" lang="ja-JP" altLang="en-US" dirty="0">
                <a:solidFill>
                  <a:srgbClr val="FF0000"/>
                </a:solidFill>
              </a:rPr>
              <a:t>大きく三つのルート</a:t>
            </a:r>
            <a:r>
              <a:rPr kumimoji="1" lang="ja-JP" altLang="en-US" dirty="0"/>
              <a:t>を選びます。</a:t>
            </a:r>
            <a:endParaRPr kumimoji="1" lang="en-US" altLang="ja-JP" dirty="0"/>
          </a:p>
          <a:p>
            <a:r>
              <a:rPr kumimoji="1" lang="ja-JP" altLang="en-US" dirty="0"/>
              <a:t>そして、選んだルートのシナリオの中にも複数の選択しが存在し、複数のエンディングがあります。</a:t>
            </a:r>
            <a:endParaRPr kumimoji="1" lang="en-US" altLang="ja-JP" dirty="0"/>
          </a:p>
          <a:p>
            <a:pPr marL="0" indent="0">
              <a:buNone/>
            </a:pPr>
            <a:r>
              <a:rPr kumimoji="1" lang="ja-JP" altLang="en-US" dirty="0"/>
              <a:t>例えば、主人公がヒロインを裏切るルート。例えば、一度も戦わずにシナリオを進行するルート。</a:t>
            </a:r>
            <a:endParaRPr kumimoji="1" lang="en-US" altLang="ja-JP" dirty="0"/>
          </a:p>
          <a:p>
            <a:r>
              <a:rPr kumimoji="1" lang="ja-JP" altLang="en-US" dirty="0"/>
              <a:t>どのルートを選んで、どんな物語りにするか、どんな結末にするかは、プレイヤー次第です。</a:t>
            </a:r>
          </a:p>
        </p:txBody>
      </p:sp>
    </p:spTree>
    <p:extLst>
      <p:ext uri="{BB962C8B-B14F-4D97-AF65-F5344CB8AC3E}">
        <p14:creationId xmlns:p14="http://schemas.microsoft.com/office/powerpoint/2010/main" val="2812392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73559BC-B8B5-A907-ED9E-0B5D5983A30C}"/>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46970" y="-271469"/>
            <a:ext cx="13669912" cy="909396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CB5BFEC-96A4-7132-67F1-40295E21C5B8}"/>
              </a:ext>
            </a:extLst>
          </p:cNvPr>
          <p:cNvSpPr txBox="1"/>
          <p:nvPr/>
        </p:nvSpPr>
        <p:spPr>
          <a:xfrm>
            <a:off x="1033462" y="628650"/>
            <a:ext cx="9382125" cy="769441"/>
          </a:xfrm>
          <a:prstGeom prst="rect">
            <a:avLst/>
          </a:prstGeom>
          <a:noFill/>
        </p:spPr>
        <p:txBody>
          <a:bodyPr wrap="square" rtlCol="0">
            <a:spAutoFit/>
          </a:bodyPr>
          <a:lstStyle/>
          <a:p>
            <a:r>
              <a:rPr kumimoji="1" lang="ja-JP" altLang="en-US" sz="4400" dirty="0"/>
              <a:t>ストーリー説明</a:t>
            </a:r>
          </a:p>
        </p:txBody>
      </p:sp>
      <p:sp>
        <p:nvSpPr>
          <p:cNvPr id="3" name="テキスト ボックス 2">
            <a:extLst>
              <a:ext uri="{FF2B5EF4-FFF2-40B4-BE49-F238E27FC236}">
                <a16:creationId xmlns:a16="http://schemas.microsoft.com/office/drawing/2014/main" id="{6B627700-56DA-247C-0E65-4AB0EFB39643}"/>
              </a:ext>
            </a:extLst>
          </p:cNvPr>
          <p:cNvSpPr txBox="1"/>
          <p:nvPr/>
        </p:nvSpPr>
        <p:spPr>
          <a:xfrm>
            <a:off x="804862" y="2143125"/>
            <a:ext cx="10125075" cy="3539430"/>
          </a:xfrm>
          <a:prstGeom prst="rect">
            <a:avLst/>
          </a:prstGeom>
          <a:noFill/>
        </p:spPr>
        <p:txBody>
          <a:bodyPr wrap="square" rtlCol="0">
            <a:spAutoFit/>
          </a:bodyPr>
          <a:lstStyle/>
          <a:p>
            <a:r>
              <a:rPr kumimoji="1" lang="ja-JP" altLang="en-US" sz="2800" dirty="0"/>
              <a:t>･主人公であるプレイヤーは普通の現代に生きる高校生です。</a:t>
            </a:r>
            <a:endParaRPr kumimoji="1" lang="en-US" altLang="ja-JP" sz="2800" dirty="0"/>
          </a:p>
          <a:p>
            <a:r>
              <a:rPr kumimoji="1" lang="ja-JP" altLang="en-US" sz="2800" dirty="0"/>
              <a:t>･彼は、祖父の蔵にしまっていた巻物を見つけます。</a:t>
            </a:r>
            <a:endParaRPr kumimoji="1" lang="en-US" altLang="ja-JP" sz="2800" dirty="0"/>
          </a:p>
          <a:p>
            <a:r>
              <a:rPr kumimoji="1" lang="ja-JP" altLang="en-US" sz="2800" dirty="0"/>
              <a:t>･次ぎの瞬間、主人公はまばゆい光に包まれ気がつくと異世界の戦国時代にタイムスリップしてしまいます。</a:t>
            </a:r>
            <a:endParaRPr kumimoji="1" lang="en-US" altLang="ja-JP" sz="2800" dirty="0"/>
          </a:p>
          <a:p>
            <a:r>
              <a:rPr kumimoji="1" lang="ja-JP" altLang="en-US" sz="2800" dirty="0"/>
              <a:t>･主人公は、身よりも、お金も、地位も、武力もありません。</a:t>
            </a:r>
            <a:endParaRPr kumimoji="1" lang="en-US" altLang="ja-JP" sz="2800" dirty="0"/>
          </a:p>
          <a:p>
            <a:r>
              <a:rPr kumimoji="1" lang="ja-JP" altLang="en-US" sz="2800" dirty="0"/>
              <a:t>･主人公は生きていくために、三つのルートをの中から一つを選択し</a:t>
            </a:r>
            <a:r>
              <a:rPr lang="ja-JP" altLang="en-US" sz="2800" dirty="0"/>
              <a:t>ます。</a:t>
            </a:r>
            <a:endParaRPr lang="en-US" altLang="ja-JP" sz="2800" dirty="0"/>
          </a:p>
          <a:p>
            <a:endParaRPr kumimoji="1" lang="ja-JP" altLang="en-US" sz="2800" dirty="0"/>
          </a:p>
        </p:txBody>
      </p:sp>
    </p:spTree>
    <p:extLst>
      <p:ext uri="{BB962C8B-B14F-4D97-AF65-F5344CB8AC3E}">
        <p14:creationId xmlns:p14="http://schemas.microsoft.com/office/powerpoint/2010/main" val="3128327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武将イラスト に対する画像結果">
            <a:extLst>
              <a:ext uri="{FF2B5EF4-FFF2-40B4-BE49-F238E27FC236}">
                <a16:creationId xmlns:a16="http://schemas.microsoft.com/office/drawing/2014/main" id="{45E54696-9DE3-0480-F767-E8056A4EFA6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8742986"/>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2905AC5B-1575-57A2-FCF9-65C94F3EB5C3}"/>
              </a:ext>
            </a:extLst>
          </p:cNvPr>
          <p:cNvSpPr>
            <a:spLocks noGrp="1"/>
          </p:cNvSpPr>
          <p:nvPr>
            <p:ph idx="1"/>
          </p:nvPr>
        </p:nvSpPr>
        <p:spPr>
          <a:xfrm>
            <a:off x="0" y="1072769"/>
            <a:ext cx="10515600" cy="4351338"/>
          </a:xfrm>
        </p:spPr>
        <p:txBody>
          <a:bodyPr/>
          <a:lstStyle/>
          <a:p>
            <a:r>
              <a:rPr lang="ja-JP" altLang="en-US" dirty="0">
                <a:latin typeface="BIZ UD明朝 Medium" panose="02020500000000000000" pitchFamily="17" charset="-128"/>
                <a:ea typeface="BIZ UD明朝 Medium" panose="02020500000000000000" pitchFamily="17" charset="-128"/>
              </a:rPr>
              <a:t>ルート１　武将ルート</a:t>
            </a:r>
            <a:endParaRPr lang="en-US" altLang="ja-JP" dirty="0">
              <a:latin typeface="BIZ UD明朝 Medium" panose="02020500000000000000" pitchFamily="17" charset="-128"/>
              <a:ea typeface="BIZ UD明朝 Medium" panose="02020500000000000000" pitchFamily="17" charset="-128"/>
            </a:endParaRPr>
          </a:p>
          <a:p>
            <a:pPr marL="0" indent="0">
              <a:buNone/>
            </a:pPr>
            <a:r>
              <a:rPr kumimoji="1" lang="ja-JP" altLang="en-US" dirty="0"/>
              <a:t>プレイヤーは近くの弱小武将に仕える。</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そして未来の知識を使い作戦を立て、仕えている武将を強くしていく。そして、仕えている武将を天下人にする。もしくは途中でその仕えている武将を裏切り、自分が天下人になる。</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kern="100" dirty="0">
                <a:effectLst/>
                <a:latin typeface="游ゴシック" panose="020B0400000000000000" pitchFamily="50" charset="-128"/>
                <a:ea typeface="游ゴシック" panose="020B0400000000000000" pitchFamily="50" charset="-128"/>
                <a:cs typeface="Times New Roman" panose="02020603050405020304" pitchFamily="18" charset="0"/>
              </a:rPr>
              <a:t>仲間になるのは、武将。</a:t>
            </a:r>
            <a:endParaRPr lang="ja-JP" altLang="ja-JP" kern="100" dirty="0">
              <a:effectLst/>
              <a:latin typeface="游ゴシック Light" panose="020B0300000000000000" pitchFamily="50" charset="-128"/>
              <a:ea typeface="游ゴシック Light" panose="020B0300000000000000" pitchFamily="50" charset="-128"/>
              <a:cs typeface="Times New Roman" panose="02020603050405020304" pitchFamily="18" charset="0"/>
            </a:endParaRPr>
          </a:p>
          <a:p>
            <a:r>
              <a:rPr lang="ja-JP" altLang="en-US" kern="100" dirty="0">
                <a:latin typeface="游ゴシック" panose="020B0400000000000000" pitchFamily="50" charset="-128"/>
                <a:cs typeface="Times New Roman" panose="02020603050405020304" pitchFamily="18" charset="0"/>
              </a:rPr>
              <a:t>このルートでは、</a:t>
            </a:r>
            <a:r>
              <a:rPr lang="ja-JP" altLang="ja-JP" kern="100" dirty="0">
                <a:latin typeface="游ゴシック" panose="020B0400000000000000" pitchFamily="50" charset="-128"/>
                <a:cs typeface="Times New Roman" panose="02020603050405020304" pitchFamily="18" charset="0"/>
              </a:rPr>
              <a:t>武将ルートは武力と権力は</a:t>
            </a:r>
            <a:endParaRPr lang="en-US" altLang="ja-JP" kern="100" dirty="0">
              <a:latin typeface="游ゴシック" panose="020B0400000000000000" pitchFamily="50" charset="-128"/>
              <a:cs typeface="Times New Roman" panose="02020603050405020304" pitchFamily="18" charset="0"/>
            </a:endParaRPr>
          </a:p>
          <a:p>
            <a:pPr marL="0" indent="0">
              <a:buNone/>
            </a:pPr>
            <a:r>
              <a:rPr lang="ja-JP" altLang="ja-JP" kern="100" dirty="0">
                <a:latin typeface="游ゴシック" panose="020B0400000000000000" pitchFamily="50" charset="-128"/>
                <a:cs typeface="Times New Roman" panose="02020603050405020304" pitchFamily="18" charset="0"/>
              </a:rPr>
              <a:t>上げやす</a:t>
            </a:r>
            <a:r>
              <a:rPr lang="ja-JP" altLang="en-US" kern="100" dirty="0">
                <a:latin typeface="游ゴシック" panose="020B0400000000000000" pitchFamily="50" charset="-128"/>
                <a:cs typeface="Times New Roman" panose="02020603050405020304" pitchFamily="18" charset="0"/>
              </a:rPr>
              <a:t>い</a:t>
            </a:r>
            <a:r>
              <a:rPr lang="ja-JP" altLang="ja-JP" kern="100" dirty="0">
                <a:latin typeface="游ゴシック" panose="020B0400000000000000" pitchFamily="50" charset="-128"/>
                <a:cs typeface="Times New Roman" panose="02020603050405020304" pitchFamily="18" charset="0"/>
              </a:rPr>
              <a:t>が、財力は上げにくい</a:t>
            </a:r>
            <a:r>
              <a:rPr lang="ja-JP" altLang="en-US" kern="100" dirty="0">
                <a:latin typeface="游ゴシック" panose="020B0400000000000000" pitchFamily="50" charset="-128"/>
                <a:cs typeface="Times New Roman" panose="02020603050405020304" pitchFamily="18" charset="0"/>
              </a:rPr>
              <a:t>。</a:t>
            </a:r>
            <a:endParaRPr lang="en-US" altLang="ja-JP" kern="100" dirty="0">
              <a:latin typeface="游ゴシック" panose="020B0400000000000000" pitchFamily="50" charset="-128"/>
              <a:cs typeface="Times New Roman" panose="02020603050405020304" pitchFamily="18" charset="0"/>
            </a:endParaRPr>
          </a:p>
          <a:p>
            <a:endPar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3179838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江户时代的繁荣文化——武士与商人-笔记-ap艺术星球">
            <a:extLst>
              <a:ext uri="{FF2B5EF4-FFF2-40B4-BE49-F238E27FC236}">
                <a16:creationId xmlns:a16="http://schemas.microsoft.com/office/drawing/2014/main" id="{5D9F6CA1-7CFD-9215-ECDC-8C5359C79DC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023607"/>
            <a:ext cx="12020551" cy="7881607"/>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1A0ED475-C11E-F4CD-27F0-CEA5311CB306}"/>
              </a:ext>
            </a:extLst>
          </p:cNvPr>
          <p:cNvSpPr>
            <a:spLocks noGrp="1"/>
          </p:cNvSpPr>
          <p:nvPr>
            <p:ph idx="1"/>
          </p:nvPr>
        </p:nvSpPr>
        <p:spPr>
          <a:xfrm>
            <a:off x="542925" y="1225549"/>
            <a:ext cx="10515600" cy="4756151"/>
          </a:xfrm>
        </p:spPr>
        <p:txBody>
          <a:bodyPr>
            <a:normAutofit/>
          </a:bodyPr>
          <a:lstStyle/>
          <a:p>
            <a:r>
              <a:rPr kumimoji="1" lang="ja-JP" altLang="en-US" dirty="0">
                <a:latin typeface="BIZ UD明朝 Medium" panose="02020500000000000000" pitchFamily="17" charset="-128"/>
                <a:ea typeface="BIZ UD明朝 Medium" panose="02020500000000000000" pitchFamily="17" charset="-128"/>
              </a:rPr>
              <a:t>ルート２　商人ルート</a:t>
            </a:r>
            <a:endParaRPr kumimoji="1" lang="en-US" altLang="ja-JP" dirty="0">
              <a:latin typeface="BIZ UD明朝 Medium" panose="02020500000000000000" pitchFamily="17" charset="-128"/>
              <a:ea typeface="BIZ UD明朝 Medium" panose="02020500000000000000" pitchFamily="17" charset="-128"/>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プレイヤーは、身につけている物や未来の知識で作った商品を売ってお金を作る。そして、そのお金を元に商売をしていく。</a:t>
            </a: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最終的に全国に散らばる武将とコネクションを作り、裏から財力を利用して全国を統一する。</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r>
              <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rPr>
              <a:t>主に貴族や、お金持ちのお嬢様キャラを仲間に出来る。</a:t>
            </a:r>
          </a:p>
          <a:p>
            <a:pPr marL="0" indent="0" algn="just">
              <a:buNone/>
            </a:pPr>
            <a:r>
              <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rPr>
              <a:t>また、上手に貴族キャラを仲間にすると唯一隠しルートとして貴族ルートがある。</a:t>
            </a:r>
            <a:endPar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kern="100" dirty="0">
                <a:latin typeface="游ゴシック" panose="020B0400000000000000" pitchFamily="50" charset="-128"/>
                <a:cs typeface="Times New Roman" panose="02020603050405020304" pitchFamily="18" charset="0"/>
              </a:rPr>
              <a:t>商人ルートは交渉力と財力は上げやすいですが、武力は上げにくい</a:t>
            </a:r>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a:t>
            </a:r>
            <a:endParaRPr lang="en-US" altLang="ja-JP" kern="100" dirty="0">
              <a:latin typeface="游ゴシック" panose="020B0400000000000000" pitchFamily="50" charset="-128"/>
              <a:cs typeface="Times New Roman" panose="02020603050405020304" pitchFamily="18" charset="0"/>
            </a:endParaRPr>
          </a:p>
          <a:p>
            <a:pPr marL="0" indent="0" algn="just">
              <a:buNone/>
            </a:pP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en-US" altLang="ja-JP" dirty="0"/>
          </a:p>
          <a:p>
            <a:endParaRPr kumimoji="1" lang="ja-JP" altLang="en-US" dirty="0"/>
          </a:p>
        </p:txBody>
      </p:sp>
    </p:spTree>
    <p:extLst>
      <p:ext uri="{BB962C8B-B14F-4D97-AF65-F5344CB8AC3E}">
        <p14:creationId xmlns:p14="http://schemas.microsoft.com/office/powerpoint/2010/main" val="4044914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昔の日本地図　イラスト に対する画像結果">
            <a:extLst>
              <a:ext uri="{FF2B5EF4-FFF2-40B4-BE49-F238E27FC236}">
                <a16:creationId xmlns:a16="http://schemas.microsoft.com/office/drawing/2014/main" id="{4E555B10-8F78-83FC-19DA-4C13D6F7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6" t="-119" r="14796" b="12480"/>
          <a:stretch/>
        </p:blipFill>
        <p:spPr bwMode="auto">
          <a:xfrm>
            <a:off x="-364066" y="0"/>
            <a:ext cx="125560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4415F07C-9761-2650-F9BC-333A91C7E852}"/>
              </a:ext>
            </a:extLst>
          </p:cNvPr>
          <p:cNvSpPr>
            <a:spLocks noGrp="1"/>
          </p:cNvSpPr>
          <p:nvPr>
            <p:ph idx="1"/>
          </p:nvPr>
        </p:nvSpPr>
        <p:spPr/>
        <p:txBody>
          <a:bodyPr/>
          <a:lstStyle/>
          <a:p>
            <a:r>
              <a:rPr kumimoji="1" lang="ja-JP" altLang="en-US" dirty="0">
                <a:latin typeface="BIZ UD明朝 Medium" panose="02020500000000000000" pitchFamily="17" charset="-128"/>
                <a:ea typeface="BIZ UD明朝 Medium" panose="02020500000000000000" pitchFamily="17" charset="-128"/>
              </a:rPr>
              <a:t>ルート３　旅人ルート</a:t>
            </a:r>
            <a:endParaRPr kumimoji="1" lang="en-US" altLang="ja-JP" dirty="0">
              <a:latin typeface="BIZ UD明朝 Medium" panose="02020500000000000000" pitchFamily="17" charset="-128"/>
              <a:ea typeface="BIZ UD明朝 Medium" panose="02020500000000000000" pitchFamily="17" charset="-128"/>
            </a:endParaRPr>
          </a:p>
          <a:p>
            <a:pPr algn="just"/>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プレイヤーは、全国を旅してどうしてこの世界に来たのか、何故戦国時代なのか、などの謎を解明する。</a:t>
            </a:r>
          </a:p>
          <a:p>
            <a:pPr algn="just"/>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ルート</a:t>
            </a:r>
            <a:r>
              <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とルート</a:t>
            </a:r>
            <a:r>
              <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どちらのキャラも仲間に出来るが難しい。唯一、最初にであうヒロインのみ簡単に仲間に出来る。</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旅人ルートは知識が上げやすいですが、権力は上げにくいです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endPar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139279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9CDD19-630A-2A05-DADE-B67837C85D36}"/>
              </a:ext>
            </a:extLst>
          </p:cNvPr>
          <p:cNvSpPr>
            <a:spLocks noGrp="1"/>
          </p:cNvSpPr>
          <p:nvPr>
            <p:ph type="title"/>
          </p:nvPr>
        </p:nvSpPr>
        <p:spPr>
          <a:xfrm>
            <a:off x="838200" y="404812"/>
            <a:ext cx="10515600" cy="1325563"/>
          </a:xfrm>
        </p:spPr>
        <p:txBody>
          <a:bodyPr/>
          <a:lstStyle/>
          <a:p>
            <a:r>
              <a:rPr kumimoji="1" lang="ja-JP" altLang="en-US" dirty="0"/>
              <a:t>ゲーム　操作方法</a:t>
            </a:r>
          </a:p>
        </p:txBody>
      </p:sp>
      <p:pic>
        <p:nvPicPr>
          <p:cNvPr id="2052" name="Picture 4" descr="【フリー素材】Affinity DesignerでSwitchのアイコンを作成したよ | デジやま">
            <a:extLst>
              <a:ext uri="{FF2B5EF4-FFF2-40B4-BE49-F238E27FC236}">
                <a16:creationId xmlns:a16="http://schemas.microsoft.com/office/drawing/2014/main" id="{7536C7E7-6B55-4E5E-769F-6A363B5E8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9020" y="2553415"/>
            <a:ext cx="7747513" cy="341455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矢印コネクタ 4">
            <a:extLst>
              <a:ext uri="{FF2B5EF4-FFF2-40B4-BE49-F238E27FC236}">
                <a16:creationId xmlns:a16="http://schemas.microsoft.com/office/drawing/2014/main" id="{73D57DC7-0209-76FD-35EC-7EBA805D9FA5}"/>
              </a:ext>
            </a:extLst>
          </p:cNvPr>
          <p:cNvCxnSpPr>
            <a:cxnSpLocks/>
          </p:cNvCxnSpPr>
          <p:nvPr/>
        </p:nvCxnSpPr>
        <p:spPr>
          <a:xfrm flipH="1">
            <a:off x="9496425" y="3457575"/>
            <a:ext cx="566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C0841A98-03EE-3DB4-8183-5A1E1855CE42}"/>
              </a:ext>
            </a:extLst>
          </p:cNvPr>
          <p:cNvSpPr txBox="1"/>
          <p:nvPr/>
        </p:nvSpPr>
        <p:spPr>
          <a:xfrm>
            <a:off x="10296525" y="3200400"/>
            <a:ext cx="1895475" cy="646331"/>
          </a:xfrm>
          <a:prstGeom prst="rect">
            <a:avLst/>
          </a:prstGeom>
          <a:noFill/>
        </p:spPr>
        <p:txBody>
          <a:bodyPr wrap="square" rtlCol="0">
            <a:spAutoFit/>
          </a:bodyPr>
          <a:lstStyle/>
          <a:p>
            <a:r>
              <a:rPr kumimoji="1" lang="ja-JP" altLang="en-US" dirty="0"/>
              <a:t>Ａボタン　決定</a:t>
            </a:r>
            <a:endParaRPr kumimoji="1" lang="en-US" altLang="ja-JP" dirty="0"/>
          </a:p>
          <a:p>
            <a:r>
              <a:rPr kumimoji="1" lang="ja-JP" altLang="en-US" dirty="0"/>
              <a:t>　　　　　攻撃</a:t>
            </a:r>
            <a:endParaRPr kumimoji="1" lang="en-US" altLang="ja-JP" dirty="0"/>
          </a:p>
        </p:txBody>
      </p:sp>
      <p:cxnSp>
        <p:nvCxnSpPr>
          <p:cNvPr id="9" name="直線矢印コネクタ 8">
            <a:extLst>
              <a:ext uri="{FF2B5EF4-FFF2-40B4-BE49-F238E27FC236}">
                <a16:creationId xmlns:a16="http://schemas.microsoft.com/office/drawing/2014/main" id="{F8A8504E-FBEB-A173-3569-DC14FBFEEDB7}"/>
              </a:ext>
            </a:extLst>
          </p:cNvPr>
          <p:cNvCxnSpPr/>
          <p:nvPr/>
        </p:nvCxnSpPr>
        <p:spPr>
          <a:xfrm flipH="1" flipV="1">
            <a:off x="9160050" y="3748586"/>
            <a:ext cx="833255" cy="551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19087C7-7F2D-BCD2-EAA2-EA14C9B1DD0A}"/>
              </a:ext>
            </a:extLst>
          </p:cNvPr>
          <p:cNvSpPr txBox="1"/>
          <p:nvPr/>
        </p:nvSpPr>
        <p:spPr>
          <a:xfrm>
            <a:off x="10201275" y="4361736"/>
            <a:ext cx="1543050" cy="646331"/>
          </a:xfrm>
          <a:prstGeom prst="rect">
            <a:avLst/>
          </a:prstGeom>
          <a:noFill/>
        </p:spPr>
        <p:txBody>
          <a:bodyPr wrap="square" rtlCol="0">
            <a:spAutoFit/>
          </a:bodyPr>
          <a:lstStyle/>
          <a:p>
            <a:r>
              <a:rPr kumimoji="1" lang="ja-JP" altLang="en-US" dirty="0"/>
              <a:t>Ｂボタン　キャンセル</a:t>
            </a:r>
          </a:p>
        </p:txBody>
      </p:sp>
      <p:cxnSp>
        <p:nvCxnSpPr>
          <p:cNvPr id="12" name="直線矢印コネクタ 11">
            <a:extLst>
              <a:ext uri="{FF2B5EF4-FFF2-40B4-BE49-F238E27FC236}">
                <a16:creationId xmlns:a16="http://schemas.microsoft.com/office/drawing/2014/main" id="{87F62F78-90CA-0571-5674-FF32AC868009}"/>
              </a:ext>
            </a:extLst>
          </p:cNvPr>
          <p:cNvCxnSpPr/>
          <p:nvPr/>
        </p:nvCxnSpPr>
        <p:spPr>
          <a:xfrm flipH="1">
            <a:off x="9100427" y="2215591"/>
            <a:ext cx="742950" cy="840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5531C40-FE9E-474A-5C45-EF16529DF6C9}"/>
              </a:ext>
            </a:extLst>
          </p:cNvPr>
          <p:cNvSpPr txBox="1"/>
          <p:nvPr/>
        </p:nvSpPr>
        <p:spPr>
          <a:xfrm>
            <a:off x="10201275" y="1638300"/>
            <a:ext cx="1743075" cy="646331"/>
          </a:xfrm>
          <a:prstGeom prst="rect">
            <a:avLst/>
          </a:prstGeom>
          <a:noFill/>
        </p:spPr>
        <p:txBody>
          <a:bodyPr wrap="square" rtlCol="0">
            <a:spAutoFit/>
          </a:bodyPr>
          <a:lstStyle/>
          <a:p>
            <a:r>
              <a:rPr kumimoji="1" lang="ja-JP" altLang="en-US" dirty="0"/>
              <a:t>Ｘボタン</a:t>
            </a:r>
            <a:endParaRPr kumimoji="1" lang="en-US" altLang="ja-JP" dirty="0"/>
          </a:p>
          <a:p>
            <a:r>
              <a:rPr kumimoji="1" lang="ja-JP" altLang="en-US" dirty="0"/>
              <a:t>メニュー展開</a:t>
            </a:r>
          </a:p>
        </p:txBody>
      </p:sp>
      <p:cxnSp>
        <p:nvCxnSpPr>
          <p:cNvPr id="15" name="直線矢印コネクタ 14">
            <a:extLst>
              <a:ext uri="{FF2B5EF4-FFF2-40B4-BE49-F238E27FC236}">
                <a16:creationId xmlns:a16="http://schemas.microsoft.com/office/drawing/2014/main" id="{4910F12A-ACC9-BA10-1D33-5A3E37AA843E}"/>
              </a:ext>
            </a:extLst>
          </p:cNvPr>
          <p:cNvCxnSpPr/>
          <p:nvPr/>
        </p:nvCxnSpPr>
        <p:spPr>
          <a:xfrm flipH="1" flipV="1">
            <a:off x="9160050" y="4574802"/>
            <a:ext cx="336375" cy="942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D11B46A-BBF1-720E-32EB-A1DA157A73C6}"/>
              </a:ext>
            </a:extLst>
          </p:cNvPr>
          <p:cNvSpPr txBox="1"/>
          <p:nvPr/>
        </p:nvSpPr>
        <p:spPr>
          <a:xfrm>
            <a:off x="9328237" y="5744145"/>
            <a:ext cx="2386723" cy="369332"/>
          </a:xfrm>
          <a:prstGeom prst="rect">
            <a:avLst/>
          </a:prstGeom>
          <a:noFill/>
        </p:spPr>
        <p:txBody>
          <a:bodyPr wrap="square" rtlCol="0">
            <a:spAutoFit/>
          </a:bodyPr>
          <a:lstStyle/>
          <a:p>
            <a:r>
              <a:rPr kumimoji="1" lang="ja-JP" altLang="en-US" dirty="0"/>
              <a:t>キャラを動かす</a:t>
            </a:r>
          </a:p>
        </p:txBody>
      </p:sp>
      <p:cxnSp>
        <p:nvCxnSpPr>
          <p:cNvPr id="18" name="直線矢印コネクタ 17">
            <a:extLst>
              <a:ext uri="{FF2B5EF4-FFF2-40B4-BE49-F238E27FC236}">
                <a16:creationId xmlns:a16="http://schemas.microsoft.com/office/drawing/2014/main" id="{9010537C-6D35-0A40-DDF1-A9EF9D6EF04E}"/>
              </a:ext>
            </a:extLst>
          </p:cNvPr>
          <p:cNvCxnSpPr/>
          <p:nvPr/>
        </p:nvCxnSpPr>
        <p:spPr>
          <a:xfrm flipV="1">
            <a:off x="2129020" y="3499008"/>
            <a:ext cx="618233" cy="24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C05CEE-3932-440D-9E3C-58CFD30C86CA}"/>
              </a:ext>
            </a:extLst>
          </p:cNvPr>
          <p:cNvSpPr txBox="1"/>
          <p:nvPr/>
        </p:nvSpPr>
        <p:spPr>
          <a:xfrm>
            <a:off x="114300" y="3314700"/>
            <a:ext cx="2014720" cy="646331"/>
          </a:xfrm>
          <a:prstGeom prst="rect">
            <a:avLst/>
          </a:prstGeom>
          <a:noFill/>
        </p:spPr>
        <p:txBody>
          <a:bodyPr wrap="square" rtlCol="0">
            <a:spAutoFit/>
          </a:bodyPr>
          <a:lstStyle/>
          <a:p>
            <a:r>
              <a:rPr kumimoji="1" lang="ja-JP" altLang="en-US" dirty="0"/>
              <a:t>バトルの時のコマンド選択</a:t>
            </a:r>
          </a:p>
        </p:txBody>
      </p:sp>
    </p:spTree>
    <p:extLst>
      <p:ext uri="{BB962C8B-B14F-4D97-AF65-F5344CB8AC3E}">
        <p14:creationId xmlns:p14="http://schemas.microsoft.com/office/powerpoint/2010/main" val="3524557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1566</TotalTime>
  <Words>2313</Words>
  <Application>Microsoft Office PowerPoint</Application>
  <PresentationFormat>ワイド画面</PresentationFormat>
  <Paragraphs>220</Paragraphs>
  <Slides>30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30</vt:i4>
      </vt:variant>
    </vt:vector>
  </HeadingPairs>
  <TitlesOfParts>
    <vt:vector size="36" baseType="lpstr">
      <vt:lpstr>BIZ UD明朝 Medium</vt:lpstr>
      <vt:lpstr>游ゴシック</vt:lpstr>
      <vt:lpstr>游ゴシック Light</vt:lpstr>
      <vt:lpstr>游明朝</vt:lpstr>
      <vt:lpstr>Arial</vt:lpstr>
      <vt:lpstr>Office テーマ</vt:lpstr>
      <vt:lpstr>天下統一 ～戦国ロマン～</vt:lpstr>
      <vt:lpstr>ゲーム概要</vt:lpstr>
      <vt:lpstr>コンセプト説明</vt:lpstr>
      <vt:lpstr>コンセプト1　ストーリー編</vt:lpstr>
      <vt:lpstr>PowerPoint プレゼンテーション</vt:lpstr>
      <vt:lpstr>PowerPoint プレゼンテーション</vt:lpstr>
      <vt:lpstr>PowerPoint プレゼンテーション</vt:lpstr>
      <vt:lpstr>PowerPoint プレゼンテーション</vt:lpstr>
      <vt:lpstr>ゲーム　操作方法</vt:lpstr>
      <vt:lpstr>ゲーム画面　探索</vt:lpstr>
      <vt:lpstr>ゲーム画面　メニュー</vt:lpstr>
      <vt:lpstr>PowerPoint プレゼンテーション</vt:lpstr>
      <vt:lpstr>ゲーム画面　対話</vt:lpstr>
      <vt:lpstr>コンセプト2　バトル編</vt:lpstr>
      <vt:lpstr>ゲーム画面　敵の遭遇</vt:lpstr>
      <vt:lpstr>ゲーム画面　敵の遭遇2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ゲーム画面　何もしない　</vt:lpstr>
      <vt:lpstr>PowerPoint プレゼンテーション</vt:lpstr>
      <vt:lpstr>主なキャラクター</vt:lpstr>
      <vt:lpstr>織田姫</vt:lpstr>
      <vt:lpstr>今井宗久（いまいそうきゅう）</vt:lpstr>
      <vt:lpstr>ハナ</vt:lpstr>
      <vt:lpstr>この世界の真実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上荒磯 佑哉</dc:creator>
  <cp:lastModifiedBy>上荒磯 佑哉</cp:lastModifiedBy>
  <cp:revision>6</cp:revision>
  <dcterms:created xsi:type="dcterms:W3CDTF">2024-07-10T08:35:11Z</dcterms:created>
  <dcterms:modified xsi:type="dcterms:W3CDTF">2024-09-11T23:29:03Z</dcterms:modified>
</cp:coreProperties>
</file>