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60" r:id="rId4"/>
    <p:sldId id="257" r:id="rId5"/>
    <p:sldId id="262" r:id="rId6"/>
    <p:sldId id="258" r:id="rId7"/>
    <p:sldId id="261" r:id="rId8"/>
    <p:sldId id="26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7EE0B3-DEC8-4329-8295-4028A5A90FC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46B1B77-A5C0-47D1-90EF-EE071EA5E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0702F72-A531-42A4-B271-7770F53416A0}"/>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5" name="フッター プレースホルダー 4">
            <a:extLst>
              <a:ext uri="{FF2B5EF4-FFF2-40B4-BE49-F238E27FC236}">
                <a16:creationId xmlns:a16="http://schemas.microsoft.com/office/drawing/2014/main" id="{DCBACC0E-020E-4489-8425-E2AF3908CE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7E0C83-1612-4FA0-8096-06FEF5931D8A}"/>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269188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DA2CF-33E2-4769-AE03-12166D63AC7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68A87A-E7AB-44FF-995E-12F7131B2A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6CEB74-EFE9-4380-8839-5154F37E4F26}"/>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5" name="フッター プレースホルダー 4">
            <a:extLst>
              <a:ext uri="{FF2B5EF4-FFF2-40B4-BE49-F238E27FC236}">
                <a16:creationId xmlns:a16="http://schemas.microsoft.com/office/drawing/2014/main" id="{3CA042E3-250F-48D2-842B-2F4AE76993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D53BEA-A090-4EA0-899A-51EF42164BAC}"/>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121308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A625E42-0FDA-448C-87C1-5A96408A595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393A64-2F61-4E0A-871C-5699069E03C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174D21-CB4C-435C-9A7F-9655E8922861}"/>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5" name="フッター プレースホルダー 4">
            <a:extLst>
              <a:ext uri="{FF2B5EF4-FFF2-40B4-BE49-F238E27FC236}">
                <a16:creationId xmlns:a16="http://schemas.microsoft.com/office/drawing/2014/main" id="{396D3058-AABD-406E-ACB9-7E7540B38C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AF8DB4-DE0D-4C62-BC4A-58B33A77D9B9}"/>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61245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3923C-2C2C-42CF-ABEF-DDD656C99B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E02EE1-0DA2-4985-9B73-BBE8381F66F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326A42-121B-48F8-A3BD-C2878FA68060}"/>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5" name="フッター プレースホルダー 4">
            <a:extLst>
              <a:ext uri="{FF2B5EF4-FFF2-40B4-BE49-F238E27FC236}">
                <a16:creationId xmlns:a16="http://schemas.microsoft.com/office/drawing/2014/main" id="{F27298DA-D2FE-4CD1-B882-BC0A0EB5F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C858A8-D740-48EE-B3EC-4086AB20E198}"/>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388034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D7FC7-FFC5-44FE-A44F-F4489E89377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D285DA-8B93-422A-9E28-C556D15CA9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65C99F5-D939-4CE7-A27B-A3532A62F8A8}"/>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5" name="フッター プレースホルダー 4">
            <a:extLst>
              <a:ext uri="{FF2B5EF4-FFF2-40B4-BE49-F238E27FC236}">
                <a16:creationId xmlns:a16="http://schemas.microsoft.com/office/drawing/2014/main" id="{CEBC1DDD-C36F-4F2C-BFAD-25846F5CFC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0D178A-785D-4B7D-B0C4-BF792D273E6A}"/>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374548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D22F4-D29F-4609-A564-051B178A1A2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E167EA-0597-44DB-AEC4-DBFC2107F4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A4757C5-349B-421E-954D-6A708831D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64A6BC2-629F-4EFB-8BFA-AACCB57EB439}"/>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6" name="フッター プレースホルダー 5">
            <a:extLst>
              <a:ext uri="{FF2B5EF4-FFF2-40B4-BE49-F238E27FC236}">
                <a16:creationId xmlns:a16="http://schemas.microsoft.com/office/drawing/2014/main" id="{552CB87E-7CDD-4683-8F62-4D04297B4E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478229-126E-4756-82C3-CF6877FE250A}"/>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209884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1EAB27-74EF-449A-8F6A-0BA3FF79DE3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E482A5-B504-4B0D-9417-3A44E9BD6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877E2BC-D500-41E7-A785-B17CB4606C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F61DCAE-D692-4CE0-A889-568E3C071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83DE15C-B5E3-497E-A451-B97569D79D2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9BAF316-85EB-4514-8091-4C18358C3569}"/>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8" name="フッター プレースホルダー 7">
            <a:extLst>
              <a:ext uri="{FF2B5EF4-FFF2-40B4-BE49-F238E27FC236}">
                <a16:creationId xmlns:a16="http://schemas.microsoft.com/office/drawing/2014/main" id="{37735228-A710-48CE-B3A9-503E7F06E5B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57855ED-3524-48F4-8D3F-CA94F46968FC}"/>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300394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53527-76DB-4D42-B6A4-417463C6AB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0D03BC-B18E-4A64-85BB-A2C822036FE4}"/>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4" name="フッター プレースホルダー 3">
            <a:extLst>
              <a:ext uri="{FF2B5EF4-FFF2-40B4-BE49-F238E27FC236}">
                <a16:creationId xmlns:a16="http://schemas.microsoft.com/office/drawing/2014/main" id="{C272B24D-62D8-4312-837F-5E2E7C8062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0DAFFF-76DC-41F3-BA27-0531ECD064DE}"/>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203237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1BBD10F-F292-4F37-B9D4-96AC7B243203}"/>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3" name="フッター プレースホルダー 2">
            <a:extLst>
              <a:ext uri="{FF2B5EF4-FFF2-40B4-BE49-F238E27FC236}">
                <a16:creationId xmlns:a16="http://schemas.microsoft.com/office/drawing/2014/main" id="{C2DFA681-8A82-455F-B401-BA9AF9E95F36}"/>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AFD526-3CDC-48F5-8BD8-A105D8538115}"/>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8955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50153-15CB-4FDC-86CD-E0A17091160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46239C-8931-43B1-8E62-B7832E5D4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B081FBC-CFFF-44CE-8D2F-0048431C7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3543B6-B2C6-4933-9F6E-8690B137DC9A}"/>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6" name="フッター プレースホルダー 5">
            <a:extLst>
              <a:ext uri="{FF2B5EF4-FFF2-40B4-BE49-F238E27FC236}">
                <a16:creationId xmlns:a16="http://schemas.microsoft.com/office/drawing/2014/main" id="{2F5A85C1-CEA1-465F-A9D3-51C1CCE47E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0D1264-862D-46AE-932E-8E179ADFACB7}"/>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2294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AE670-278E-4564-8E81-4E591A40109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67CCABF-866C-4B96-9072-CB184DB0D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A6AA3A7-BC7C-4721-9DB8-8869EA232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1CBC8C-B9B7-4B6F-996D-5A40376B42EF}"/>
              </a:ext>
            </a:extLst>
          </p:cNvPr>
          <p:cNvSpPr>
            <a:spLocks noGrp="1"/>
          </p:cNvSpPr>
          <p:nvPr>
            <p:ph type="dt" sz="half" idx="10"/>
          </p:nvPr>
        </p:nvSpPr>
        <p:spPr/>
        <p:txBody>
          <a:bodyPr/>
          <a:lstStyle/>
          <a:p>
            <a:fld id="{C3D94E63-3593-4A11-9FF9-FB8352F9FB6F}" type="datetimeFigureOut">
              <a:rPr kumimoji="1" lang="ja-JP" altLang="en-US" smtClean="0"/>
              <a:t>2023/10/25</a:t>
            </a:fld>
            <a:endParaRPr kumimoji="1" lang="ja-JP" altLang="en-US"/>
          </a:p>
        </p:txBody>
      </p:sp>
      <p:sp>
        <p:nvSpPr>
          <p:cNvPr id="6" name="フッター プレースホルダー 5">
            <a:extLst>
              <a:ext uri="{FF2B5EF4-FFF2-40B4-BE49-F238E27FC236}">
                <a16:creationId xmlns:a16="http://schemas.microsoft.com/office/drawing/2014/main" id="{28C95F07-A167-4B68-8F6A-E7782B69A1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8D8E20-DB78-4A96-BB1A-915C3EA9BD67}"/>
              </a:ext>
            </a:extLst>
          </p:cNvPr>
          <p:cNvSpPr>
            <a:spLocks noGrp="1"/>
          </p:cNvSpPr>
          <p:nvPr>
            <p:ph type="sldNum" sz="quarter" idx="12"/>
          </p:nvPr>
        </p:nvSpPr>
        <p:spPr/>
        <p:txBody>
          <a:bodyPr/>
          <a:lstStyle/>
          <a:p>
            <a:fld id="{72FD8535-A558-428D-A03B-3051D0088461}" type="slidenum">
              <a:rPr kumimoji="1" lang="ja-JP" altLang="en-US" smtClean="0"/>
              <a:t>‹#›</a:t>
            </a:fld>
            <a:endParaRPr kumimoji="1" lang="ja-JP" altLang="en-US"/>
          </a:p>
        </p:txBody>
      </p:sp>
    </p:spTree>
    <p:extLst>
      <p:ext uri="{BB962C8B-B14F-4D97-AF65-F5344CB8AC3E}">
        <p14:creationId xmlns:p14="http://schemas.microsoft.com/office/powerpoint/2010/main" val="45152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E890F1-A9AA-4E3B-AE0D-151547988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0E6EBE-EB2D-498A-B2A4-1BB0B31B5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F9BE34-41AB-40E3-9F92-D018865A6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94E63-3593-4A11-9FF9-FB8352F9FB6F}" type="datetimeFigureOut">
              <a:rPr kumimoji="1" lang="ja-JP" altLang="en-US" smtClean="0"/>
              <a:t>2023/10/25</a:t>
            </a:fld>
            <a:endParaRPr kumimoji="1" lang="ja-JP" altLang="en-US"/>
          </a:p>
        </p:txBody>
      </p:sp>
      <p:sp>
        <p:nvSpPr>
          <p:cNvPr id="5" name="フッター プレースホルダー 4">
            <a:extLst>
              <a:ext uri="{FF2B5EF4-FFF2-40B4-BE49-F238E27FC236}">
                <a16:creationId xmlns:a16="http://schemas.microsoft.com/office/drawing/2014/main" id="{63EB57DA-C882-4CB2-8A3E-4DA3AAA68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6DA1B6A-DDE9-4819-AF7E-B761EE52B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D8535-A558-428D-A03B-3051D0088461}" type="slidenum">
              <a:rPr kumimoji="1" lang="ja-JP" altLang="en-US" smtClean="0"/>
              <a:t>‹#›</a:t>
            </a:fld>
            <a:endParaRPr kumimoji="1" lang="ja-JP" altLang="en-US"/>
          </a:p>
        </p:txBody>
      </p:sp>
      <p:pic>
        <p:nvPicPr>
          <p:cNvPr id="7" name="Picture 2" descr="福岡デザイン＆テクノロジー専門学校 | 資料請求・願書請求 ...">
            <a:extLst>
              <a:ext uri="{FF2B5EF4-FFF2-40B4-BE49-F238E27FC236}">
                <a16:creationId xmlns:a16="http://schemas.microsoft.com/office/drawing/2014/main" id="{2E968268-5A8F-41EC-8783-E70284BE82F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09325" y="162336"/>
            <a:ext cx="990571" cy="99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7646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25E8F-4939-4CEE-AA14-007E00ACDA51}"/>
              </a:ext>
            </a:extLst>
          </p:cNvPr>
          <p:cNvSpPr>
            <a:spLocks noGrp="1"/>
          </p:cNvSpPr>
          <p:nvPr>
            <p:ph type="ctrTitle"/>
          </p:nvPr>
        </p:nvSpPr>
        <p:spPr/>
        <p:txBody>
          <a:bodyPr/>
          <a:lstStyle/>
          <a:p>
            <a:r>
              <a:rPr lang="ja-JP" altLang="en-US" dirty="0"/>
              <a:t>茅田砂胡作品で</a:t>
            </a:r>
            <a:br>
              <a:rPr lang="en-US" altLang="ja-JP" dirty="0"/>
            </a:br>
            <a:r>
              <a:rPr lang="ja-JP" altLang="en-US" dirty="0"/>
              <a:t>私の好きな本</a:t>
            </a:r>
            <a:endParaRPr kumimoji="1" lang="ja-JP" altLang="en-US" dirty="0"/>
          </a:p>
        </p:txBody>
      </p:sp>
      <p:sp>
        <p:nvSpPr>
          <p:cNvPr id="3" name="字幕 2">
            <a:extLst>
              <a:ext uri="{FF2B5EF4-FFF2-40B4-BE49-F238E27FC236}">
                <a16:creationId xmlns:a16="http://schemas.microsoft.com/office/drawing/2014/main" id="{ABE10C36-53FA-4D52-ACE4-C6017892802C}"/>
              </a:ext>
            </a:extLst>
          </p:cNvPr>
          <p:cNvSpPr>
            <a:spLocks noGrp="1"/>
          </p:cNvSpPr>
          <p:nvPr>
            <p:ph type="subTitle" idx="1"/>
          </p:nvPr>
        </p:nvSpPr>
        <p:spPr>
          <a:xfrm>
            <a:off x="4281646" y="3932650"/>
            <a:ext cx="3628707" cy="1126283"/>
          </a:xfrm>
        </p:spPr>
        <p:txBody>
          <a:bodyPr>
            <a:normAutofit/>
          </a:bodyPr>
          <a:lstStyle/>
          <a:p>
            <a:r>
              <a:rPr kumimoji="1" lang="en-US" altLang="ja-JP" sz="2800" dirty="0"/>
              <a:t>20050003</a:t>
            </a:r>
            <a:r>
              <a:rPr kumimoji="1" lang="ja-JP" altLang="en-US" sz="2800" dirty="0"/>
              <a:t>　大迫優佳</a:t>
            </a:r>
          </a:p>
        </p:txBody>
      </p:sp>
    </p:spTree>
    <p:extLst>
      <p:ext uri="{BB962C8B-B14F-4D97-AF65-F5344CB8AC3E}">
        <p14:creationId xmlns:p14="http://schemas.microsoft.com/office/powerpoint/2010/main" val="131963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時の記憶: 藏書｜茅田砂胡系列作品 感想（大方向微劇透）">
            <a:extLst>
              <a:ext uri="{FF2B5EF4-FFF2-40B4-BE49-F238E27FC236}">
                <a16:creationId xmlns:a16="http://schemas.microsoft.com/office/drawing/2014/main" id="{D6033299-82A8-46DE-BCBF-B44EBACC9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76504" cy="6840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EACBB403-8CF1-4470-9DC3-7FD93C882DDA}"/>
              </a:ext>
            </a:extLst>
          </p:cNvPr>
          <p:cNvGrpSpPr/>
          <p:nvPr/>
        </p:nvGrpSpPr>
        <p:grpSpPr>
          <a:xfrm>
            <a:off x="6096000" y="415010"/>
            <a:ext cx="5400000" cy="858848"/>
            <a:chOff x="6096000" y="415010"/>
            <a:chExt cx="5400000" cy="858848"/>
          </a:xfrm>
        </p:grpSpPr>
        <p:sp>
          <p:nvSpPr>
            <p:cNvPr id="6" name="スクロール: 横 5">
              <a:extLst>
                <a:ext uri="{FF2B5EF4-FFF2-40B4-BE49-F238E27FC236}">
                  <a16:creationId xmlns:a16="http://schemas.microsoft.com/office/drawing/2014/main" id="{7D55EE57-F3DD-4F82-B64D-E08D73F68E72}"/>
                </a:ext>
              </a:extLst>
            </p:cNvPr>
            <p:cNvSpPr/>
            <p:nvPr/>
          </p:nvSpPr>
          <p:spPr>
            <a:xfrm>
              <a:off x="6958491" y="415010"/>
              <a:ext cx="3675017" cy="8588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88E9BEF-E767-4BA9-A78F-A0DEB20A74B6}"/>
                </a:ext>
              </a:extLst>
            </p:cNvPr>
            <p:cNvSpPr/>
            <p:nvPr/>
          </p:nvSpPr>
          <p:spPr>
            <a:xfrm>
              <a:off x="6096000" y="552047"/>
              <a:ext cx="5400000" cy="584775"/>
            </a:xfrm>
            <a:prstGeom prst="rect">
              <a:avLst/>
            </a:prstGeom>
          </p:spPr>
          <p:txBody>
            <a:bodyPr wrap="square">
              <a:spAutoFit/>
            </a:bodyPr>
            <a:lstStyle/>
            <a:p>
              <a:pPr algn="ctr"/>
              <a:r>
                <a:rPr lang="ja-JP" altLang="en-US" sz="3200" b="1" dirty="0">
                  <a:solidFill>
                    <a:srgbClr val="000000"/>
                  </a:solidFill>
                  <a:latin typeface="Arial" panose="020B0604020202020204" pitchFamily="34" charset="0"/>
                </a:rPr>
                <a:t>デルフィニア戦記</a:t>
              </a:r>
              <a:endParaRPr lang="ja-JP" altLang="en-US" sz="3200" b="1" i="0" dirty="0">
                <a:solidFill>
                  <a:srgbClr val="000000"/>
                </a:solidFill>
                <a:effectLst/>
                <a:latin typeface="Arial" panose="020B0604020202020204" pitchFamily="34" charset="0"/>
              </a:endParaRPr>
            </a:p>
          </p:txBody>
        </p:sp>
      </p:grpSp>
      <p:sp>
        <p:nvSpPr>
          <p:cNvPr id="3" name="正方形/長方形 2">
            <a:extLst>
              <a:ext uri="{FF2B5EF4-FFF2-40B4-BE49-F238E27FC236}">
                <a16:creationId xmlns:a16="http://schemas.microsoft.com/office/drawing/2014/main" id="{8ADBCB03-33F4-4F04-B605-D50605E31038}"/>
              </a:ext>
            </a:extLst>
          </p:cNvPr>
          <p:cNvSpPr/>
          <p:nvPr/>
        </p:nvSpPr>
        <p:spPr>
          <a:xfrm>
            <a:off x="4992000" y="1788756"/>
            <a:ext cx="7200000" cy="4628190"/>
          </a:xfrm>
          <a:prstGeom prst="rect">
            <a:avLst/>
          </a:prstGeom>
        </p:spPr>
        <p:txBody>
          <a:bodyPr wrap="square">
            <a:spAutoFit/>
          </a:bodyPr>
          <a:lstStyle/>
          <a:p>
            <a:pPr>
              <a:lnSpc>
                <a:spcPct val="150000"/>
              </a:lnSpc>
            </a:pPr>
            <a:r>
              <a:rPr lang="ja-JP" altLang="en-US" dirty="0">
                <a:latin typeface="Arial" panose="020B0604020202020204" pitchFamily="34" charset="0"/>
              </a:rPr>
              <a:t>前国王の妾の子であったために、国内の貴族の陰謀によって王位と命を狙われて城を脱出し、追っ手の者たちと単身で戦う若き国王ウォルの前に、異世界から落ちてきたという謎の少女リィが現れ、助太刀をするところから物語は始まる。</a:t>
            </a:r>
            <a:endParaRPr lang="en-US" altLang="ja-JP" dirty="0">
              <a:latin typeface="Arial" panose="020B0604020202020204" pitchFamily="34" charset="0"/>
            </a:endParaRPr>
          </a:p>
          <a:p>
            <a:pPr>
              <a:lnSpc>
                <a:spcPct val="150000"/>
              </a:lnSpc>
            </a:pPr>
            <a:r>
              <a:rPr lang="ja-JP" altLang="en-US" dirty="0">
                <a:latin typeface="Arial" panose="020B0604020202020204" pitchFamily="34" charset="0"/>
              </a:rPr>
              <a:t>恐ろしく腕の立つ少女リィはウォルに協力し、二人は多くの仲間を得て王位を奪還する。国を取り戻したウォルはリィを養子にして王女とし、のちに王妃とする。</a:t>
            </a:r>
            <a:endParaRPr lang="en-US" altLang="ja-JP" dirty="0">
              <a:latin typeface="Arial" panose="020B0604020202020204" pitchFamily="34" charset="0"/>
            </a:endParaRPr>
          </a:p>
          <a:p>
            <a:pPr>
              <a:lnSpc>
                <a:spcPct val="150000"/>
              </a:lnSpc>
            </a:pPr>
            <a:r>
              <a:rPr lang="ja-JP" altLang="en-US" dirty="0">
                <a:latin typeface="Arial" panose="020B0604020202020204" pitchFamily="34" charset="0"/>
              </a:rPr>
              <a:t>隣国との争い、謎の暗殺集団（ファロット）との戦いなど波乱に満ちた物語が描かれる。</a:t>
            </a:r>
            <a:endParaRPr lang="en-US" altLang="ja-JP" dirty="0">
              <a:latin typeface="Arial" panose="020B0604020202020204" pitchFamily="34" charset="0"/>
            </a:endParaRPr>
          </a:p>
          <a:p>
            <a:pPr>
              <a:lnSpc>
                <a:spcPct val="150000"/>
              </a:lnSpc>
            </a:pPr>
            <a:r>
              <a:rPr lang="ja-JP" altLang="en-US" dirty="0">
                <a:latin typeface="Arial" panose="020B0604020202020204" pitchFamily="34" charset="0"/>
              </a:rPr>
              <a:t>なお、リィの外見は華奢な美少女であるが、怪力の持ち主で、元の世界での性別は男であり性自認も男である</a:t>
            </a:r>
            <a:endParaRPr lang="ja-JP" altLang="en-US" dirty="0"/>
          </a:p>
        </p:txBody>
      </p:sp>
      <p:sp>
        <p:nvSpPr>
          <p:cNvPr id="4" name="正方形/長方形 3">
            <a:extLst>
              <a:ext uri="{FF2B5EF4-FFF2-40B4-BE49-F238E27FC236}">
                <a16:creationId xmlns:a16="http://schemas.microsoft.com/office/drawing/2014/main" id="{CAD64CA5-DD21-4167-BA4C-51FA390F5984}"/>
              </a:ext>
            </a:extLst>
          </p:cNvPr>
          <p:cNvSpPr/>
          <p:nvPr/>
        </p:nvSpPr>
        <p:spPr>
          <a:xfrm>
            <a:off x="7161578" y="1278123"/>
            <a:ext cx="3462807" cy="369332"/>
          </a:xfrm>
          <a:prstGeom prst="rect">
            <a:avLst/>
          </a:prstGeom>
        </p:spPr>
        <p:txBody>
          <a:bodyPr wrap="none">
            <a:spAutoFit/>
          </a:bodyPr>
          <a:lstStyle/>
          <a:p>
            <a:pPr algn="ctr"/>
            <a:r>
              <a:rPr lang="zh-TW" altLang="en-US" b="1" dirty="0">
                <a:solidFill>
                  <a:srgbClr val="000000"/>
                </a:solidFill>
                <a:latin typeface="メイリオ" panose="020B0604030504040204" pitchFamily="50" charset="-128"/>
                <a:ea typeface="メイリオ" panose="020B0604030504040204" pitchFamily="50" charset="-128"/>
              </a:rPr>
              <a:t>全</a:t>
            </a:r>
            <a:r>
              <a:rPr lang="en-US" altLang="zh-TW" b="1" dirty="0">
                <a:solidFill>
                  <a:srgbClr val="000000"/>
                </a:solidFill>
                <a:latin typeface="メイリオ" panose="020B0604030504040204" pitchFamily="50" charset="-128"/>
                <a:ea typeface="メイリオ" panose="020B0604030504040204" pitchFamily="50" charset="-128"/>
              </a:rPr>
              <a:t>22</a:t>
            </a:r>
            <a:r>
              <a:rPr lang="zh-TW" altLang="en-US" b="1" dirty="0">
                <a:solidFill>
                  <a:srgbClr val="000000"/>
                </a:solidFill>
                <a:latin typeface="メイリオ" panose="020B0604030504040204" pitchFamily="50" charset="-128"/>
                <a:ea typeface="メイリオ" panose="020B0604030504040204" pitchFamily="50" charset="-128"/>
              </a:rPr>
              <a:t>巻（本編</a:t>
            </a:r>
            <a:r>
              <a:rPr lang="en-US" altLang="zh-TW" b="1" dirty="0">
                <a:solidFill>
                  <a:srgbClr val="000000"/>
                </a:solidFill>
                <a:latin typeface="メイリオ" panose="020B0604030504040204" pitchFamily="50" charset="-128"/>
                <a:ea typeface="メイリオ" panose="020B0604030504040204" pitchFamily="50" charset="-128"/>
              </a:rPr>
              <a:t>18</a:t>
            </a:r>
            <a:r>
              <a:rPr lang="zh-TW" altLang="en-US" b="1" dirty="0">
                <a:solidFill>
                  <a:srgbClr val="000000"/>
                </a:solidFill>
                <a:latin typeface="メイリオ" panose="020B0604030504040204" pitchFamily="50" charset="-128"/>
                <a:ea typeface="メイリオ" panose="020B0604030504040204" pitchFamily="50" charset="-128"/>
              </a:rPr>
              <a:t>巻</a:t>
            </a:r>
            <a:r>
              <a:rPr lang="en-US" altLang="zh-TW" b="1" dirty="0">
                <a:solidFill>
                  <a:srgbClr val="000000"/>
                </a:solidFill>
                <a:latin typeface="メイリオ" panose="020B0604030504040204" pitchFamily="50" charset="-128"/>
                <a:ea typeface="メイリオ" panose="020B0604030504040204" pitchFamily="50" charset="-128"/>
              </a:rPr>
              <a:t>+</a:t>
            </a:r>
            <a:r>
              <a:rPr lang="zh-TW" altLang="en-US" b="1" dirty="0">
                <a:solidFill>
                  <a:srgbClr val="000000"/>
                </a:solidFill>
                <a:latin typeface="メイリオ" panose="020B0604030504040204" pitchFamily="50" charset="-128"/>
                <a:ea typeface="メイリオ" panose="020B0604030504040204" pitchFamily="50" charset="-128"/>
              </a:rPr>
              <a:t>外伝</a:t>
            </a:r>
            <a:r>
              <a:rPr lang="en-US" altLang="zh-TW" b="1" dirty="0">
                <a:solidFill>
                  <a:srgbClr val="000000"/>
                </a:solidFill>
                <a:latin typeface="メイリオ" panose="020B0604030504040204" pitchFamily="50" charset="-128"/>
                <a:ea typeface="メイリオ" panose="020B0604030504040204" pitchFamily="50" charset="-128"/>
              </a:rPr>
              <a:t>4</a:t>
            </a:r>
            <a:r>
              <a:rPr lang="zh-TW" altLang="en-US" b="1" dirty="0">
                <a:solidFill>
                  <a:srgbClr val="000000"/>
                </a:solidFill>
                <a:latin typeface="メイリオ" panose="020B0604030504040204" pitchFamily="50" charset="-128"/>
                <a:ea typeface="メイリオ" panose="020B0604030504040204" pitchFamily="50" charset="-128"/>
              </a:rPr>
              <a:t>巻）</a:t>
            </a:r>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342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ppt_x</p:attrName>
                                        </p:attrNameLst>
                                      </p:cBhvr>
                                      <p:tavLst>
                                        <p:tav tm="0">
                                          <p:val>
                                            <p:strVal val="#ppt_x"/>
                                          </p:val>
                                        </p:tav>
                                        <p:tav tm="100000">
                                          <p:val>
                                            <p:strVal val="#ppt_x"/>
                                          </p:val>
                                        </p:tav>
                                      </p:tavLst>
                                    </p:anim>
                                    <p:anim calcmode="lin" valueType="num">
                                      <p:cBhvr>
                                        <p:cTn id="21"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ppt_x</p:attrName>
                                        </p:attrNameLst>
                                      </p:cBhvr>
                                      <p:tavLst>
                                        <p:tav tm="0">
                                          <p:val>
                                            <p:strVal val="#ppt_x"/>
                                          </p:val>
                                        </p:tav>
                                        <p:tav tm="100000">
                                          <p:val>
                                            <p:strVal val="#ppt_x"/>
                                          </p:val>
                                        </p:tav>
                                      </p:tavLst>
                                    </p:anim>
                                    <p:anim calcmode="lin" valueType="num">
                                      <p:cBhvr>
                                        <p:cTn id="28"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8012DBC-3E9F-4C09-8200-6B9026D95341}"/>
              </a:ext>
            </a:extLst>
          </p:cNvPr>
          <p:cNvGrpSpPr/>
          <p:nvPr/>
        </p:nvGrpSpPr>
        <p:grpSpPr>
          <a:xfrm>
            <a:off x="5765074" y="408384"/>
            <a:ext cx="5400000" cy="858848"/>
            <a:chOff x="5765074" y="408384"/>
            <a:chExt cx="5400000" cy="858848"/>
          </a:xfrm>
        </p:grpSpPr>
        <p:sp>
          <p:nvSpPr>
            <p:cNvPr id="6" name="スクロール: 横 5">
              <a:extLst>
                <a:ext uri="{FF2B5EF4-FFF2-40B4-BE49-F238E27FC236}">
                  <a16:creationId xmlns:a16="http://schemas.microsoft.com/office/drawing/2014/main" id="{63BB5E2F-F86F-4C9F-B1A5-712C31398612}"/>
                </a:ext>
              </a:extLst>
            </p:cNvPr>
            <p:cNvSpPr/>
            <p:nvPr/>
          </p:nvSpPr>
          <p:spPr>
            <a:xfrm>
              <a:off x="5765074" y="408384"/>
              <a:ext cx="5195005" cy="8588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A183789-D795-49BD-A834-BBCED3804F87}"/>
                </a:ext>
              </a:extLst>
            </p:cNvPr>
            <p:cNvSpPr/>
            <p:nvPr/>
          </p:nvSpPr>
          <p:spPr>
            <a:xfrm>
              <a:off x="5765074" y="545421"/>
              <a:ext cx="5400000" cy="584775"/>
            </a:xfrm>
            <a:prstGeom prst="rect">
              <a:avLst/>
            </a:prstGeom>
          </p:spPr>
          <p:txBody>
            <a:bodyPr wrap="square">
              <a:spAutoFit/>
            </a:bodyPr>
            <a:lstStyle/>
            <a:p>
              <a:pPr algn="ctr"/>
              <a:r>
                <a:rPr lang="ja-JP" altLang="en-US" sz="3200" b="1" dirty="0">
                  <a:solidFill>
                    <a:srgbClr val="000000"/>
                  </a:solidFill>
                  <a:latin typeface="Arial" panose="020B0604020202020204" pitchFamily="34" charset="0"/>
                </a:rPr>
                <a:t>スカーレット・ウィザード</a:t>
              </a:r>
              <a:endParaRPr lang="ja-JP" altLang="en-US" sz="3200" b="1" i="0" dirty="0">
                <a:solidFill>
                  <a:srgbClr val="000000"/>
                </a:solidFill>
                <a:effectLst/>
                <a:latin typeface="Arial" panose="020B0604020202020204" pitchFamily="34" charset="0"/>
              </a:endParaRPr>
            </a:p>
          </p:txBody>
        </p:sp>
      </p:grpSp>
      <p:pic>
        <p:nvPicPr>
          <p:cNvPr id="4098" name="Picture 2" descr="スカーレット・ウィザード1｜文庫｜中央公論新社">
            <a:extLst>
              <a:ext uri="{FF2B5EF4-FFF2-40B4-BE49-F238E27FC236}">
                <a16:creationId xmlns:a16="http://schemas.microsoft.com/office/drawing/2014/main" id="{33B7285A-7B8F-46D0-9438-9E1472DF5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5908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6CCE53CA-8487-4B25-A9FB-3D1AC0198A8C}"/>
              </a:ext>
            </a:extLst>
          </p:cNvPr>
          <p:cNvSpPr/>
          <p:nvPr/>
        </p:nvSpPr>
        <p:spPr>
          <a:xfrm>
            <a:off x="4992000" y="1997839"/>
            <a:ext cx="7200000" cy="4212692"/>
          </a:xfrm>
          <a:prstGeom prst="rect">
            <a:avLst/>
          </a:prstGeom>
        </p:spPr>
        <p:txBody>
          <a:bodyPr wrap="square">
            <a:spAutoFit/>
          </a:bodyPr>
          <a:lstStyle/>
          <a:p>
            <a:pPr>
              <a:lnSpc>
                <a:spcPct val="150000"/>
              </a:lnSpc>
            </a:pPr>
            <a:r>
              <a:rPr lang="ja-JP" altLang="en-US" dirty="0">
                <a:latin typeface="+mj-ea"/>
                <a:ea typeface="+mj-ea"/>
              </a:rPr>
              <a:t>人類が宇宙に進出し、ゲートと呼ばれる天然のワープポイントが</a:t>
            </a:r>
            <a:endParaRPr lang="en-US" altLang="ja-JP" dirty="0">
              <a:latin typeface="+mj-ea"/>
              <a:ea typeface="+mj-ea"/>
            </a:endParaRPr>
          </a:p>
          <a:p>
            <a:pPr>
              <a:lnSpc>
                <a:spcPct val="150000"/>
              </a:lnSpc>
            </a:pPr>
            <a:r>
              <a:rPr lang="ja-JP" altLang="en-US" dirty="0">
                <a:latin typeface="+mj-ea"/>
                <a:ea typeface="+mj-ea"/>
              </a:rPr>
              <a:t>宇宙各地に発見された世界が舞台。</a:t>
            </a:r>
            <a:endParaRPr lang="en-US" altLang="ja-JP" dirty="0">
              <a:latin typeface="+mj-ea"/>
              <a:ea typeface="+mj-ea"/>
            </a:endParaRPr>
          </a:p>
          <a:p>
            <a:pPr>
              <a:lnSpc>
                <a:spcPct val="150000"/>
              </a:lnSpc>
            </a:pPr>
            <a:r>
              <a:rPr lang="ja-JP" altLang="en-US" dirty="0">
                <a:latin typeface="+mj-ea"/>
                <a:ea typeface="+mj-ea"/>
              </a:rPr>
              <a:t>人工知能もかなり発達している。</a:t>
            </a:r>
            <a:endParaRPr lang="en-US" altLang="ja-JP" dirty="0">
              <a:latin typeface="+mj-ea"/>
              <a:ea typeface="+mj-ea"/>
            </a:endParaRPr>
          </a:p>
          <a:p>
            <a:pPr>
              <a:lnSpc>
                <a:spcPct val="150000"/>
              </a:lnSpc>
            </a:pPr>
            <a:r>
              <a:rPr lang="ja-JP" altLang="en-US" dirty="0">
                <a:latin typeface="+mj-ea"/>
                <a:ea typeface="+mj-ea"/>
              </a:rPr>
              <a:t>海賊王の異名を持つ一匹狼の船乗りで凄腕のゲートハンターであるケリーのもとに、奇妙な仕事が舞い込む。</a:t>
            </a:r>
            <a:endParaRPr lang="en-US" altLang="ja-JP" dirty="0">
              <a:latin typeface="+mj-ea"/>
              <a:ea typeface="+mj-ea"/>
            </a:endParaRPr>
          </a:p>
          <a:p>
            <a:pPr>
              <a:lnSpc>
                <a:spcPct val="150000"/>
              </a:lnSpc>
            </a:pPr>
            <a:r>
              <a:rPr lang="ja-JP" altLang="en-US" dirty="0">
                <a:latin typeface="+mj-ea"/>
                <a:ea typeface="+mj-ea"/>
              </a:rPr>
              <a:t>依頼主は宇宙のエネルギーと情報を一手に担うクーア財閥総帥の</a:t>
            </a:r>
            <a:endParaRPr lang="en-US" altLang="ja-JP" dirty="0">
              <a:latin typeface="+mj-ea"/>
              <a:ea typeface="+mj-ea"/>
            </a:endParaRPr>
          </a:p>
          <a:p>
            <a:pPr>
              <a:lnSpc>
                <a:spcPct val="150000"/>
              </a:lnSpc>
            </a:pPr>
            <a:r>
              <a:rPr lang="ja-JP" altLang="en-US" dirty="0">
                <a:latin typeface="+mj-ea"/>
                <a:ea typeface="+mj-ea"/>
              </a:rPr>
              <a:t>女王ジャスミン。</a:t>
            </a:r>
            <a:endParaRPr lang="en-US" altLang="ja-JP" dirty="0">
              <a:latin typeface="+mj-ea"/>
              <a:ea typeface="+mj-ea"/>
            </a:endParaRPr>
          </a:p>
          <a:p>
            <a:pPr>
              <a:lnSpc>
                <a:spcPct val="150000"/>
              </a:lnSpc>
            </a:pPr>
            <a:r>
              <a:rPr lang="ja-JP" altLang="en-US" dirty="0">
                <a:latin typeface="+mj-ea"/>
                <a:ea typeface="+mj-ea"/>
              </a:rPr>
              <a:t>一年間だけ偽装結婚してくれという彼女に対して、ケリーは自分を捕まえることが出来たらという条件を提示し、宇宙の超危険地帯で宇宙船レースをすることになる。</a:t>
            </a:r>
          </a:p>
        </p:txBody>
      </p:sp>
      <p:sp>
        <p:nvSpPr>
          <p:cNvPr id="5" name="テキスト ボックス 4">
            <a:extLst>
              <a:ext uri="{FF2B5EF4-FFF2-40B4-BE49-F238E27FC236}">
                <a16:creationId xmlns:a16="http://schemas.microsoft.com/office/drawing/2014/main" id="{BA98F4AA-0B5D-4228-9EAC-AFFF7DE708F9}"/>
              </a:ext>
            </a:extLst>
          </p:cNvPr>
          <p:cNvSpPr txBox="1"/>
          <p:nvPr/>
        </p:nvSpPr>
        <p:spPr>
          <a:xfrm>
            <a:off x="7200850" y="1296300"/>
            <a:ext cx="3190297" cy="369332"/>
          </a:xfrm>
          <a:prstGeom prst="rect">
            <a:avLst/>
          </a:prstGeom>
          <a:noFill/>
        </p:spPr>
        <p:txBody>
          <a:bodyPr wrap="none" rtlCol="0">
            <a:spAutoFit/>
          </a:bodyPr>
          <a:lstStyle/>
          <a:p>
            <a:pPr algn="ctr"/>
            <a:r>
              <a:rPr lang="ja-JP" altLang="en-US" b="1" dirty="0">
                <a:latin typeface="+mn-ea"/>
              </a:rPr>
              <a:t>全</a:t>
            </a:r>
            <a:r>
              <a:rPr lang="en-US" altLang="ja-JP" b="1" dirty="0">
                <a:latin typeface="+mn-ea"/>
              </a:rPr>
              <a:t>6</a:t>
            </a:r>
            <a:r>
              <a:rPr lang="ja-JP" altLang="en-US" b="1" dirty="0">
                <a:latin typeface="+mn-ea"/>
              </a:rPr>
              <a:t>巻（本編</a:t>
            </a:r>
            <a:r>
              <a:rPr lang="en-US" altLang="ja-JP" b="1" dirty="0">
                <a:latin typeface="+mn-ea"/>
              </a:rPr>
              <a:t>5</a:t>
            </a:r>
            <a:r>
              <a:rPr lang="ja-JP" altLang="en-US" b="1" dirty="0">
                <a:latin typeface="+mn-ea"/>
              </a:rPr>
              <a:t>巻・外伝</a:t>
            </a:r>
            <a:r>
              <a:rPr lang="en-US" altLang="ja-JP" b="1" dirty="0">
                <a:latin typeface="+mn-ea"/>
              </a:rPr>
              <a:t>1</a:t>
            </a:r>
            <a:r>
              <a:rPr lang="ja-JP" altLang="en-US" b="1" dirty="0">
                <a:latin typeface="+mn-ea"/>
              </a:rPr>
              <a:t>巻）</a:t>
            </a:r>
            <a:endParaRPr kumimoji="1" lang="ja-JP" altLang="en-US" b="1" dirty="0">
              <a:latin typeface="+mn-ea"/>
            </a:endParaRPr>
          </a:p>
        </p:txBody>
      </p:sp>
    </p:spTree>
    <p:extLst>
      <p:ext uri="{BB962C8B-B14F-4D97-AF65-F5344CB8AC3E}">
        <p14:creationId xmlns:p14="http://schemas.microsoft.com/office/powerpoint/2010/main" val="4420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ppt_x</p:attrName>
                                        </p:attrNameLst>
                                      </p:cBhvr>
                                      <p:tavLst>
                                        <p:tav tm="0">
                                          <p:val>
                                            <p:strVal val="#ppt_x"/>
                                          </p:val>
                                        </p:tav>
                                        <p:tav tm="100000">
                                          <p:val>
                                            <p:strVal val="#ppt_x"/>
                                          </p:val>
                                        </p:tav>
                                      </p:tavLst>
                                    </p:anim>
                                    <p:anim calcmode="lin" valueType="num">
                                      <p:cBhvr>
                                        <p:cTn id="28"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暁の天使たち - 文芸・小説 茅田砂胡（C★NOVELS）：電子書籍試し読み無料 - BOOK☆WALKER">
            <a:extLst>
              <a:ext uri="{FF2B5EF4-FFF2-40B4-BE49-F238E27FC236}">
                <a16:creationId xmlns:a16="http://schemas.microsoft.com/office/drawing/2014/main" id="{90556412-30AF-44B2-A5EA-0382BC841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67794" cy="685401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395E2BE6-8956-48C5-9792-FB1DB6F7A39C}"/>
              </a:ext>
            </a:extLst>
          </p:cNvPr>
          <p:cNvGrpSpPr/>
          <p:nvPr/>
        </p:nvGrpSpPr>
        <p:grpSpPr>
          <a:xfrm>
            <a:off x="6096000" y="402390"/>
            <a:ext cx="5400000" cy="858848"/>
            <a:chOff x="6096000" y="402390"/>
            <a:chExt cx="5400000" cy="858848"/>
          </a:xfrm>
        </p:grpSpPr>
        <p:sp>
          <p:nvSpPr>
            <p:cNvPr id="6" name="スクロール: 横 5">
              <a:extLst>
                <a:ext uri="{FF2B5EF4-FFF2-40B4-BE49-F238E27FC236}">
                  <a16:creationId xmlns:a16="http://schemas.microsoft.com/office/drawing/2014/main" id="{846B41F5-63FB-448D-8252-F660729D783E}"/>
                </a:ext>
              </a:extLst>
            </p:cNvPr>
            <p:cNvSpPr/>
            <p:nvPr/>
          </p:nvSpPr>
          <p:spPr>
            <a:xfrm>
              <a:off x="7350034" y="402390"/>
              <a:ext cx="2751909" cy="8588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840FA60-5A06-4AA1-8AEA-A0D120A305EC}"/>
                </a:ext>
              </a:extLst>
            </p:cNvPr>
            <p:cNvSpPr/>
            <p:nvPr/>
          </p:nvSpPr>
          <p:spPr>
            <a:xfrm>
              <a:off x="6096000" y="563534"/>
              <a:ext cx="5400000" cy="584775"/>
            </a:xfrm>
            <a:prstGeom prst="rect">
              <a:avLst/>
            </a:prstGeom>
          </p:spPr>
          <p:txBody>
            <a:bodyPr wrap="none">
              <a:spAutoFit/>
            </a:bodyPr>
            <a:lstStyle/>
            <a:p>
              <a:pPr algn="ctr"/>
              <a:r>
                <a:rPr lang="ja-JP" altLang="en-US" sz="3200" b="1" i="0" dirty="0">
                  <a:solidFill>
                    <a:srgbClr val="000000"/>
                  </a:solidFill>
                  <a:effectLst/>
                  <a:latin typeface="Arial" panose="020B0604020202020204" pitchFamily="34" charset="0"/>
                </a:rPr>
                <a:t>暁の天使たち</a:t>
              </a:r>
            </a:p>
          </p:txBody>
        </p:sp>
      </p:grpSp>
      <p:sp>
        <p:nvSpPr>
          <p:cNvPr id="3" name="正方形/長方形 2">
            <a:extLst>
              <a:ext uri="{FF2B5EF4-FFF2-40B4-BE49-F238E27FC236}">
                <a16:creationId xmlns:a16="http://schemas.microsoft.com/office/drawing/2014/main" id="{21584043-8CB3-4E1C-A610-81ACE331FDE8}"/>
              </a:ext>
            </a:extLst>
          </p:cNvPr>
          <p:cNvSpPr/>
          <p:nvPr/>
        </p:nvSpPr>
        <p:spPr>
          <a:xfrm>
            <a:off x="4992000" y="2041096"/>
            <a:ext cx="7200000" cy="2135200"/>
          </a:xfrm>
          <a:prstGeom prst="rect">
            <a:avLst/>
          </a:prstGeom>
        </p:spPr>
        <p:txBody>
          <a:bodyPr wrap="square">
            <a:spAutoFit/>
          </a:bodyPr>
          <a:lstStyle/>
          <a:p>
            <a:pPr>
              <a:lnSpc>
                <a:spcPct val="150000"/>
              </a:lnSpc>
            </a:pPr>
            <a:r>
              <a:rPr lang="ja-JP" altLang="en-US" dirty="0">
                <a:solidFill>
                  <a:srgbClr val="202122"/>
                </a:solidFill>
                <a:latin typeface="Arial" panose="020B0604020202020204" pitchFamily="34" charset="0"/>
              </a:rPr>
              <a:t>デルフィニア戦記の少女リィが侍女兼元暗殺者のシェラを連れ元の世界に帰還してからの物語。</a:t>
            </a:r>
            <a:endParaRPr lang="en-US" altLang="ja-JP" dirty="0">
              <a:solidFill>
                <a:srgbClr val="202122"/>
              </a:solidFill>
              <a:latin typeface="Arial" panose="020B0604020202020204" pitchFamily="34" charset="0"/>
            </a:endParaRPr>
          </a:p>
          <a:p>
            <a:pPr>
              <a:lnSpc>
                <a:spcPct val="150000"/>
              </a:lnSpc>
            </a:pPr>
            <a:r>
              <a:rPr lang="ja-JP" altLang="en-US" dirty="0">
                <a:solidFill>
                  <a:srgbClr val="202122"/>
                </a:solidFill>
                <a:latin typeface="Arial" panose="020B0604020202020204" pitchFamily="34" charset="0"/>
              </a:rPr>
              <a:t>実年齢は</a:t>
            </a:r>
            <a:r>
              <a:rPr lang="en-US" altLang="ja-JP" dirty="0">
                <a:solidFill>
                  <a:srgbClr val="202122"/>
                </a:solidFill>
                <a:latin typeface="Arial" panose="020B0604020202020204" pitchFamily="34" charset="0"/>
              </a:rPr>
              <a:t>19</a:t>
            </a:r>
            <a:r>
              <a:rPr lang="ja-JP" altLang="en-US" dirty="0">
                <a:solidFill>
                  <a:srgbClr val="202122"/>
                </a:solidFill>
                <a:latin typeface="Arial" panose="020B0604020202020204" pitchFamily="34" charset="0"/>
              </a:rPr>
              <a:t>歳だが、異世界での</a:t>
            </a:r>
            <a:r>
              <a:rPr lang="en-US" altLang="ja-JP" dirty="0">
                <a:solidFill>
                  <a:srgbClr val="202122"/>
                </a:solidFill>
                <a:latin typeface="Arial" panose="020B0604020202020204" pitchFamily="34" charset="0"/>
              </a:rPr>
              <a:t>6</a:t>
            </a:r>
            <a:r>
              <a:rPr lang="ja-JP" altLang="en-US" dirty="0">
                <a:solidFill>
                  <a:srgbClr val="202122"/>
                </a:solidFill>
                <a:latin typeface="Arial" panose="020B0604020202020204" pitchFamily="34" charset="0"/>
              </a:rPr>
              <a:t>年が元の世界では半月未満だった為</a:t>
            </a:r>
            <a:endParaRPr lang="en-US" altLang="ja-JP" dirty="0">
              <a:solidFill>
                <a:srgbClr val="202122"/>
              </a:solidFill>
              <a:latin typeface="Arial" panose="020B0604020202020204" pitchFamily="34" charset="0"/>
            </a:endParaRPr>
          </a:p>
          <a:p>
            <a:pPr>
              <a:lnSpc>
                <a:spcPct val="150000"/>
              </a:lnSpc>
            </a:pPr>
            <a:r>
              <a:rPr lang="ja-JP" altLang="en-US" dirty="0">
                <a:solidFill>
                  <a:srgbClr val="202122"/>
                </a:solidFill>
                <a:latin typeface="Arial" panose="020B0604020202020204" pitchFamily="34" charset="0"/>
              </a:rPr>
              <a:t>リィを迎えに来た相棒ルウの力で</a:t>
            </a:r>
            <a:r>
              <a:rPr lang="en-US" altLang="ja-JP" dirty="0">
                <a:solidFill>
                  <a:srgbClr val="202122"/>
                </a:solidFill>
                <a:latin typeface="Arial" panose="020B0604020202020204" pitchFamily="34" charset="0"/>
              </a:rPr>
              <a:t>13</a:t>
            </a:r>
            <a:r>
              <a:rPr lang="ja-JP" altLang="en-US" dirty="0">
                <a:solidFill>
                  <a:srgbClr val="202122"/>
                </a:solidFill>
                <a:latin typeface="Arial" panose="020B0604020202020204" pitchFamily="34" charset="0"/>
              </a:rPr>
              <a:t>歳の体にし、連邦大学惑星に通いだす。</a:t>
            </a:r>
            <a:endParaRPr lang="en-US" altLang="ja-JP" dirty="0">
              <a:solidFill>
                <a:srgbClr val="202122"/>
              </a:solidFill>
              <a:latin typeface="Arial" panose="020B0604020202020204" pitchFamily="34" charset="0"/>
            </a:endParaRPr>
          </a:p>
        </p:txBody>
      </p:sp>
      <p:sp>
        <p:nvSpPr>
          <p:cNvPr id="4" name="正方形/長方形 3">
            <a:extLst>
              <a:ext uri="{FF2B5EF4-FFF2-40B4-BE49-F238E27FC236}">
                <a16:creationId xmlns:a16="http://schemas.microsoft.com/office/drawing/2014/main" id="{054A2137-6DA2-493D-B694-D3AD14F5F51A}"/>
              </a:ext>
            </a:extLst>
          </p:cNvPr>
          <p:cNvSpPr/>
          <p:nvPr/>
        </p:nvSpPr>
        <p:spPr>
          <a:xfrm>
            <a:off x="7220087" y="1261238"/>
            <a:ext cx="3151825" cy="369332"/>
          </a:xfrm>
          <a:prstGeom prst="rect">
            <a:avLst/>
          </a:prstGeom>
        </p:spPr>
        <p:txBody>
          <a:bodyPr wrap="none">
            <a:spAutoFit/>
          </a:bodyPr>
          <a:lstStyle/>
          <a:p>
            <a:pPr algn="ctr"/>
            <a:r>
              <a:rPr lang="zh-TW" altLang="en-US" b="1" dirty="0">
                <a:solidFill>
                  <a:srgbClr val="000000"/>
                </a:solidFill>
                <a:latin typeface="メイリオ" panose="020B0604030504040204" pitchFamily="50" charset="-128"/>
                <a:ea typeface="メイリオ" panose="020B0604030504040204" pitchFamily="50" charset="-128"/>
              </a:rPr>
              <a:t>全</a:t>
            </a:r>
            <a:r>
              <a:rPr lang="en-US" altLang="zh-TW" b="1" dirty="0">
                <a:solidFill>
                  <a:srgbClr val="000000"/>
                </a:solidFill>
                <a:latin typeface="メイリオ" panose="020B0604030504040204" pitchFamily="50" charset="-128"/>
                <a:ea typeface="メイリオ" panose="020B0604030504040204" pitchFamily="50" charset="-128"/>
              </a:rPr>
              <a:t>8</a:t>
            </a:r>
            <a:r>
              <a:rPr lang="zh-TW" altLang="en-US" b="1" dirty="0">
                <a:solidFill>
                  <a:srgbClr val="000000"/>
                </a:solidFill>
                <a:latin typeface="メイリオ" panose="020B0604030504040204" pitchFamily="50" charset="-128"/>
                <a:ea typeface="メイリオ" panose="020B0604030504040204" pitchFamily="50" charset="-128"/>
              </a:rPr>
              <a:t>巻（本編</a:t>
            </a:r>
            <a:r>
              <a:rPr lang="en-US" altLang="zh-TW" b="1" dirty="0">
                <a:solidFill>
                  <a:srgbClr val="000000"/>
                </a:solidFill>
                <a:latin typeface="メイリオ" panose="020B0604030504040204" pitchFamily="50" charset="-128"/>
                <a:ea typeface="メイリオ" panose="020B0604030504040204" pitchFamily="50" charset="-128"/>
              </a:rPr>
              <a:t>6</a:t>
            </a:r>
            <a:r>
              <a:rPr lang="zh-TW" altLang="en-US" b="1" dirty="0">
                <a:solidFill>
                  <a:srgbClr val="000000"/>
                </a:solidFill>
                <a:latin typeface="メイリオ" panose="020B0604030504040204" pitchFamily="50" charset="-128"/>
                <a:ea typeface="メイリオ" panose="020B0604030504040204" pitchFamily="50" charset="-128"/>
              </a:rPr>
              <a:t>巻</a:t>
            </a:r>
            <a:r>
              <a:rPr lang="en-US" altLang="zh-TW" b="1" dirty="0">
                <a:solidFill>
                  <a:srgbClr val="000000"/>
                </a:solidFill>
                <a:latin typeface="メイリオ" panose="020B0604030504040204" pitchFamily="50" charset="-128"/>
                <a:ea typeface="メイリオ" panose="020B0604030504040204" pitchFamily="50" charset="-128"/>
              </a:rPr>
              <a:t>+</a:t>
            </a:r>
            <a:r>
              <a:rPr lang="zh-TW" altLang="en-US" b="1" dirty="0">
                <a:solidFill>
                  <a:srgbClr val="000000"/>
                </a:solidFill>
                <a:latin typeface="メイリオ" panose="020B0604030504040204" pitchFamily="50" charset="-128"/>
                <a:ea typeface="メイリオ" panose="020B0604030504040204" pitchFamily="50" charset="-128"/>
              </a:rPr>
              <a:t>外伝</a:t>
            </a:r>
            <a:r>
              <a:rPr lang="en-US" altLang="zh-TW" b="1" dirty="0">
                <a:solidFill>
                  <a:srgbClr val="000000"/>
                </a:solidFill>
                <a:latin typeface="メイリオ" panose="020B0604030504040204" pitchFamily="50" charset="-128"/>
                <a:ea typeface="メイリオ" panose="020B0604030504040204" pitchFamily="50" charset="-128"/>
              </a:rPr>
              <a:t>2</a:t>
            </a:r>
            <a:r>
              <a:rPr lang="zh-TW" altLang="en-US" b="1" dirty="0">
                <a:solidFill>
                  <a:srgbClr val="000000"/>
                </a:solidFill>
                <a:latin typeface="メイリオ" panose="020B0604030504040204" pitchFamily="50" charset="-128"/>
                <a:ea typeface="メイリオ" panose="020B0604030504040204" pitchFamily="50" charset="-128"/>
              </a:rPr>
              <a:t>巻）</a:t>
            </a:r>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68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ppt_x</p:attrName>
                                        </p:attrNameLst>
                                      </p:cBhvr>
                                      <p:tavLst>
                                        <p:tav tm="0">
                                          <p:val>
                                            <p:strVal val="#ppt_x"/>
                                          </p:val>
                                        </p:tav>
                                        <p:tav tm="100000">
                                          <p:val>
                                            <p:strVal val="#ppt_x"/>
                                          </p:val>
                                        </p:tav>
                                      </p:tavLst>
                                    </p:anim>
                                    <p:anim calcmode="lin" valueType="num">
                                      <p:cBhvr>
                                        <p:cTn id="21"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ppt_x</p:attrName>
                                        </p:attrNameLst>
                                      </p:cBhvr>
                                      <p:tavLst>
                                        <p:tav tm="0">
                                          <p:val>
                                            <p:strVal val="#ppt_x"/>
                                          </p:val>
                                        </p:tav>
                                        <p:tav tm="100000">
                                          <p:val>
                                            <p:strVal val="#ppt_x"/>
                                          </p:val>
                                        </p:tav>
                                      </p:tavLst>
                                    </p:anim>
                                    <p:anim calcmode="lin" valueType="num">
                                      <p:cBhvr>
                                        <p:cTn id="28"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8436C27-AF22-4AFE-B026-D61973E65CD0}"/>
              </a:ext>
            </a:extLst>
          </p:cNvPr>
          <p:cNvGrpSpPr/>
          <p:nvPr/>
        </p:nvGrpSpPr>
        <p:grpSpPr>
          <a:xfrm>
            <a:off x="6096000" y="435429"/>
            <a:ext cx="5400000" cy="858848"/>
            <a:chOff x="6096000" y="435429"/>
            <a:chExt cx="5400000" cy="858848"/>
          </a:xfrm>
        </p:grpSpPr>
        <p:sp>
          <p:nvSpPr>
            <p:cNvPr id="7" name="スクロール: 横 6">
              <a:extLst>
                <a:ext uri="{FF2B5EF4-FFF2-40B4-BE49-F238E27FC236}">
                  <a16:creationId xmlns:a16="http://schemas.microsoft.com/office/drawing/2014/main" id="{7D934D43-B6E4-4272-8866-60D279AA3EAD}"/>
                </a:ext>
              </a:extLst>
            </p:cNvPr>
            <p:cNvSpPr/>
            <p:nvPr/>
          </p:nvSpPr>
          <p:spPr>
            <a:xfrm>
              <a:off x="6583680" y="435429"/>
              <a:ext cx="4293326" cy="8588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A85CFEF-6937-4891-9D8E-CFC983EC2349}"/>
                </a:ext>
              </a:extLst>
            </p:cNvPr>
            <p:cNvSpPr/>
            <p:nvPr/>
          </p:nvSpPr>
          <p:spPr>
            <a:xfrm>
              <a:off x="6096000" y="580466"/>
              <a:ext cx="5400000" cy="584775"/>
            </a:xfrm>
            <a:prstGeom prst="rect">
              <a:avLst/>
            </a:prstGeom>
          </p:spPr>
          <p:txBody>
            <a:bodyPr wrap="none">
              <a:spAutoFit/>
            </a:bodyPr>
            <a:lstStyle/>
            <a:p>
              <a:pPr algn="ctr"/>
              <a:r>
                <a:rPr lang="ja-JP" altLang="en-US" sz="3200" b="1" i="0" dirty="0">
                  <a:solidFill>
                    <a:srgbClr val="000000"/>
                  </a:solidFill>
                  <a:effectLst/>
                  <a:latin typeface="Arial" panose="020B0604020202020204" pitchFamily="34" charset="0"/>
                </a:rPr>
                <a:t>クラッシュ・ブレイス</a:t>
              </a:r>
            </a:p>
          </p:txBody>
        </p:sp>
      </p:grpSp>
      <p:pic>
        <p:nvPicPr>
          <p:cNvPr id="6150" name="Picture 6" descr="【最新刊】クラッシュ・ブレイズ ファロットの休日 - 文芸・小説 茅田砂胡（C★NOVELS）：電子書籍試し読み無料 - BOOK☆WALKER">
            <a:extLst>
              <a:ext uri="{FF2B5EF4-FFF2-40B4-BE49-F238E27FC236}">
                <a16:creationId xmlns:a16="http://schemas.microsoft.com/office/drawing/2014/main" id="{A1087559-8323-4DD1-8B9B-2D3D38D1A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65037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B96DA08-15FD-4D5E-A0C4-56783D3FDA0C}"/>
              </a:ext>
            </a:extLst>
          </p:cNvPr>
          <p:cNvSpPr txBox="1"/>
          <p:nvPr/>
        </p:nvSpPr>
        <p:spPr>
          <a:xfrm>
            <a:off x="7584771" y="1294277"/>
            <a:ext cx="2422458" cy="369332"/>
          </a:xfrm>
          <a:prstGeom prst="rect">
            <a:avLst/>
          </a:prstGeom>
          <a:noFill/>
        </p:spPr>
        <p:txBody>
          <a:bodyPr wrap="none" rtlCol="0">
            <a:spAutoFit/>
          </a:bodyPr>
          <a:lstStyle/>
          <a:p>
            <a:r>
              <a:rPr lang="zh-TW" altLang="en-US" b="1" dirty="0">
                <a:latin typeface="メイリオ" panose="020B0604030504040204" pitchFamily="50" charset="-128"/>
                <a:ea typeface="メイリオ" panose="020B0604030504040204" pitchFamily="50" charset="-128"/>
              </a:rPr>
              <a:t>全</a:t>
            </a:r>
            <a:r>
              <a:rPr lang="en-US" altLang="zh-TW" b="1" dirty="0">
                <a:latin typeface="メイリオ" panose="020B0604030504040204" pitchFamily="50" charset="-128"/>
                <a:ea typeface="メイリオ" panose="020B0604030504040204" pitchFamily="50" charset="-128"/>
              </a:rPr>
              <a:t>16</a:t>
            </a:r>
            <a:r>
              <a:rPr lang="zh-TW" altLang="en-US" b="1" dirty="0">
                <a:latin typeface="メイリオ" panose="020B0604030504040204" pitchFamily="50" charset="-128"/>
                <a:ea typeface="メイリオ" panose="020B0604030504040204" pitchFamily="50" charset="-128"/>
              </a:rPr>
              <a:t>巻（本編</a:t>
            </a:r>
            <a:r>
              <a:rPr lang="en-US" altLang="zh-TW" b="1" dirty="0">
                <a:latin typeface="メイリオ" panose="020B0604030504040204" pitchFamily="50" charset="-128"/>
                <a:ea typeface="メイリオ" panose="020B0604030504040204" pitchFamily="50" charset="-128"/>
              </a:rPr>
              <a:t>16</a:t>
            </a:r>
            <a:r>
              <a:rPr lang="zh-TW" altLang="en-US" b="1" dirty="0">
                <a:latin typeface="メイリオ" panose="020B0604030504040204" pitchFamily="50" charset="-128"/>
                <a:ea typeface="メイリオ" panose="020B0604030504040204" pitchFamily="50" charset="-128"/>
              </a:rPr>
              <a:t>巻）</a:t>
            </a:r>
            <a:endParaRPr lang="en-US" altLang="ja-JP"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FA80326-8CA9-4953-9815-D6331B671E96}"/>
              </a:ext>
            </a:extLst>
          </p:cNvPr>
          <p:cNvSpPr/>
          <p:nvPr/>
        </p:nvSpPr>
        <p:spPr>
          <a:xfrm>
            <a:off x="4992000" y="1951672"/>
            <a:ext cx="7200000" cy="1719702"/>
          </a:xfrm>
          <a:prstGeom prst="rect">
            <a:avLst/>
          </a:prstGeom>
        </p:spPr>
        <p:txBody>
          <a:bodyPr>
            <a:spAutoFit/>
          </a:bodyPr>
          <a:lstStyle/>
          <a:p>
            <a:pPr>
              <a:lnSpc>
                <a:spcPct val="150000"/>
              </a:lnSpc>
            </a:pPr>
            <a:r>
              <a:rPr lang="en-US" altLang="ja-JP" dirty="0"/>
              <a:t>『</a:t>
            </a:r>
            <a:r>
              <a:rPr lang="ja-JP" altLang="en-US" dirty="0"/>
              <a:t>デルフィニア戦記</a:t>
            </a:r>
            <a:r>
              <a:rPr lang="en-US" altLang="ja-JP" dirty="0"/>
              <a:t>』</a:t>
            </a:r>
            <a:r>
              <a:rPr lang="ja-JP" altLang="en-US" dirty="0"/>
              <a:t>・</a:t>
            </a:r>
            <a:r>
              <a:rPr lang="en-US" altLang="ja-JP" dirty="0"/>
              <a:t>『</a:t>
            </a:r>
            <a:r>
              <a:rPr lang="ja-JP" altLang="en-US" dirty="0"/>
              <a:t>スカーレット・ウィザード</a:t>
            </a:r>
            <a:r>
              <a:rPr lang="en-US" altLang="ja-JP" dirty="0"/>
              <a:t>』</a:t>
            </a:r>
            <a:r>
              <a:rPr lang="ja-JP" altLang="en-US" dirty="0"/>
              <a:t>・</a:t>
            </a:r>
            <a:r>
              <a:rPr lang="en-US" altLang="ja-JP" dirty="0"/>
              <a:t>『</a:t>
            </a:r>
            <a:r>
              <a:rPr lang="ja-JP" altLang="en-US" dirty="0"/>
              <a:t>暁の天使たち</a:t>
            </a:r>
            <a:r>
              <a:rPr lang="en-US" altLang="ja-JP" dirty="0"/>
              <a:t>』</a:t>
            </a:r>
            <a:r>
              <a:rPr lang="ja-JP" altLang="en-US" dirty="0"/>
              <a:t>の続編。</a:t>
            </a:r>
            <a:endParaRPr lang="en-US" altLang="ja-JP" dirty="0"/>
          </a:p>
          <a:p>
            <a:pPr>
              <a:lnSpc>
                <a:spcPct val="150000"/>
              </a:lnSpc>
            </a:pPr>
            <a:r>
              <a:rPr lang="ja-JP" altLang="en-US" dirty="0"/>
              <a:t>この後の話は</a:t>
            </a:r>
            <a:r>
              <a:rPr lang="en-US" altLang="ja-JP" dirty="0"/>
              <a:t>『</a:t>
            </a:r>
            <a:r>
              <a:rPr lang="ja-JP" altLang="en-US" dirty="0"/>
              <a:t>天使たちの課外活動</a:t>
            </a:r>
            <a:r>
              <a:rPr lang="en-US" altLang="ja-JP" dirty="0"/>
              <a:t>』『</a:t>
            </a:r>
            <a:r>
              <a:rPr lang="ja-JP" altLang="en-US" dirty="0"/>
              <a:t>トゥルークの海賊</a:t>
            </a:r>
            <a:r>
              <a:rPr lang="en-US" altLang="ja-JP" dirty="0"/>
              <a:t>』</a:t>
            </a:r>
            <a:r>
              <a:rPr lang="ja-JP" altLang="en-US" dirty="0"/>
              <a:t>へと</a:t>
            </a:r>
            <a:endParaRPr lang="en-US" altLang="ja-JP" dirty="0"/>
          </a:p>
          <a:p>
            <a:pPr>
              <a:lnSpc>
                <a:spcPct val="150000"/>
              </a:lnSpc>
            </a:pPr>
            <a:r>
              <a:rPr lang="ja-JP" altLang="en-US" dirty="0"/>
              <a:t>分岐されて続いている。</a:t>
            </a:r>
          </a:p>
        </p:txBody>
      </p:sp>
      <p:sp>
        <p:nvSpPr>
          <p:cNvPr id="6" name="テキスト ボックス 5">
            <a:extLst>
              <a:ext uri="{FF2B5EF4-FFF2-40B4-BE49-F238E27FC236}">
                <a16:creationId xmlns:a16="http://schemas.microsoft.com/office/drawing/2014/main" id="{400B9074-7A39-4EDE-9EC7-3A2AA161EAA9}"/>
              </a:ext>
            </a:extLst>
          </p:cNvPr>
          <p:cNvSpPr txBox="1"/>
          <p:nvPr/>
        </p:nvSpPr>
        <p:spPr>
          <a:xfrm>
            <a:off x="5960510" y="3752284"/>
            <a:ext cx="5262979" cy="3058530"/>
          </a:xfrm>
          <a:prstGeom prst="rect">
            <a:avLst/>
          </a:prstGeom>
          <a:noFill/>
        </p:spPr>
        <p:txBody>
          <a:bodyPr wrap="none" rtlCol="0">
            <a:spAutoFit/>
          </a:bodyPr>
          <a:lstStyle/>
          <a:p>
            <a:pPr>
              <a:lnSpc>
                <a:spcPct val="150000"/>
              </a:lnSpc>
            </a:pPr>
            <a:r>
              <a:rPr lang="ja-JP" altLang="en-US" sz="1600" dirty="0">
                <a:latin typeface="+mn-ea"/>
              </a:rPr>
              <a:t>嘆きのサイレン　　　　　　　スペシャリストの誇り</a:t>
            </a:r>
          </a:p>
          <a:p>
            <a:pPr>
              <a:lnSpc>
                <a:spcPct val="150000"/>
              </a:lnSpc>
            </a:pPr>
            <a:r>
              <a:rPr lang="ja-JP" altLang="en-US" sz="1600" dirty="0">
                <a:latin typeface="+mn-ea"/>
              </a:rPr>
              <a:t>ヴェロニカの嵐　　　　　　　パンドラの檻</a:t>
            </a:r>
          </a:p>
          <a:p>
            <a:pPr>
              <a:lnSpc>
                <a:spcPct val="150000"/>
              </a:lnSpc>
            </a:pPr>
            <a:r>
              <a:rPr lang="ja-JP" altLang="en-US" sz="1600" dirty="0">
                <a:latin typeface="+mn-ea"/>
              </a:rPr>
              <a:t>オンタロスの剣　　　　　　　ソフィアの正餐会</a:t>
            </a:r>
          </a:p>
          <a:p>
            <a:pPr>
              <a:lnSpc>
                <a:spcPct val="150000"/>
              </a:lnSpc>
            </a:pPr>
            <a:r>
              <a:rPr lang="ja-JP" altLang="en-US" sz="1600" dirty="0">
                <a:latin typeface="+mn-ea"/>
              </a:rPr>
              <a:t>大峡谷のパピヨン　　　　　　ミラージュの罠</a:t>
            </a:r>
          </a:p>
          <a:p>
            <a:pPr>
              <a:lnSpc>
                <a:spcPct val="150000"/>
              </a:lnSpc>
            </a:pPr>
            <a:r>
              <a:rPr lang="ja-JP" altLang="en-US" sz="1600" dirty="0">
                <a:latin typeface="+mn-ea"/>
              </a:rPr>
              <a:t>夜の展覧会　　　　　　　　　サイモンの災難</a:t>
            </a:r>
          </a:p>
          <a:p>
            <a:pPr>
              <a:lnSpc>
                <a:spcPct val="150000"/>
              </a:lnSpc>
            </a:pPr>
            <a:r>
              <a:rPr lang="ja-JP" altLang="en-US" sz="1600" dirty="0">
                <a:latin typeface="+mn-ea"/>
              </a:rPr>
              <a:t>マルグリートの輪舞曲　　　　追憶のカレン</a:t>
            </a:r>
          </a:p>
          <a:p>
            <a:pPr>
              <a:lnSpc>
                <a:spcPct val="150000"/>
              </a:lnSpc>
            </a:pPr>
            <a:r>
              <a:rPr lang="ja-JP" altLang="en-US" sz="1600" dirty="0">
                <a:latin typeface="+mn-ea"/>
              </a:rPr>
              <a:t>海賊とウェディング・ベル　　逆転のクレヴァス</a:t>
            </a:r>
            <a:endParaRPr lang="en-US" altLang="ja-JP" sz="1600" dirty="0">
              <a:latin typeface="+mn-ea"/>
            </a:endParaRPr>
          </a:p>
          <a:p>
            <a:pPr>
              <a:lnSpc>
                <a:spcPct val="150000"/>
              </a:lnSpc>
            </a:pPr>
            <a:r>
              <a:rPr lang="ja-JP" altLang="en-US" sz="1600" dirty="0">
                <a:latin typeface="+mn-ea"/>
              </a:rPr>
              <a:t>オディールの騎士　　　　　　ファロットの休日</a:t>
            </a:r>
          </a:p>
        </p:txBody>
      </p:sp>
    </p:spTree>
    <p:extLst>
      <p:ext uri="{BB962C8B-B14F-4D97-AF65-F5344CB8AC3E}">
        <p14:creationId xmlns:p14="http://schemas.microsoft.com/office/powerpoint/2010/main" val="21985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arn(inVertical)">
                                      <p:cBhvr>
                                        <p:cTn id="7" dur="2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ppt_x</p:attrName>
                                        </p:attrNameLst>
                                      </p:cBhvr>
                                      <p:tavLst>
                                        <p:tav tm="0">
                                          <p:val>
                                            <p:strVal val="#ppt_x"/>
                                          </p:val>
                                        </p:tav>
                                        <p:tav tm="100000">
                                          <p:val>
                                            <p:strVal val="#ppt_x"/>
                                          </p:val>
                                        </p:tav>
                                      </p:tavLst>
                                    </p:anim>
                                    <p:anim calcmode="lin" valueType="num">
                                      <p:cBhvr>
                                        <p:cTn id="21"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ppt_x</p:attrName>
                                        </p:attrNameLst>
                                      </p:cBhvr>
                                      <p:tavLst>
                                        <p:tav tm="0">
                                          <p:val>
                                            <p:strVal val="#ppt_x"/>
                                          </p:val>
                                        </p:tav>
                                        <p:tav tm="100000">
                                          <p:val>
                                            <p:strVal val="#ppt_x"/>
                                          </p:val>
                                        </p:tav>
                                      </p:tavLst>
                                    </p:anim>
                                    <p:anim calcmode="lin" valueType="num">
                                      <p:cBhvr>
                                        <p:cTn id="28"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ppt_x</p:attrName>
                                        </p:attrNameLst>
                                      </p:cBhvr>
                                      <p:tavLst>
                                        <p:tav tm="0">
                                          <p:val>
                                            <p:strVal val="#ppt_x"/>
                                          </p:val>
                                        </p:tav>
                                        <p:tav tm="100000">
                                          <p:val>
                                            <p:strVal val="#ppt_x"/>
                                          </p:val>
                                        </p:tav>
                                      </p:tavLst>
                                    </p:anim>
                                    <p:anim calcmode="lin" valueType="num">
                                      <p:cBhvr>
                                        <p:cTn id="3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天使たちの課外活動">
            <a:extLst>
              <a:ext uri="{FF2B5EF4-FFF2-40B4-BE49-F238E27FC236}">
                <a16:creationId xmlns:a16="http://schemas.microsoft.com/office/drawing/2014/main" id="{8D610766-347D-4807-BA94-6330405CB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69268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FDE2D9FF-7464-49CF-B538-D4FE7366473F}"/>
              </a:ext>
            </a:extLst>
          </p:cNvPr>
          <p:cNvGrpSpPr/>
          <p:nvPr/>
        </p:nvGrpSpPr>
        <p:grpSpPr>
          <a:xfrm>
            <a:off x="6096000" y="444137"/>
            <a:ext cx="5400000" cy="858848"/>
            <a:chOff x="6096000" y="444137"/>
            <a:chExt cx="5400000" cy="858848"/>
          </a:xfrm>
        </p:grpSpPr>
        <p:sp>
          <p:nvSpPr>
            <p:cNvPr id="6" name="スクロール: 横 5">
              <a:extLst>
                <a:ext uri="{FF2B5EF4-FFF2-40B4-BE49-F238E27FC236}">
                  <a16:creationId xmlns:a16="http://schemas.microsoft.com/office/drawing/2014/main" id="{F81F6726-7F83-4189-84AE-E72943A7B562}"/>
                </a:ext>
              </a:extLst>
            </p:cNvPr>
            <p:cNvSpPr/>
            <p:nvPr/>
          </p:nvSpPr>
          <p:spPr>
            <a:xfrm>
              <a:off x="6783977" y="444137"/>
              <a:ext cx="3944983" cy="8588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A721F2A5-B2A4-4224-8DE6-589E436C47A9}"/>
                </a:ext>
              </a:extLst>
            </p:cNvPr>
            <p:cNvSpPr/>
            <p:nvPr/>
          </p:nvSpPr>
          <p:spPr>
            <a:xfrm>
              <a:off x="6096000" y="580467"/>
              <a:ext cx="5400000" cy="584775"/>
            </a:xfrm>
            <a:prstGeom prst="rect">
              <a:avLst/>
            </a:prstGeom>
          </p:spPr>
          <p:txBody>
            <a:bodyPr wrap="none">
              <a:spAutoFit/>
            </a:bodyPr>
            <a:lstStyle/>
            <a:p>
              <a:pPr algn="ctr"/>
              <a:r>
                <a:rPr lang="ja-JP" altLang="en-US" sz="3200" b="1" i="0" dirty="0">
                  <a:solidFill>
                    <a:srgbClr val="000000"/>
                  </a:solidFill>
                  <a:effectLst/>
                  <a:latin typeface="Arial" panose="020B0604020202020204" pitchFamily="34" charset="0"/>
                </a:rPr>
                <a:t>天使たちの課外活動</a:t>
              </a:r>
            </a:p>
          </p:txBody>
        </p:sp>
      </p:grpSp>
      <p:sp>
        <p:nvSpPr>
          <p:cNvPr id="4" name="正方形/長方形 3">
            <a:extLst>
              <a:ext uri="{FF2B5EF4-FFF2-40B4-BE49-F238E27FC236}">
                <a16:creationId xmlns:a16="http://schemas.microsoft.com/office/drawing/2014/main" id="{96EB0A06-22F3-43AB-885D-1539E24C6119}"/>
              </a:ext>
            </a:extLst>
          </p:cNvPr>
          <p:cNvSpPr/>
          <p:nvPr/>
        </p:nvSpPr>
        <p:spPr>
          <a:xfrm>
            <a:off x="4992000" y="2003242"/>
            <a:ext cx="7200000" cy="2532681"/>
          </a:xfrm>
          <a:prstGeom prst="rect">
            <a:avLst/>
          </a:prstGeom>
        </p:spPr>
        <p:txBody>
          <a:bodyPr wrap="square">
            <a:spAutoFit/>
          </a:bodyPr>
          <a:lstStyle/>
          <a:p>
            <a:pPr>
              <a:lnSpc>
                <a:spcPct val="150000"/>
              </a:lnSpc>
            </a:pPr>
            <a:r>
              <a:rPr lang="ja-JP" altLang="en-US" dirty="0">
                <a:solidFill>
                  <a:srgbClr val="202122"/>
                </a:solidFill>
                <a:latin typeface="Arial" panose="020B0604020202020204" pitchFamily="34" charset="0"/>
              </a:rPr>
              <a:t>クラッシュ・ブレイスの続編</a:t>
            </a:r>
            <a:endParaRPr lang="en-US" altLang="ja-JP" dirty="0">
              <a:solidFill>
                <a:srgbClr val="202122"/>
              </a:solidFill>
              <a:latin typeface="Arial" panose="020B0604020202020204" pitchFamily="34" charset="0"/>
            </a:endParaRPr>
          </a:p>
          <a:p>
            <a:pPr>
              <a:lnSpc>
                <a:spcPct val="150000"/>
              </a:lnSpc>
            </a:pPr>
            <a:r>
              <a:rPr lang="ja-JP" altLang="en-US" dirty="0">
                <a:solidFill>
                  <a:srgbClr val="202122"/>
                </a:solidFill>
                <a:latin typeface="Arial" panose="020B0604020202020204" pitchFamily="34" charset="0"/>
              </a:rPr>
              <a:t>「</a:t>
            </a:r>
            <a:r>
              <a:rPr lang="en-US" altLang="ja-JP" dirty="0">
                <a:solidFill>
                  <a:srgbClr val="202122"/>
                </a:solidFill>
                <a:latin typeface="Arial" panose="020B0604020202020204" pitchFamily="34" charset="0"/>
              </a:rPr>
              <a:t>14</a:t>
            </a:r>
            <a:r>
              <a:rPr lang="ja-JP" altLang="en-US" dirty="0">
                <a:solidFill>
                  <a:srgbClr val="202122"/>
                </a:solidFill>
                <a:latin typeface="Arial" panose="020B0604020202020204" pitchFamily="34" charset="0"/>
              </a:rPr>
              <a:t>歳からは課外活動が出来るんだよ」というルウの言葉で、</a:t>
            </a:r>
            <a:endParaRPr lang="en-US" altLang="ja-JP" dirty="0">
              <a:solidFill>
                <a:srgbClr val="202122"/>
              </a:solidFill>
              <a:latin typeface="Arial" panose="020B0604020202020204" pitchFamily="34" charset="0"/>
            </a:endParaRPr>
          </a:p>
          <a:p>
            <a:pPr>
              <a:lnSpc>
                <a:spcPct val="150000"/>
              </a:lnSpc>
            </a:pPr>
            <a:r>
              <a:rPr lang="ja-JP" altLang="en-US" dirty="0">
                <a:solidFill>
                  <a:srgbClr val="202122"/>
                </a:solidFill>
                <a:latin typeface="Arial" panose="020B0604020202020204" pitchFamily="34" charset="0"/>
              </a:rPr>
              <a:t>課外活動を始めることにした。</a:t>
            </a:r>
            <a:endParaRPr lang="en-US" altLang="ja-JP" dirty="0">
              <a:solidFill>
                <a:srgbClr val="202122"/>
              </a:solidFill>
              <a:latin typeface="Arial" panose="020B0604020202020204" pitchFamily="34" charset="0"/>
            </a:endParaRPr>
          </a:p>
          <a:p>
            <a:pPr>
              <a:lnSpc>
                <a:spcPct val="150000"/>
              </a:lnSpc>
            </a:pPr>
            <a:r>
              <a:rPr lang="ja-JP" altLang="en-US" dirty="0">
                <a:solidFill>
                  <a:srgbClr val="202122"/>
                </a:solidFill>
                <a:latin typeface="Arial" panose="020B0604020202020204" pitchFamily="34" charset="0"/>
              </a:rPr>
              <a:t>そこへ、ある事情から知り合った留学生・ライジャが加わり、</a:t>
            </a:r>
            <a:endParaRPr lang="en-US" altLang="ja-JP" dirty="0">
              <a:solidFill>
                <a:srgbClr val="202122"/>
              </a:solidFill>
              <a:latin typeface="Arial" panose="020B0604020202020204" pitchFamily="34" charset="0"/>
            </a:endParaRPr>
          </a:p>
          <a:p>
            <a:pPr>
              <a:lnSpc>
                <a:spcPct val="150000"/>
              </a:lnSpc>
            </a:pPr>
            <a:r>
              <a:rPr lang="ja-JP" altLang="en-US" dirty="0">
                <a:solidFill>
                  <a:srgbClr val="202122"/>
                </a:solidFill>
                <a:latin typeface="Arial" panose="020B0604020202020204" pitchFamily="34" charset="0"/>
              </a:rPr>
              <a:t>一般市民を目指す面々の周囲はさらに騒がしくなる。</a:t>
            </a:r>
            <a:endParaRPr lang="en-US" altLang="ja-JP" dirty="0">
              <a:solidFill>
                <a:srgbClr val="202122"/>
              </a:solidFill>
              <a:latin typeface="Arial" panose="020B0604020202020204" pitchFamily="34" charset="0"/>
            </a:endParaRPr>
          </a:p>
          <a:p>
            <a:pPr>
              <a:lnSpc>
                <a:spcPct val="150000"/>
              </a:lnSpc>
            </a:pPr>
            <a:endParaRPr lang="ja-JP" altLang="en-US" dirty="0"/>
          </a:p>
        </p:txBody>
      </p:sp>
      <p:sp>
        <p:nvSpPr>
          <p:cNvPr id="3" name="テキスト ボックス 2">
            <a:extLst>
              <a:ext uri="{FF2B5EF4-FFF2-40B4-BE49-F238E27FC236}">
                <a16:creationId xmlns:a16="http://schemas.microsoft.com/office/drawing/2014/main" id="{45E890EA-D3AD-4C02-AC74-AEC1090DD6F0}"/>
              </a:ext>
            </a:extLst>
          </p:cNvPr>
          <p:cNvSpPr txBox="1"/>
          <p:nvPr/>
        </p:nvSpPr>
        <p:spPr>
          <a:xfrm>
            <a:off x="7406036" y="1346528"/>
            <a:ext cx="2779928"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既刊</a:t>
            </a:r>
            <a:r>
              <a:rPr lang="en-US" altLang="ja-JP" b="1" dirty="0">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巻</a:t>
            </a:r>
            <a:r>
              <a:rPr lang="en-US" altLang="ja-JP" b="1" dirty="0">
                <a:latin typeface="メイリオ" panose="020B0604030504040204" pitchFamily="50" charset="-128"/>
                <a:ea typeface="メイリオ" panose="020B0604030504040204" pitchFamily="50" charset="-128"/>
              </a:rPr>
              <a:t>(2023/8/30)</a:t>
            </a:r>
          </a:p>
        </p:txBody>
      </p:sp>
    </p:spTree>
    <p:extLst>
      <p:ext uri="{BB962C8B-B14F-4D97-AF65-F5344CB8AC3E}">
        <p14:creationId xmlns:p14="http://schemas.microsoft.com/office/powerpoint/2010/main" val="9925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ppt_x</p:attrName>
                                        </p:attrNameLst>
                                      </p:cBhvr>
                                      <p:tavLst>
                                        <p:tav tm="0">
                                          <p:val>
                                            <p:strVal val="#ppt_x"/>
                                          </p:val>
                                        </p:tav>
                                        <p:tav tm="100000">
                                          <p:val>
                                            <p:strVal val="#ppt_x"/>
                                          </p:val>
                                        </p:tav>
                                      </p:tavLst>
                                    </p:anim>
                                    <p:anim calcmode="lin" valueType="num">
                                      <p:cBhvr>
                                        <p:cTn id="28"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海賊と女王の航宙記 既刊3巻|茅田砂胡|人気マンガを毎日無料で配信中! 無料・試し読みならAmebaマンガ">
            <a:extLst>
              <a:ext uri="{FF2B5EF4-FFF2-40B4-BE49-F238E27FC236}">
                <a16:creationId xmlns:a16="http://schemas.microsoft.com/office/drawing/2014/main" id="{F59AC2A4-9567-430E-9D32-DA8F17961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6329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9A8EEEDD-317D-4E56-A8EF-BE0E102036BA}"/>
              </a:ext>
            </a:extLst>
          </p:cNvPr>
          <p:cNvGrpSpPr/>
          <p:nvPr/>
        </p:nvGrpSpPr>
        <p:grpSpPr>
          <a:xfrm>
            <a:off x="6096000" y="375870"/>
            <a:ext cx="5400000" cy="858848"/>
            <a:chOff x="6096000" y="375870"/>
            <a:chExt cx="5400000" cy="858848"/>
          </a:xfrm>
        </p:grpSpPr>
        <p:sp>
          <p:nvSpPr>
            <p:cNvPr id="7" name="スクロール: 横 6">
              <a:extLst>
                <a:ext uri="{FF2B5EF4-FFF2-40B4-BE49-F238E27FC236}">
                  <a16:creationId xmlns:a16="http://schemas.microsoft.com/office/drawing/2014/main" id="{31EC888A-2949-4D7D-8C82-DC246BCBAF41}"/>
                </a:ext>
              </a:extLst>
            </p:cNvPr>
            <p:cNvSpPr/>
            <p:nvPr/>
          </p:nvSpPr>
          <p:spPr>
            <a:xfrm>
              <a:off x="6779966" y="375870"/>
              <a:ext cx="4032068" cy="8588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3E2D49A-A59B-46C7-B081-17CC2824AC26}"/>
                </a:ext>
              </a:extLst>
            </p:cNvPr>
            <p:cNvSpPr/>
            <p:nvPr/>
          </p:nvSpPr>
          <p:spPr>
            <a:xfrm>
              <a:off x="6096000" y="538133"/>
              <a:ext cx="5400000" cy="584775"/>
            </a:xfrm>
            <a:prstGeom prst="rect">
              <a:avLst/>
            </a:prstGeom>
          </p:spPr>
          <p:txBody>
            <a:bodyPr wrap="none">
              <a:spAutoFit/>
            </a:bodyPr>
            <a:lstStyle/>
            <a:p>
              <a:pPr algn="ctr"/>
              <a:r>
                <a:rPr lang="ja-JP" altLang="en-US" sz="3200" b="1" i="0" dirty="0">
                  <a:solidFill>
                    <a:srgbClr val="000000"/>
                  </a:solidFill>
                  <a:effectLst/>
                  <a:latin typeface="Arial" panose="020B0604020202020204" pitchFamily="34" charset="0"/>
                </a:rPr>
                <a:t>海賊と女王の航宙記</a:t>
              </a:r>
            </a:p>
          </p:txBody>
        </p:sp>
      </p:grpSp>
      <p:sp>
        <p:nvSpPr>
          <p:cNvPr id="2" name="正方形/長方形 1">
            <a:extLst>
              <a:ext uri="{FF2B5EF4-FFF2-40B4-BE49-F238E27FC236}">
                <a16:creationId xmlns:a16="http://schemas.microsoft.com/office/drawing/2014/main" id="{872D5016-B390-434B-8440-69F5033F06CD}"/>
              </a:ext>
            </a:extLst>
          </p:cNvPr>
          <p:cNvSpPr/>
          <p:nvPr/>
        </p:nvSpPr>
        <p:spPr>
          <a:xfrm>
            <a:off x="4670614" y="2037684"/>
            <a:ext cx="184731" cy="369332"/>
          </a:xfrm>
          <a:prstGeom prst="rect">
            <a:avLst/>
          </a:prstGeom>
        </p:spPr>
        <p:txBody>
          <a:bodyPr wrap="none">
            <a:spAutoFit/>
          </a:bodyPr>
          <a:lstStyle/>
          <a:p>
            <a:pPr fontAlgn="base"/>
            <a:endParaRPr lang="ja-JP" altLang="en-US" b="1" i="0" dirty="0">
              <a:solidFill>
                <a:schemeClr val="bg1"/>
              </a:solidFill>
              <a:effectLst/>
              <a:latin typeface="Hiragino Kaku Gothic ProN"/>
            </a:endParaRPr>
          </a:p>
        </p:txBody>
      </p:sp>
      <p:sp>
        <p:nvSpPr>
          <p:cNvPr id="4" name="テキスト ボックス 3">
            <a:extLst>
              <a:ext uri="{FF2B5EF4-FFF2-40B4-BE49-F238E27FC236}">
                <a16:creationId xmlns:a16="http://schemas.microsoft.com/office/drawing/2014/main" id="{8BD82C7B-4F53-4829-A412-DBFABFAFA768}"/>
              </a:ext>
            </a:extLst>
          </p:cNvPr>
          <p:cNvSpPr txBox="1"/>
          <p:nvPr/>
        </p:nvSpPr>
        <p:spPr>
          <a:xfrm>
            <a:off x="4992000" y="2037684"/>
            <a:ext cx="7200000" cy="2117183"/>
          </a:xfrm>
          <a:prstGeom prst="rect">
            <a:avLst/>
          </a:prstGeom>
          <a:noFill/>
        </p:spPr>
        <p:txBody>
          <a:bodyPr wrap="none" rtlCol="0">
            <a:spAutoFit/>
          </a:bodyPr>
          <a:lstStyle/>
          <a:p>
            <a:pPr>
              <a:lnSpc>
                <a:spcPct val="150000"/>
              </a:lnSpc>
            </a:pPr>
            <a:r>
              <a:rPr kumimoji="1" lang="ja-JP" altLang="en-US" dirty="0"/>
              <a:t>暁の天使たちの続編で、</a:t>
            </a:r>
            <a:r>
              <a:rPr lang="ja-JP" altLang="en-US" dirty="0">
                <a:latin typeface="Arial" panose="020B0604020202020204" pitchFamily="34" charset="0"/>
              </a:rPr>
              <a:t>スカーレット・ウィザードの</a:t>
            </a:r>
          </a:p>
          <a:p>
            <a:pPr>
              <a:lnSpc>
                <a:spcPct val="150000"/>
              </a:lnSpc>
            </a:pPr>
            <a:r>
              <a:rPr kumimoji="1" lang="ja-JP" altLang="en-US" dirty="0"/>
              <a:t>ケリー・ジャスミン・ダイアナが主役の物語</a:t>
            </a:r>
            <a:endParaRPr kumimoji="1" lang="en-US" altLang="ja-JP" dirty="0"/>
          </a:p>
          <a:p>
            <a:pPr>
              <a:lnSpc>
                <a:spcPct val="150000"/>
              </a:lnSpc>
            </a:pPr>
            <a:r>
              <a:rPr kumimoji="1" lang="ja-JP" altLang="en-US" dirty="0"/>
              <a:t>天使たちの課外活動の裏側を読むことができる作品</a:t>
            </a:r>
            <a:endParaRPr kumimoji="1" lang="en-US" altLang="ja-JP" dirty="0"/>
          </a:p>
          <a:p>
            <a:pPr>
              <a:lnSpc>
                <a:spcPct val="150000"/>
              </a:lnSpc>
            </a:pPr>
            <a:endParaRPr kumimoji="1" lang="en-US" altLang="ja-JP" dirty="0"/>
          </a:p>
          <a:p>
            <a:pPr>
              <a:lnSpc>
                <a:spcPct val="150000"/>
              </a:lnSpc>
            </a:pPr>
            <a:endParaRPr kumimoji="1" lang="ja-JP" altLang="en-US" dirty="0"/>
          </a:p>
        </p:txBody>
      </p:sp>
      <p:sp>
        <p:nvSpPr>
          <p:cNvPr id="8" name="テキスト ボックス 7">
            <a:extLst>
              <a:ext uri="{FF2B5EF4-FFF2-40B4-BE49-F238E27FC236}">
                <a16:creationId xmlns:a16="http://schemas.microsoft.com/office/drawing/2014/main" id="{AB33E379-9359-4D93-994D-D2627BC338E3}"/>
              </a:ext>
            </a:extLst>
          </p:cNvPr>
          <p:cNvSpPr txBox="1"/>
          <p:nvPr/>
        </p:nvSpPr>
        <p:spPr>
          <a:xfrm>
            <a:off x="7406036" y="1346528"/>
            <a:ext cx="2699778"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既刊３巻</a:t>
            </a:r>
            <a:r>
              <a:rPr lang="en-US" altLang="ja-JP" b="1" dirty="0">
                <a:latin typeface="メイリオ" panose="020B0604030504040204" pitchFamily="50" charset="-128"/>
                <a:ea typeface="メイリオ" panose="020B0604030504040204" pitchFamily="50" charset="-128"/>
              </a:rPr>
              <a:t>(2023/8/30)</a:t>
            </a:r>
          </a:p>
        </p:txBody>
      </p:sp>
    </p:spTree>
    <p:extLst>
      <p:ext uri="{BB962C8B-B14F-4D97-AF65-F5344CB8AC3E}">
        <p14:creationId xmlns:p14="http://schemas.microsoft.com/office/powerpoint/2010/main" val="13635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ppt_x</p:attrName>
                                        </p:attrNameLst>
                                      </p:cBhvr>
                                      <p:tavLst>
                                        <p:tav tm="0">
                                          <p:val>
                                            <p:strVal val="#ppt_x"/>
                                          </p:val>
                                        </p:tav>
                                        <p:tav tm="100000">
                                          <p:val>
                                            <p:strVal val="#ppt_x"/>
                                          </p:val>
                                        </p:tav>
                                      </p:tavLst>
                                    </p:anim>
                                    <p:anim calcmode="lin" valueType="num">
                                      <p:cBhvr>
                                        <p:cTn id="21"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ppt_x</p:attrName>
                                        </p:attrNameLst>
                                      </p:cBhvr>
                                      <p:tavLst>
                                        <p:tav tm="0">
                                          <p:val>
                                            <p:strVal val="#ppt_x"/>
                                          </p:val>
                                        </p:tav>
                                        <p:tav tm="100000">
                                          <p:val>
                                            <p:strVal val="#ppt_x"/>
                                          </p:val>
                                        </p:tav>
                                      </p:tavLst>
                                    </p:anim>
                                    <p:anim calcmode="lin" valueType="num">
                                      <p:cBhvr>
                                        <p:cTn id="28"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E0CCB84-513F-49B2-B37F-DCC0B339BEED}"/>
              </a:ext>
            </a:extLst>
          </p:cNvPr>
          <p:cNvGrpSpPr/>
          <p:nvPr/>
        </p:nvGrpSpPr>
        <p:grpSpPr>
          <a:xfrm>
            <a:off x="6958149" y="444137"/>
            <a:ext cx="3675017" cy="858848"/>
            <a:chOff x="6958149" y="444137"/>
            <a:chExt cx="3675017" cy="858848"/>
          </a:xfrm>
        </p:grpSpPr>
        <p:sp>
          <p:nvSpPr>
            <p:cNvPr id="2" name="スクロール: 横 1">
              <a:extLst>
                <a:ext uri="{FF2B5EF4-FFF2-40B4-BE49-F238E27FC236}">
                  <a16:creationId xmlns:a16="http://schemas.microsoft.com/office/drawing/2014/main" id="{801AB9AD-A836-4E5B-9028-960B2F8E6D24}"/>
                </a:ext>
              </a:extLst>
            </p:cNvPr>
            <p:cNvSpPr/>
            <p:nvPr/>
          </p:nvSpPr>
          <p:spPr>
            <a:xfrm>
              <a:off x="6958149" y="444137"/>
              <a:ext cx="3675017" cy="858848"/>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2764A21-5E07-4CE5-B052-55F999BC0A56}"/>
                </a:ext>
              </a:extLst>
            </p:cNvPr>
            <p:cNvSpPr/>
            <p:nvPr/>
          </p:nvSpPr>
          <p:spPr>
            <a:xfrm>
              <a:off x="7062192" y="589174"/>
              <a:ext cx="3467616" cy="584775"/>
            </a:xfrm>
            <a:prstGeom prst="rect">
              <a:avLst/>
            </a:prstGeom>
          </p:spPr>
          <p:txBody>
            <a:bodyPr wrap="none">
              <a:spAutoFit/>
            </a:bodyPr>
            <a:lstStyle/>
            <a:p>
              <a:pPr algn="ctr"/>
              <a:r>
                <a:rPr lang="ja-JP" altLang="en-US" sz="3200" b="1" dirty="0"/>
                <a:t>トゥルークの海賊</a:t>
              </a:r>
            </a:p>
          </p:txBody>
        </p:sp>
      </p:grpSp>
      <p:pic>
        <p:nvPicPr>
          <p:cNvPr id="1026" name="Picture 2" descr="Amazon.co.jp: トゥルークの海賊1 (C・NOVELSファンタジア) : 茅田 砂胡, 鈴木 理華: 本">
            <a:extLst>
              <a:ext uri="{FF2B5EF4-FFF2-40B4-BE49-F238E27FC236}">
                <a16:creationId xmlns:a16="http://schemas.microsoft.com/office/drawing/2014/main" id="{E4A00008-CA26-4DDC-84B8-50F475A5C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 y="0"/>
            <a:ext cx="4763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4A21E03-1CF8-40B9-B133-566576023A52}"/>
              </a:ext>
            </a:extLst>
          </p:cNvPr>
          <p:cNvSpPr txBox="1"/>
          <p:nvPr/>
        </p:nvSpPr>
        <p:spPr>
          <a:xfrm>
            <a:off x="7740262" y="1302985"/>
            <a:ext cx="2111475" cy="369332"/>
          </a:xfrm>
          <a:prstGeom prst="rect">
            <a:avLst/>
          </a:prstGeom>
          <a:noFill/>
        </p:spPr>
        <p:txBody>
          <a:bodyPr wrap="none" rtlCol="0">
            <a:spAutoFit/>
          </a:bodyPr>
          <a:lstStyle/>
          <a:p>
            <a:r>
              <a:rPr lang="zh-TW" altLang="en-US" b="1" dirty="0">
                <a:latin typeface="メイリオ" panose="020B0604030504040204" pitchFamily="50" charset="-128"/>
                <a:ea typeface="メイリオ" panose="020B0604030504040204" pitchFamily="50" charset="-128"/>
              </a:rPr>
              <a:t>全</a:t>
            </a:r>
            <a:r>
              <a:rPr lang="en-US" altLang="zh-TW" b="1" dirty="0">
                <a:latin typeface="メイリオ" panose="020B0604030504040204" pitchFamily="50" charset="-128"/>
                <a:ea typeface="メイリオ" panose="020B0604030504040204" pitchFamily="50" charset="-128"/>
              </a:rPr>
              <a:t>4</a:t>
            </a:r>
            <a:r>
              <a:rPr lang="zh-TW" altLang="en-US" b="1" dirty="0">
                <a:latin typeface="メイリオ" panose="020B0604030504040204" pitchFamily="50" charset="-128"/>
                <a:ea typeface="メイリオ" panose="020B0604030504040204" pitchFamily="50" charset="-128"/>
              </a:rPr>
              <a:t>巻（本編</a:t>
            </a:r>
            <a:r>
              <a:rPr lang="en-US" altLang="zh-TW" b="1" dirty="0">
                <a:latin typeface="メイリオ" panose="020B0604030504040204" pitchFamily="50" charset="-128"/>
                <a:ea typeface="メイリオ" panose="020B0604030504040204" pitchFamily="50" charset="-128"/>
              </a:rPr>
              <a:t>4</a:t>
            </a:r>
            <a:r>
              <a:rPr lang="zh-TW" altLang="en-US" b="1" dirty="0">
                <a:latin typeface="メイリオ" panose="020B0604030504040204" pitchFamily="50" charset="-128"/>
                <a:ea typeface="メイリオ" panose="020B0604030504040204" pitchFamily="50" charset="-128"/>
              </a:rPr>
              <a:t>巻）</a:t>
            </a:r>
            <a:endParaRPr lang="en-US" altLang="ja-JP"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56EB3E5C-4994-4C82-B5BB-BE1FDC54CD14}"/>
              </a:ext>
            </a:extLst>
          </p:cNvPr>
          <p:cNvSpPr/>
          <p:nvPr/>
        </p:nvSpPr>
        <p:spPr>
          <a:xfrm>
            <a:off x="4992000" y="2008555"/>
            <a:ext cx="7200000" cy="4628190"/>
          </a:xfrm>
          <a:prstGeom prst="rect">
            <a:avLst/>
          </a:prstGeom>
        </p:spPr>
        <p:txBody>
          <a:bodyPr wrap="square">
            <a:spAutoFit/>
          </a:bodyPr>
          <a:lstStyle/>
          <a:p>
            <a:pPr>
              <a:lnSpc>
                <a:spcPct val="150000"/>
              </a:lnSpc>
            </a:pPr>
            <a:r>
              <a:rPr lang="en-US" altLang="ja-JP" dirty="0">
                <a:latin typeface="Arial" panose="020B0604020202020204" pitchFamily="34" charset="0"/>
              </a:rPr>
              <a:t>『</a:t>
            </a:r>
            <a:r>
              <a:rPr lang="ja-JP" altLang="en-US" dirty="0">
                <a:latin typeface="Arial" panose="020B0604020202020204" pitchFamily="34" charset="0"/>
              </a:rPr>
              <a:t>天使たちの課題活動</a:t>
            </a:r>
            <a:r>
              <a:rPr lang="en-US" altLang="ja-JP" dirty="0">
                <a:latin typeface="Arial" panose="020B0604020202020204" pitchFamily="34" charset="0"/>
              </a:rPr>
              <a:t>』</a:t>
            </a:r>
            <a:r>
              <a:rPr lang="ja-JP" altLang="en-US" dirty="0">
                <a:latin typeface="Arial" panose="020B0604020202020204" pitchFamily="34" charset="0"/>
              </a:rPr>
              <a:t>と並行する時間上の話</a:t>
            </a:r>
            <a:endParaRPr lang="en-US" altLang="ja-JP" dirty="0">
              <a:latin typeface="Arial" panose="020B0604020202020204" pitchFamily="34" charset="0"/>
            </a:endParaRPr>
          </a:p>
          <a:p>
            <a:pPr>
              <a:lnSpc>
                <a:spcPct val="150000"/>
              </a:lnSpc>
            </a:pPr>
            <a:r>
              <a:rPr lang="ja-JP" altLang="en-US" dirty="0"/>
              <a:t>ケリーたちは、トゥルーク周辺の海賊問題の解決を頼まれる。</a:t>
            </a:r>
            <a:endParaRPr lang="en-US" altLang="ja-JP" dirty="0"/>
          </a:p>
          <a:p>
            <a:pPr>
              <a:lnSpc>
                <a:spcPct val="150000"/>
              </a:lnSpc>
            </a:pPr>
            <a:r>
              <a:rPr lang="ja-JP" altLang="en-US" dirty="0"/>
              <a:t>ところがトゥルークは一般人には渡航が認められていない惑星だった。実際に飛んでみたケリーたちは、そこで貨物輸送艦の護衛として連邦軍から派遣されてきている軍艦に察知され、警告を受ける。その直後、跳躍反応を感知したケリーたちは個人所有の快速船が跳躍してきて、しかもそれを追うように海賊船が現れたのを目撃する。</a:t>
            </a:r>
            <a:endParaRPr lang="en-US" altLang="ja-JP" dirty="0"/>
          </a:p>
          <a:p>
            <a:pPr>
              <a:lnSpc>
                <a:spcPct val="150000"/>
              </a:lnSpc>
            </a:pPr>
            <a:endParaRPr lang="en-US" altLang="ja-JP" dirty="0"/>
          </a:p>
          <a:p>
            <a:pPr>
              <a:lnSpc>
                <a:spcPct val="150000"/>
              </a:lnSpc>
            </a:pPr>
            <a:r>
              <a:rPr lang="ja-JP" altLang="en-US" dirty="0"/>
              <a:t>一方、ルウは知り合いの僧籍剥奪の危機にトゥルークに行かなければならなくなった。</a:t>
            </a:r>
            <a:endParaRPr lang="en-US" altLang="ja-JP" dirty="0"/>
          </a:p>
          <a:p>
            <a:pPr>
              <a:lnSpc>
                <a:spcPct val="150000"/>
              </a:lnSpc>
            </a:pPr>
            <a:r>
              <a:rPr lang="ja-JP" altLang="en-US" dirty="0"/>
              <a:t>そこで、ケリーの船</a:t>
            </a:r>
            <a:r>
              <a:rPr lang="en-US" altLang="ja-JP" dirty="0"/>
              <a:t>《</a:t>
            </a:r>
            <a:r>
              <a:rPr lang="ja-JP" altLang="en-US" dirty="0"/>
              <a:t>パラス・アテナ</a:t>
            </a:r>
            <a:r>
              <a:rPr lang="en-US" altLang="ja-JP" dirty="0"/>
              <a:t>》</a:t>
            </a:r>
            <a:r>
              <a:rPr lang="ja-JP" altLang="en-US" dirty="0"/>
              <a:t>で向かうことにした。</a:t>
            </a:r>
          </a:p>
        </p:txBody>
      </p:sp>
    </p:spTree>
    <p:extLst>
      <p:ext uri="{BB962C8B-B14F-4D97-AF65-F5344CB8AC3E}">
        <p14:creationId xmlns:p14="http://schemas.microsoft.com/office/powerpoint/2010/main" val="13312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ppt_x</p:attrName>
                                        </p:attrNameLst>
                                      </p:cBhvr>
                                      <p:tavLst>
                                        <p:tav tm="0">
                                          <p:val>
                                            <p:strVal val="#ppt_x"/>
                                          </p:val>
                                        </p:tav>
                                        <p:tav tm="100000">
                                          <p:val>
                                            <p:strVal val="#ppt_x"/>
                                          </p:val>
                                        </p:tav>
                                      </p:tavLst>
                                    </p:anim>
                                    <p:anim calcmode="lin" valueType="num">
                                      <p:cBhvr>
                                        <p:cTn id="21"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ppt_x</p:attrName>
                                        </p:attrNameLst>
                                      </p:cBhvr>
                                      <p:tavLst>
                                        <p:tav tm="0">
                                          <p:val>
                                            <p:strVal val="#ppt_x"/>
                                          </p:val>
                                        </p:tav>
                                        <p:tav tm="100000">
                                          <p:val>
                                            <p:strVal val="#ppt_x"/>
                                          </p:val>
                                        </p:tav>
                                      </p:tavLst>
                                    </p:anim>
                                    <p:anim calcmode="lin" valueType="num">
                                      <p:cBhvr>
                                        <p:cTn id="28"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TotalTime>
  <Words>820</Words>
  <Application>Microsoft Office PowerPoint</Application>
  <PresentationFormat>ワイド画面</PresentationFormat>
  <Paragraphs>55</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Hiragino Kaku Gothic ProN</vt:lpstr>
      <vt:lpstr>メイリオ</vt:lpstr>
      <vt:lpstr>游ゴシック</vt:lpstr>
      <vt:lpstr>游ゴシック Light</vt:lpstr>
      <vt:lpstr>Arial</vt:lpstr>
      <vt:lpstr>Office テーマ</vt:lpstr>
      <vt:lpstr>茅田砂胡作品で 私の好きな本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私の好きな本</dc:title>
  <dc:creator>江口 峻史</dc:creator>
  <cp:lastModifiedBy>yukao</cp:lastModifiedBy>
  <cp:revision>22</cp:revision>
  <dcterms:created xsi:type="dcterms:W3CDTF">2023-08-23T06:23:07Z</dcterms:created>
  <dcterms:modified xsi:type="dcterms:W3CDTF">2023-10-25T09:09:18Z</dcterms:modified>
</cp:coreProperties>
</file>