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6" r:id="rId4"/>
    <p:sldId id="267" r:id="rId5"/>
    <p:sldId id="268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dent" initials="s" lastIdx="2" clrIdx="0">
    <p:extLst>
      <p:ext uri="{19B8F6BF-5375-455C-9EA6-DF929625EA0E}">
        <p15:presenceInfo xmlns:p15="http://schemas.microsoft.com/office/powerpoint/2012/main" userId="student" providerId="None"/>
      </p:ext>
    </p:extLst>
  </p:cmAuthor>
  <p:cmAuthor id="2" name="宮尾 大地" initials="宮尾" lastIdx="1" clrIdx="1">
    <p:extLst>
      <p:ext uri="{19B8F6BF-5375-455C-9EA6-DF929625EA0E}">
        <p15:presenceInfo xmlns:p15="http://schemas.microsoft.com/office/powerpoint/2012/main" userId="S-1-5-21-1689917014-129508739-483251909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847D1-EA08-4053-A080-4F576903E7F7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6607-A1E1-41B0-97C4-4E9793E7AB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02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935475-F8D0-4822-A8BE-C1131B58D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AA685EE-10B1-426B-ACC5-311EDEDE6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B7B03C-AE27-4F6A-BBE0-DF232940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BF30-F175-437A-A8A0-2DFE9D601FF7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774DA6-E0BF-4792-8A6A-6E6E21676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7CC796-C8AD-4E10-A169-AAE0D2D1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33CB-D20C-4737-8E27-B680F7A66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98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7F2100-97C2-4C29-A403-05087646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6FF6F9-C10E-4361-B3CF-B3AB97B04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AF3D85-11C3-4804-A373-6F340EC5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BF30-F175-437A-A8A0-2DFE9D601FF7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6CD72A-3351-4BCA-8644-188AB4BF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4415B1-C74F-4556-AE79-EF5D60D6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33CB-D20C-4737-8E27-B680F7A66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21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1545354-2ECB-4CB3-8A27-A1A10F278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C4489C7-987E-4BB9-B3F8-ED868DF3D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51F68-B8D9-497F-A797-935EA2AEB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BF30-F175-437A-A8A0-2DFE9D601FF7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96BFD0-0EB5-482E-AFE6-5F3383F3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306FE7-0EE5-47DF-9FA0-5A1A423AC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33CB-D20C-4737-8E27-B680F7A66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71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0B390B-5AF8-4772-82B6-B68469AF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9456A0-A667-48CB-A45C-FCAFCC6D5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48F6BA-7E61-4043-8FBF-F5A05E56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BF30-F175-437A-A8A0-2DFE9D601FF7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CCCBE0-82E2-43B2-8BDF-5BAA188A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2CE462-5AED-4FC6-9FE2-2BB3C99C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33CB-D20C-4737-8E27-B680F7A66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02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D8F060-E1ED-4069-9592-9509AD3BF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872CFD-C4DE-47A3-91D3-D2EFEF97E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2179EC-0953-42F9-A850-B619E921E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BF30-F175-437A-A8A0-2DFE9D601FF7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B14477-8A33-4222-8C57-5AA16C0D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3552E0-13A2-492E-AD26-D9B69757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33CB-D20C-4737-8E27-B680F7A66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67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4A52E0-C33E-4F89-A89C-FD7245AE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BB92D3-4E8B-4982-AA1A-5C56987F8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62BDAF3-B01D-4E69-AF7B-664CAAAB9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589F0B-61B8-434F-A192-B44ECEF0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BF30-F175-437A-A8A0-2DFE9D601FF7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447A54-D245-4565-8972-C94C7C94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A946ED-8523-4CEE-9F6C-7726BB32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33CB-D20C-4737-8E27-B680F7A66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96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17D5CD-4E9D-404B-9A9D-C73F52FE1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8D808E2-82FD-46BD-883B-A040043A6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B2CD55D-D783-422B-91C4-2F1AF7835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1CD2247-D26A-47AF-923C-483B68F25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1D6F45E-D0E4-4C6A-AD23-A03F36591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7360325-5232-47F7-8A66-3285284E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BF30-F175-437A-A8A0-2DFE9D601FF7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EC9B97B-5BF2-470A-9FC3-7CE15822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754684C-76BF-49ED-AF51-22F1B1CD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33CB-D20C-4737-8E27-B680F7A66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06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9B03B3-437A-47AF-BE3C-BB4E7302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425F0E6-16CF-44BB-86A4-1C9F6C14D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BF30-F175-437A-A8A0-2DFE9D601FF7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D412715-F6B7-449E-8C22-6FFEA3B17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ECEBF3E-30F4-41F6-8AC6-3AE0B5D73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33CB-D20C-4737-8E27-B680F7A66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69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654162B-7ED2-471E-853E-DEAFDC843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BF30-F175-437A-A8A0-2DFE9D601FF7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E535D51-85FF-4864-AF77-748B7DB4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4EC42F-1C6E-4BB5-96E4-519A41D0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33CB-D20C-4737-8E27-B680F7A66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43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ED08AB-DD0E-4EC9-A5F5-6DD385995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451494-3128-47D4-9370-0B6EDBD70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A74F304-689F-45AB-9638-713F50BA7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AC83BE-3A3F-4F8A-A89A-55892467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BF30-F175-437A-A8A0-2DFE9D601FF7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6D4E7B-B657-47A3-BD87-1175DB96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DBE5CA-80EF-485D-990A-126FEAD57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33CB-D20C-4737-8E27-B680F7A66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70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E5064C-2FCE-450A-A30F-BB18989C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6C2A252-31E1-4725-A10A-AC720C596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B367ED7-8D6F-4768-80D7-CC005480F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0500063-48FF-4FD1-829D-DD75DDEF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BF30-F175-437A-A8A0-2DFE9D601FF7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76506D-7ED3-4C3B-BE6A-F8F4E15F1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DFE0075-7076-4A8C-9170-B7BF0062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E33CB-D20C-4737-8E27-B680F7A66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00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eb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27A74F5-B518-4DC6-8B20-C031E5ED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FF52ED-940A-4ECA-8432-8B38A6C2A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C0D583-EB2E-4AE0-9074-F52D03F31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BBF30-F175-437A-A8A0-2DFE9D601FF7}" type="datetimeFigureOut">
              <a:rPr kumimoji="1" lang="ja-JP" altLang="en-US" smtClean="0"/>
              <a:t>2022/11/14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039527-06E8-4AE6-90F6-DDEEAEAEA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85341A-6A93-4414-962C-BF345A489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E33CB-D20C-4737-8E27-B680F7A66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92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80B129C-A805-4108-8CA5-18314F953007}"/>
              </a:ext>
            </a:extLst>
          </p:cNvPr>
          <p:cNvSpPr/>
          <p:nvPr/>
        </p:nvSpPr>
        <p:spPr>
          <a:xfrm>
            <a:off x="4059095" y="97529"/>
            <a:ext cx="6265951" cy="25035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altLang="ja-JP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MAKE YOUR </a:t>
            </a:r>
            <a:r>
              <a:rPr lang="en-US" altLang="ja-JP" sz="48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4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HERO</a:t>
            </a:r>
            <a:br>
              <a:rPr lang="en-US" altLang="ja-JP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ja-JP" altLang="en-US" sz="1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Arial" panose="020B0604020202020204" pitchFamily="34" charset="0"/>
              </a:rPr>
              <a:t>メイクユーアーヒーロー</a:t>
            </a:r>
            <a:endParaRPr kumimoji="1" lang="ja-JP" altLang="en-US" sz="48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  <a:cs typeface="Arial" panose="020B0604020202020204" pitchFamily="34" charset="0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9DE8378-A0C4-4161-A0A4-1AC5788835BB}"/>
              </a:ext>
            </a:extLst>
          </p:cNvPr>
          <p:cNvSpPr/>
          <p:nvPr/>
        </p:nvSpPr>
        <p:spPr>
          <a:xfrm>
            <a:off x="6792687" y="5924939"/>
            <a:ext cx="5399313" cy="933061"/>
          </a:xfrm>
          <a:prstGeom prst="roundRect">
            <a:avLst/>
          </a:prstGeom>
          <a:solidFill>
            <a:schemeClr val="tx1">
              <a:alpha val="45000"/>
            </a:schemeClr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ja-JP" altLang="en-US" dirty="0">
                <a:solidFill>
                  <a:schemeClr val="bg1"/>
                </a:solidFill>
              </a:rPr>
              <a:t>福岡デザイン＆テクノロジー専門学校</a:t>
            </a:r>
            <a:endParaRPr lang="en-US" altLang="ja-JP" dirty="0">
              <a:solidFill>
                <a:schemeClr val="bg1"/>
              </a:solidFill>
            </a:endParaRPr>
          </a:p>
          <a:p>
            <a:pPr algn="r"/>
            <a:r>
              <a:rPr lang="ja-JP" altLang="en-US" dirty="0">
                <a:solidFill>
                  <a:schemeClr val="bg1"/>
                </a:solidFill>
              </a:rPr>
              <a:t>クリエーティブデザイン科ゲームプランナー専攻</a:t>
            </a:r>
            <a:br>
              <a:rPr lang="en-US" altLang="ja-JP" dirty="0">
                <a:solidFill>
                  <a:schemeClr val="bg1"/>
                </a:solidFill>
              </a:rPr>
            </a:br>
            <a:r>
              <a:rPr lang="ja-JP" altLang="en-US" dirty="0">
                <a:solidFill>
                  <a:schemeClr val="bg1"/>
                </a:solidFill>
              </a:rPr>
              <a:t>　　１年　藤野　奏風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E6FB9DB-439B-4493-B306-AA59DF57960C}"/>
              </a:ext>
            </a:extLst>
          </p:cNvPr>
          <p:cNvSpPr/>
          <p:nvPr/>
        </p:nvSpPr>
        <p:spPr>
          <a:xfrm>
            <a:off x="4324879" y="3676261"/>
            <a:ext cx="6139542" cy="190565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D201E10-4F8F-447A-855E-D92FE44FE84A}"/>
              </a:ext>
            </a:extLst>
          </p:cNvPr>
          <p:cNvGrpSpPr/>
          <p:nvPr/>
        </p:nvGrpSpPr>
        <p:grpSpPr>
          <a:xfrm>
            <a:off x="4542901" y="3771353"/>
            <a:ext cx="5782145" cy="1715470"/>
            <a:chOff x="5983756" y="2466304"/>
            <a:chExt cx="5782145" cy="1715470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455D9697-A20A-405A-B0DB-34C2AA11A82F}"/>
                </a:ext>
              </a:extLst>
            </p:cNvPr>
            <p:cNvSpPr txBox="1"/>
            <p:nvPr/>
          </p:nvSpPr>
          <p:spPr>
            <a:xfrm>
              <a:off x="5983756" y="2466304"/>
              <a:ext cx="2416628" cy="171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kumimoji="1" lang="ja-JP" altLang="en-US" b="1" dirty="0">
                  <a:solidFill>
                    <a:schemeClr val="bg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ジャンル：</a:t>
              </a:r>
              <a:endParaRPr kumimoji="1" lang="en-US" altLang="ja-JP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  <a:p>
              <a:pPr algn="dist">
                <a:lnSpc>
                  <a:spcPct val="150000"/>
                </a:lnSpc>
              </a:pPr>
              <a:r>
                <a:rPr lang="ja-JP" altLang="en-US" b="1" dirty="0">
                  <a:solidFill>
                    <a:schemeClr val="bg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ターゲット：</a:t>
              </a:r>
              <a:endParaRPr lang="en-US" altLang="ja-JP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  <a:p>
              <a:pPr algn="dist">
                <a:lnSpc>
                  <a:spcPct val="150000"/>
                </a:lnSpc>
              </a:pPr>
              <a:r>
                <a:rPr kumimoji="1" lang="ja-JP" altLang="en-US" b="1" dirty="0">
                  <a:solidFill>
                    <a:schemeClr val="bg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プレイ人数：</a:t>
              </a:r>
              <a:endParaRPr kumimoji="1" lang="en-US" altLang="ja-JP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  <a:p>
              <a:pPr algn="dist">
                <a:lnSpc>
                  <a:spcPct val="150000"/>
                </a:lnSpc>
              </a:pPr>
              <a:r>
                <a:rPr lang="ja-JP" altLang="en-US" b="1" dirty="0">
                  <a:solidFill>
                    <a:schemeClr val="bg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プラットフォーム：</a:t>
              </a:r>
              <a:endParaRPr kumimoji="1" lang="ja-JP" altLang="en-US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D19C9FB-4D03-4D35-AB7C-6202DED04A1C}"/>
                </a:ext>
              </a:extLst>
            </p:cNvPr>
            <p:cNvSpPr txBox="1"/>
            <p:nvPr/>
          </p:nvSpPr>
          <p:spPr>
            <a:xfrm>
              <a:off x="8257592" y="2466304"/>
              <a:ext cx="3508309" cy="168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b="1" dirty="0">
                  <a:solidFill>
                    <a:schemeClr val="bg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アクションゲーム</a:t>
              </a:r>
              <a:endParaRPr kumimoji="1" lang="en-US" altLang="ja-JP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solidFill>
                    <a:schemeClr val="bg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ヒーローに憧れてる小学〇年生</a:t>
              </a:r>
              <a:endParaRPr lang="en-US" altLang="ja-JP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solidFill>
                    <a:schemeClr val="bg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１人～４人</a:t>
              </a:r>
              <a:endParaRPr lang="en-US" altLang="ja-JP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en-US" altLang="ja-JP" b="1" dirty="0" err="1">
                  <a:solidFill>
                    <a:schemeClr val="bg1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NintendoSwitch</a:t>
              </a:r>
              <a:endParaRPr kumimoji="1" lang="ja-JP" altLang="en-US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97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50F0BC1-27D5-4178-8308-BA2618D4A564}"/>
              </a:ext>
            </a:extLst>
          </p:cNvPr>
          <p:cNvSpPr/>
          <p:nvPr/>
        </p:nvSpPr>
        <p:spPr>
          <a:xfrm>
            <a:off x="409944" y="294402"/>
            <a:ext cx="11372112" cy="6488138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EE29E1-6F24-47B4-A394-FE938C17FD51}"/>
              </a:ext>
            </a:extLst>
          </p:cNvPr>
          <p:cNvSpPr txBox="1"/>
          <p:nvPr/>
        </p:nvSpPr>
        <p:spPr>
          <a:xfrm>
            <a:off x="1093590" y="643938"/>
            <a:ext cx="766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u="sng" dirty="0"/>
              <a:t>コンセプト</a:t>
            </a:r>
            <a:endParaRPr lang="ja-JP" altLang="en-US" sz="4000" u="sng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D0D2C40-0EAD-4F28-AAD6-B9C867C5E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24" y="3916362"/>
            <a:ext cx="2112628" cy="257452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4E22490-CAF4-410A-934D-5A4D89D88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394" y="3522030"/>
            <a:ext cx="4195462" cy="278535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09E9904-FA66-4A28-A055-D3BEC10C1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7" y="1440878"/>
            <a:ext cx="1992645" cy="2367453"/>
          </a:xfrm>
          <a:prstGeom prst="rect">
            <a:avLst/>
          </a:prstGeom>
        </p:spPr>
      </p:pic>
      <p:sp>
        <p:nvSpPr>
          <p:cNvPr id="14" name="思考の吹き出し: 雲形 13">
            <a:extLst>
              <a:ext uri="{FF2B5EF4-FFF2-40B4-BE49-F238E27FC236}">
                <a16:creationId xmlns:a16="http://schemas.microsoft.com/office/drawing/2014/main" id="{2B5F70DD-E6DF-451A-96D6-250968EDCD5C}"/>
              </a:ext>
            </a:extLst>
          </p:cNvPr>
          <p:cNvSpPr/>
          <p:nvPr/>
        </p:nvSpPr>
        <p:spPr>
          <a:xfrm>
            <a:off x="3909016" y="3229675"/>
            <a:ext cx="3220673" cy="2083793"/>
          </a:xfrm>
          <a:prstGeom prst="cloudCallout">
            <a:avLst>
              <a:gd name="adj1" fmla="val -53946"/>
              <a:gd name="adj2" fmla="val 2505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ヒーローに</a:t>
            </a:r>
            <a:br>
              <a:rPr kumimoji="1" lang="en-US" altLang="ja-JP" dirty="0"/>
            </a:br>
            <a:r>
              <a:rPr kumimoji="1" lang="ja-JP" altLang="en-US" dirty="0"/>
              <a:t>なりたい！✨✨</a:t>
            </a: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EDFE8141-198A-4363-8704-068232B0FA30}"/>
              </a:ext>
            </a:extLst>
          </p:cNvPr>
          <p:cNvSpPr/>
          <p:nvPr/>
        </p:nvSpPr>
        <p:spPr>
          <a:xfrm>
            <a:off x="4501509" y="5384993"/>
            <a:ext cx="2112628" cy="713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sng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A2B2C1-6A0E-4606-9CE4-EA21E7D2AF90}"/>
              </a:ext>
            </a:extLst>
          </p:cNvPr>
          <p:cNvSpPr txBox="1"/>
          <p:nvPr/>
        </p:nvSpPr>
        <p:spPr>
          <a:xfrm>
            <a:off x="2615613" y="1639804"/>
            <a:ext cx="812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ヒーローに憧れている小学生に自身の夢を体現化させたい❕❕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4035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799A1F7-FF35-4949-9807-9644930622C3}"/>
              </a:ext>
            </a:extLst>
          </p:cNvPr>
          <p:cNvSpPr/>
          <p:nvPr/>
        </p:nvSpPr>
        <p:spPr>
          <a:xfrm>
            <a:off x="192989" y="214767"/>
            <a:ext cx="11806021" cy="637213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01FADD-AC43-4C6A-AD46-7A001E499D8C}"/>
              </a:ext>
            </a:extLst>
          </p:cNvPr>
          <p:cNvSpPr txBox="1"/>
          <p:nvPr/>
        </p:nvSpPr>
        <p:spPr>
          <a:xfrm>
            <a:off x="538638" y="360027"/>
            <a:ext cx="441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u="sng" dirty="0"/>
              <a:t>ゲーム概要</a:t>
            </a: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EB505C86-4494-448C-A38A-A2410075F86C}"/>
              </a:ext>
            </a:extLst>
          </p:cNvPr>
          <p:cNvSpPr/>
          <p:nvPr/>
        </p:nvSpPr>
        <p:spPr>
          <a:xfrm>
            <a:off x="506294" y="954057"/>
            <a:ext cx="6734460" cy="52504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E20196CD-F1FE-47DF-82B9-3980FDAA3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43" y="2172946"/>
            <a:ext cx="545983" cy="145966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FDD4ACA-6BB1-4367-AF6D-E5530BC8F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1" y="3243781"/>
            <a:ext cx="1636181" cy="1636181"/>
          </a:xfrm>
          <a:prstGeom prst="rect">
            <a:avLst/>
          </a:prstGeom>
        </p:spPr>
      </p:pic>
      <p:cxnSp>
        <p:nvCxnSpPr>
          <p:cNvPr id="20" name="コネクタ: カギ線 19">
            <a:extLst>
              <a:ext uri="{FF2B5EF4-FFF2-40B4-BE49-F238E27FC236}">
                <a16:creationId xmlns:a16="http://schemas.microsoft.com/office/drawing/2014/main" id="{0415F69C-86C3-4A59-8861-D384EE391BE7}"/>
              </a:ext>
            </a:extLst>
          </p:cNvPr>
          <p:cNvCxnSpPr>
            <a:cxnSpLocks/>
            <a:stCxn id="18" idx="0"/>
          </p:cNvCxnSpPr>
          <p:nvPr/>
        </p:nvCxnSpPr>
        <p:spPr>
          <a:xfrm rot="5400000" flipH="1" flipV="1">
            <a:off x="1991184" y="2490021"/>
            <a:ext cx="194859" cy="13126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5C0DE50-3007-4418-9040-E331A989D855}"/>
              </a:ext>
            </a:extLst>
          </p:cNvPr>
          <p:cNvSpPr txBox="1"/>
          <p:nvPr/>
        </p:nvSpPr>
        <p:spPr>
          <a:xfrm>
            <a:off x="475376" y="5094697"/>
            <a:ext cx="5478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頭、マント、スーツ、武器（素手も可能）</a:t>
            </a:r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多くの部位に</a:t>
            </a:r>
            <a:r>
              <a:rPr kumimoji="1" lang="ja-JP" altLang="en-US" dirty="0">
                <a:solidFill>
                  <a:srgbClr val="FF0000"/>
                </a:solidFill>
              </a:rPr>
              <a:t>多くの種類の装備を付けて</a:t>
            </a:r>
            <a:r>
              <a:rPr kumimoji="1" lang="ja-JP" altLang="en-US" dirty="0"/>
              <a:t>自分だけの</a:t>
            </a:r>
            <a:r>
              <a:rPr kumimoji="1" lang="ja-JP" altLang="en-US" dirty="0">
                <a:solidFill>
                  <a:srgbClr val="FF0000"/>
                </a:solidFill>
              </a:rPr>
              <a:t>ヒーローの見た目を作る</a:t>
            </a:r>
            <a:r>
              <a:rPr kumimoji="1" lang="ja-JP" altLang="en-US" dirty="0"/>
              <a:t>！！</a:t>
            </a:r>
            <a:endParaRPr kumimoji="1" lang="en-US" altLang="ja-JP" dirty="0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E7C5EAC1-E1B9-408E-BB2B-17939F864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86" y="3243781"/>
            <a:ext cx="1630240" cy="1630240"/>
          </a:xfrm>
          <a:prstGeom prst="rect">
            <a:avLst/>
          </a:prstGeom>
        </p:spPr>
      </p:pic>
      <p:cxnSp>
        <p:nvCxnSpPr>
          <p:cNvPr id="41" name="コネクタ: カギ線 40">
            <a:extLst>
              <a:ext uri="{FF2B5EF4-FFF2-40B4-BE49-F238E27FC236}">
                <a16:creationId xmlns:a16="http://schemas.microsoft.com/office/drawing/2014/main" id="{5D78D6C0-D7D9-482F-A48D-3A632847C11F}"/>
              </a:ext>
            </a:extLst>
          </p:cNvPr>
          <p:cNvCxnSpPr>
            <a:cxnSpLocks/>
            <a:stCxn id="39" idx="0"/>
            <a:endCxn id="15" idx="3"/>
          </p:cNvCxnSpPr>
          <p:nvPr/>
        </p:nvCxnSpPr>
        <p:spPr>
          <a:xfrm rot="16200000" flipV="1">
            <a:off x="3503766" y="2689941"/>
            <a:ext cx="341000" cy="7666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矢印: 右 72">
            <a:extLst>
              <a:ext uri="{FF2B5EF4-FFF2-40B4-BE49-F238E27FC236}">
                <a16:creationId xmlns:a16="http://schemas.microsoft.com/office/drawing/2014/main" id="{7FA6751D-F0DF-4C8A-973E-EC4BC7BBE1A4}"/>
              </a:ext>
            </a:extLst>
          </p:cNvPr>
          <p:cNvSpPr/>
          <p:nvPr/>
        </p:nvSpPr>
        <p:spPr>
          <a:xfrm>
            <a:off x="4728095" y="2618063"/>
            <a:ext cx="1116493" cy="1115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43F9D7DE-F754-4AF8-A4CF-DF18735CA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88" y="1155916"/>
            <a:ext cx="1831594" cy="1371678"/>
          </a:xfrm>
          <a:prstGeom prst="rect">
            <a:avLst/>
          </a:prstGeom>
        </p:spPr>
      </p:pic>
      <p:cxnSp>
        <p:nvCxnSpPr>
          <p:cNvPr id="34" name="コネクタ: カギ線 33">
            <a:extLst>
              <a:ext uri="{FF2B5EF4-FFF2-40B4-BE49-F238E27FC236}">
                <a16:creationId xmlns:a16="http://schemas.microsoft.com/office/drawing/2014/main" id="{0B4AF2C5-5446-49E8-99C6-43ED9457644D}"/>
              </a:ext>
            </a:extLst>
          </p:cNvPr>
          <p:cNvCxnSpPr>
            <a:cxnSpLocks/>
            <a:stCxn id="32" idx="1"/>
            <a:endCxn id="15" idx="0"/>
          </p:cNvCxnSpPr>
          <p:nvPr/>
        </p:nvCxnSpPr>
        <p:spPr>
          <a:xfrm rot="10800000" flipV="1">
            <a:off x="3017936" y="1841754"/>
            <a:ext cx="640753" cy="33119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85165981-5C72-4A3E-8541-D4DACD12AD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2" y="1264228"/>
            <a:ext cx="1831594" cy="1282115"/>
          </a:xfrm>
          <a:prstGeom prst="rect">
            <a:avLst/>
          </a:prstGeom>
        </p:spPr>
      </p:pic>
      <p:cxnSp>
        <p:nvCxnSpPr>
          <p:cNvPr id="23" name="コネクタ: カギ線 22">
            <a:extLst>
              <a:ext uri="{FF2B5EF4-FFF2-40B4-BE49-F238E27FC236}">
                <a16:creationId xmlns:a16="http://schemas.microsoft.com/office/drawing/2014/main" id="{3F247064-15D7-4BC6-96CD-10EFAD984D73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>
            <a:off x="2548156" y="1905286"/>
            <a:ext cx="196787" cy="9974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図 66">
            <a:extLst>
              <a:ext uri="{FF2B5EF4-FFF2-40B4-BE49-F238E27FC236}">
                <a16:creationId xmlns:a16="http://schemas.microsoft.com/office/drawing/2014/main" id="{10B6EDD3-4CC2-4364-8420-D51B9C04E9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619" y="2376436"/>
            <a:ext cx="2421246" cy="2421246"/>
          </a:xfrm>
          <a:prstGeom prst="rect">
            <a:avLst/>
          </a:prstGeom>
        </p:spPr>
      </p:pic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F0EF51EC-2081-4C5E-A178-366E90AFBBDC}"/>
              </a:ext>
            </a:extLst>
          </p:cNvPr>
          <p:cNvSpPr/>
          <p:nvPr/>
        </p:nvSpPr>
        <p:spPr>
          <a:xfrm>
            <a:off x="7830980" y="668352"/>
            <a:ext cx="3809929" cy="55212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EB1AD288-BB53-4306-9C93-291E5AA400AB}"/>
              </a:ext>
            </a:extLst>
          </p:cNvPr>
          <p:cNvSpPr txBox="1"/>
          <p:nvPr/>
        </p:nvSpPr>
        <p:spPr>
          <a:xfrm>
            <a:off x="6970947" y="2746964"/>
            <a:ext cx="3171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endParaRPr kumimoji="1" lang="ja-JP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3AC7CD65-AB54-406C-8E1D-CF6F21C52B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88" y="3453314"/>
            <a:ext cx="3763647" cy="1558636"/>
          </a:xfrm>
          <a:prstGeom prst="rect">
            <a:avLst/>
          </a:prstGeom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17E7A9A-DAEC-44D3-B3FA-F933578B3722}"/>
              </a:ext>
            </a:extLst>
          </p:cNvPr>
          <p:cNvSpPr txBox="1"/>
          <p:nvPr/>
        </p:nvSpPr>
        <p:spPr>
          <a:xfrm>
            <a:off x="7843433" y="5100668"/>
            <a:ext cx="3897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自分の作ったヒーローで世界の陰謀を企む敵組織と戦う！！</a:t>
            </a:r>
            <a:endParaRPr lang="en-US" altLang="ja-JP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0DEE8560-BFC9-4E9F-B776-B08415E3FD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25" y="858868"/>
            <a:ext cx="2257865" cy="254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4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2A6F06C-B115-4261-8B19-B60E4ACECA7F}"/>
              </a:ext>
            </a:extLst>
          </p:cNvPr>
          <p:cNvSpPr/>
          <p:nvPr/>
        </p:nvSpPr>
        <p:spPr>
          <a:xfrm>
            <a:off x="370514" y="270429"/>
            <a:ext cx="11450972" cy="64008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19B33A-42E1-4AC7-B978-2F5E4A406512}"/>
              </a:ext>
            </a:extLst>
          </p:cNvPr>
          <p:cNvSpPr txBox="1"/>
          <p:nvPr/>
        </p:nvSpPr>
        <p:spPr>
          <a:xfrm>
            <a:off x="6476301" y="1325461"/>
            <a:ext cx="243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8D5D73B-6ABE-42E2-8DCB-7F150AF55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3" y="2653907"/>
            <a:ext cx="1685064" cy="1216405"/>
          </a:xfrm>
          <a:prstGeom prst="rect">
            <a:avLst/>
          </a:prstGeom>
        </p:spPr>
      </p:pic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7F1E3678-D619-45E8-B1D6-3CDAD3855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013" y="1129711"/>
            <a:ext cx="1820411" cy="182041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67B4E4-26D1-4D0A-AA92-5670C6415571}"/>
              </a:ext>
            </a:extLst>
          </p:cNvPr>
          <p:cNvSpPr txBox="1"/>
          <p:nvPr/>
        </p:nvSpPr>
        <p:spPr>
          <a:xfrm>
            <a:off x="1073092" y="956020"/>
            <a:ext cx="2089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選んだ武器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5255AA4-9680-4122-9BD2-80689499CE43}"/>
              </a:ext>
            </a:extLst>
          </p:cNvPr>
          <p:cNvSpPr txBox="1"/>
          <p:nvPr/>
        </p:nvSpPr>
        <p:spPr>
          <a:xfrm>
            <a:off x="7457812" y="1048462"/>
            <a:ext cx="387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その武器の攻撃方法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432C6F1-8BD4-4096-9756-77FD0D13D872}"/>
              </a:ext>
            </a:extLst>
          </p:cNvPr>
          <p:cNvSpPr txBox="1"/>
          <p:nvPr/>
        </p:nvSpPr>
        <p:spPr>
          <a:xfrm>
            <a:off x="7692704" y="3204594"/>
            <a:ext cx="291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41FB3D3F-94E2-4E6F-AABF-72FC08D57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40" y="3962501"/>
            <a:ext cx="1515234" cy="165828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587FCD7-1127-4AE9-81DA-9AC3F4C6E8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40" y="5394508"/>
            <a:ext cx="1278768" cy="1084242"/>
          </a:xfrm>
          <a:prstGeom prst="rect">
            <a:avLst/>
          </a:prstGeom>
        </p:spPr>
      </p:pic>
      <p:sp>
        <p:nvSpPr>
          <p:cNvPr id="22" name="矢印: 右 21">
            <a:extLst>
              <a:ext uri="{FF2B5EF4-FFF2-40B4-BE49-F238E27FC236}">
                <a16:creationId xmlns:a16="http://schemas.microsoft.com/office/drawing/2014/main" id="{C49DD358-D2D3-4A61-BB79-1578F13FDBEC}"/>
              </a:ext>
            </a:extLst>
          </p:cNvPr>
          <p:cNvSpPr/>
          <p:nvPr/>
        </p:nvSpPr>
        <p:spPr>
          <a:xfrm>
            <a:off x="2971422" y="1691337"/>
            <a:ext cx="2474753" cy="623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5504726F-6070-4720-A32E-B9F736240E3F}"/>
              </a:ext>
            </a:extLst>
          </p:cNvPr>
          <p:cNvSpPr/>
          <p:nvPr/>
        </p:nvSpPr>
        <p:spPr>
          <a:xfrm>
            <a:off x="2971423" y="3117185"/>
            <a:ext cx="2474753" cy="623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F253DE4F-B826-44F4-B0D1-8EB78B4F0B2E}"/>
              </a:ext>
            </a:extLst>
          </p:cNvPr>
          <p:cNvSpPr/>
          <p:nvPr/>
        </p:nvSpPr>
        <p:spPr>
          <a:xfrm>
            <a:off x="2971424" y="4423674"/>
            <a:ext cx="2474753" cy="623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E60543AC-AA33-4473-B073-380F0538FE74}"/>
              </a:ext>
            </a:extLst>
          </p:cNvPr>
          <p:cNvSpPr/>
          <p:nvPr/>
        </p:nvSpPr>
        <p:spPr>
          <a:xfrm>
            <a:off x="3021616" y="5632773"/>
            <a:ext cx="2474753" cy="623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D95E9DD-CEEB-4702-90CB-EDF5FB5EDBC4}"/>
              </a:ext>
            </a:extLst>
          </p:cNvPr>
          <p:cNvSpPr txBox="1"/>
          <p:nvPr/>
        </p:nvSpPr>
        <p:spPr>
          <a:xfrm>
            <a:off x="2971422" y="2270453"/>
            <a:ext cx="291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剣を装備すると</a:t>
            </a:r>
            <a:r>
              <a:rPr lang="en-US" altLang="ja-JP" dirty="0"/>
              <a:t>…</a:t>
            </a:r>
            <a:endParaRPr kumimoji="1" lang="ja-JP" altLang="en-US" dirty="0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921B3334-6B90-4ABD-809E-CC822C62A078}"/>
              </a:ext>
            </a:extLst>
          </p:cNvPr>
          <p:cNvSpPr txBox="1"/>
          <p:nvPr/>
        </p:nvSpPr>
        <p:spPr>
          <a:xfrm>
            <a:off x="2893086" y="3761455"/>
            <a:ext cx="291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斧を装備すると</a:t>
            </a:r>
            <a:r>
              <a:rPr lang="en-US" altLang="ja-JP" dirty="0"/>
              <a:t>…</a:t>
            </a:r>
            <a:endParaRPr kumimoji="1" lang="ja-JP" altLang="en-US" dirty="0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6B65C9E8-A146-40B2-B918-E3B3D550804D}"/>
              </a:ext>
            </a:extLst>
          </p:cNvPr>
          <p:cNvSpPr txBox="1"/>
          <p:nvPr/>
        </p:nvSpPr>
        <p:spPr>
          <a:xfrm>
            <a:off x="2887044" y="5031676"/>
            <a:ext cx="291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獣化を装備すると</a:t>
            </a:r>
            <a:r>
              <a:rPr lang="en-US" altLang="ja-JP" dirty="0"/>
              <a:t>…</a:t>
            </a:r>
            <a:endParaRPr kumimoji="1" lang="ja-JP" altLang="en-US" dirty="0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5E854CA1-28BA-4E8C-9843-5529A178C586}"/>
              </a:ext>
            </a:extLst>
          </p:cNvPr>
          <p:cNvSpPr txBox="1"/>
          <p:nvPr/>
        </p:nvSpPr>
        <p:spPr>
          <a:xfrm>
            <a:off x="2971422" y="6218239"/>
            <a:ext cx="291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何も装備しなかったら</a:t>
            </a:r>
            <a:r>
              <a:rPr lang="en-US" altLang="ja-JP" dirty="0"/>
              <a:t>…</a:t>
            </a:r>
            <a:endParaRPr kumimoji="1" lang="ja-JP" altLang="en-US" dirty="0"/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0A09AF38-AADF-4071-A904-6F49EB45F8AC}"/>
              </a:ext>
            </a:extLst>
          </p:cNvPr>
          <p:cNvSpPr txBox="1"/>
          <p:nvPr/>
        </p:nvSpPr>
        <p:spPr>
          <a:xfrm>
            <a:off x="5885538" y="1752289"/>
            <a:ext cx="5715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レイピア→素早い攻撃で相手の攻撃を避けながら戦う</a:t>
            </a:r>
            <a:br>
              <a:rPr lang="en-US" altLang="ja-JP" dirty="0"/>
            </a:br>
            <a:r>
              <a:rPr lang="ja-JP" altLang="en-US" dirty="0"/>
              <a:t>長剣→リーチの長い技で攻撃する</a:t>
            </a:r>
            <a:br>
              <a:rPr lang="en-US" altLang="ja-JP" dirty="0"/>
            </a:br>
            <a:r>
              <a:rPr lang="ja-JP" altLang="en-US" dirty="0"/>
              <a:t>大剣→一発の攻撃で相手に大ダメージ</a:t>
            </a:r>
            <a:endParaRPr kumimoji="1" lang="ja-JP" altLang="en-US" dirty="0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7A80C41-8970-4434-B347-402C9B22596A}"/>
              </a:ext>
            </a:extLst>
          </p:cNvPr>
          <p:cNvSpPr txBox="1"/>
          <p:nvPr/>
        </p:nvSpPr>
        <p:spPr>
          <a:xfrm>
            <a:off x="5879408" y="3122794"/>
            <a:ext cx="6158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片手斧→武器を投げたり盾を一緒に持ったりできる</a:t>
            </a:r>
            <a:endParaRPr kumimoji="1" lang="en-US" altLang="ja-JP" dirty="0"/>
          </a:p>
          <a:p>
            <a:r>
              <a:rPr lang="ja-JP" altLang="en-US" dirty="0"/>
              <a:t>両手斧→動きは遅いが一発のダメージがかなり高い</a:t>
            </a:r>
            <a:endParaRPr lang="en-US" altLang="ja-JP" dirty="0"/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5557A2F4-0FD1-4CD8-BC29-FB4060D45870}"/>
              </a:ext>
            </a:extLst>
          </p:cNvPr>
          <p:cNvSpPr txBox="1"/>
          <p:nvPr/>
        </p:nvSpPr>
        <p:spPr>
          <a:xfrm>
            <a:off x="5879408" y="4354591"/>
            <a:ext cx="5164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獣化→素早い動きで相手を</a:t>
            </a:r>
            <a:r>
              <a:rPr lang="ja-JP" altLang="en-US" dirty="0"/>
              <a:t>翻弄しつづけることができる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ABA8A943-E795-4998-A2C3-B7C2F239D35F}"/>
              </a:ext>
            </a:extLst>
          </p:cNvPr>
          <p:cNvSpPr txBox="1"/>
          <p:nvPr/>
        </p:nvSpPr>
        <p:spPr>
          <a:xfrm>
            <a:off x="5877694" y="5455091"/>
            <a:ext cx="4034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拳→相手を素早く一人ずつしとめる</a:t>
            </a:r>
            <a:endParaRPr kumimoji="1" lang="en-US" altLang="ja-JP" dirty="0"/>
          </a:p>
          <a:p>
            <a:r>
              <a:rPr lang="ja-JP" altLang="en-US" dirty="0"/>
              <a:t>足技→一つ一つや周りの相手に蹴り技を</a:t>
            </a:r>
            <a:r>
              <a:rPr lang="en-US" altLang="ja-JP" dirty="0"/>
              <a:t>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30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98D6B52-F23C-4161-9E0D-CDAC481F6D58}"/>
              </a:ext>
            </a:extLst>
          </p:cNvPr>
          <p:cNvSpPr/>
          <p:nvPr/>
        </p:nvSpPr>
        <p:spPr>
          <a:xfrm>
            <a:off x="286692" y="181412"/>
            <a:ext cx="11722217" cy="649517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8C7BDCB-DF4C-4665-9E32-3485543D620A}"/>
              </a:ext>
            </a:extLst>
          </p:cNvPr>
          <p:cNvSpPr txBox="1"/>
          <p:nvPr/>
        </p:nvSpPr>
        <p:spPr>
          <a:xfrm>
            <a:off x="411721" y="469862"/>
            <a:ext cx="530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u="sng" dirty="0"/>
              <a:t>ヒーロー</a:t>
            </a:r>
            <a:r>
              <a:rPr kumimoji="1" lang="ja-JP" altLang="en-US" sz="3200" u="sng" dirty="0"/>
              <a:t>の体系</a:t>
            </a:r>
            <a:endParaRPr kumimoji="1" lang="en-US" altLang="ja-JP" sz="3200" u="sng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A3C3356-E34E-429A-AA72-EFBE2A106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41" y="4535536"/>
            <a:ext cx="2507082" cy="174599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CAEC4CC-A324-4C3A-B3A5-07E1794FC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39" y="4369184"/>
            <a:ext cx="2414846" cy="181246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D9D12C2-4636-49E9-A64C-CFB1023E910D}"/>
              </a:ext>
            </a:extLst>
          </p:cNvPr>
          <p:cNvSpPr txBox="1"/>
          <p:nvPr/>
        </p:nvSpPr>
        <p:spPr>
          <a:xfrm>
            <a:off x="6495720" y="4306983"/>
            <a:ext cx="387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24031E4-B9C6-405A-B779-FE22CC0A6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4" y="4993299"/>
            <a:ext cx="1299631" cy="83046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31605AB-5DC4-45AC-BEC9-59221D1A2836}"/>
              </a:ext>
            </a:extLst>
          </p:cNvPr>
          <p:cNvSpPr txBox="1"/>
          <p:nvPr/>
        </p:nvSpPr>
        <p:spPr>
          <a:xfrm>
            <a:off x="342571" y="1156602"/>
            <a:ext cx="5704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自分だけのヒーローを作る際、</a:t>
            </a:r>
            <a:r>
              <a:rPr lang="ja-JP" altLang="en-US" dirty="0">
                <a:solidFill>
                  <a:srgbClr val="FF0000"/>
                </a:solidFill>
              </a:rPr>
              <a:t>ヒーローの体系を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決めれる</a:t>
            </a:r>
            <a:br>
              <a:rPr lang="en-US" altLang="ja-JP" dirty="0"/>
            </a:br>
            <a:r>
              <a:rPr lang="ja-JP" altLang="en-US" dirty="0"/>
              <a:t>→それが</a:t>
            </a:r>
            <a:r>
              <a:rPr lang="ja-JP" altLang="en-US" dirty="0">
                <a:solidFill>
                  <a:srgbClr val="FF0000"/>
                </a:solidFill>
              </a:rPr>
              <a:t>ステータスや必殺技に影響</a:t>
            </a:r>
            <a:r>
              <a:rPr lang="ja-JP" altLang="en-US" dirty="0"/>
              <a:t>してくる！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lang="ja-JP" altLang="en-US" dirty="0"/>
              <a:t>大柄</a:t>
            </a:r>
            <a:r>
              <a:rPr kumimoji="1" lang="ja-JP" altLang="en-US" dirty="0"/>
              <a:t>→パワー系、体力が多くなる</a:t>
            </a:r>
            <a:br>
              <a:rPr kumimoji="1" lang="en-US" altLang="ja-JP" dirty="0"/>
            </a:br>
            <a:r>
              <a:rPr lang="ja-JP" altLang="en-US" dirty="0"/>
              <a:t>一般→オールラウンダー</a:t>
            </a:r>
            <a:br>
              <a:rPr lang="en-US" altLang="ja-JP" dirty="0"/>
            </a:br>
            <a:r>
              <a:rPr lang="ja-JP" altLang="en-US" dirty="0"/>
              <a:t>小柄→移動速度が上がる、敵の攻撃を避けやすい</a:t>
            </a:r>
            <a:br>
              <a:rPr lang="en-US" altLang="ja-JP" dirty="0"/>
            </a:br>
            <a:endParaRPr lang="en-US" altLang="ja-JP" dirty="0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C195FC9E-2237-490F-9D5E-3C25A2D0C7E4}"/>
              </a:ext>
            </a:extLst>
          </p:cNvPr>
          <p:cNvCxnSpPr>
            <a:cxnSpLocks/>
          </p:cNvCxnSpPr>
          <p:nvPr/>
        </p:nvCxnSpPr>
        <p:spPr>
          <a:xfrm>
            <a:off x="6093203" y="181412"/>
            <a:ext cx="0" cy="6495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矢印: 左右 21">
            <a:extLst>
              <a:ext uri="{FF2B5EF4-FFF2-40B4-BE49-F238E27FC236}">
                <a16:creationId xmlns:a16="http://schemas.microsoft.com/office/drawing/2014/main" id="{C34D9C98-735B-481D-BFC3-EA397A69727E}"/>
              </a:ext>
            </a:extLst>
          </p:cNvPr>
          <p:cNvSpPr/>
          <p:nvPr/>
        </p:nvSpPr>
        <p:spPr>
          <a:xfrm>
            <a:off x="827463" y="3661856"/>
            <a:ext cx="4320317" cy="3720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C4A0912-DBF8-4582-ABB4-3D10E3355B75}"/>
              </a:ext>
            </a:extLst>
          </p:cNvPr>
          <p:cNvSpPr txBox="1"/>
          <p:nvPr/>
        </p:nvSpPr>
        <p:spPr>
          <a:xfrm>
            <a:off x="709345" y="4122317"/>
            <a:ext cx="75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小柄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6169B6B-9F43-46D2-8A61-9E15E9F2B8BB}"/>
              </a:ext>
            </a:extLst>
          </p:cNvPr>
          <p:cNvSpPr txBox="1"/>
          <p:nvPr/>
        </p:nvSpPr>
        <p:spPr>
          <a:xfrm>
            <a:off x="4577328" y="4070784"/>
            <a:ext cx="1140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大柄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E954178-B1D1-4FEC-98FD-E10612B9C01F}"/>
              </a:ext>
            </a:extLst>
          </p:cNvPr>
          <p:cNvSpPr txBox="1"/>
          <p:nvPr/>
        </p:nvSpPr>
        <p:spPr>
          <a:xfrm>
            <a:off x="6468176" y="467765"/>
            <a:ext cx="3613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u="sng" dirty="0"/>
              <a:t>必殺技を作る</a:t>
            </a:r>
            <a:endParaRPr kumimoji="1" lang="en-US" altLang="ja-JP" sz="32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3F5288-F131-4AF9-8825-0B2236021A33}"/>
              </a:ext>
            </a:extLst>
          </p:cNvPr>
          <p:cNvSpPr txBox="1"/>
          <p:nvPr/>
        </p:nvSpPr>
        <p:spPr>
          <a:xfrm>
            <a:off x="6093202" y="1241481"/>
            <a:ext cx="6603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ゲームの中でつながったコンボを必殺技にしよう！！</a:t>
            </a:r>
            <a:br>
              <a:rPr kumimoji="1" lang="en-US" altLang="ja-JP" dirty="0"/>
            </a:br>
            <a:r>
              <a:rPr lang="ja-JP" altLang="en-US" dirty="0"/>
              <a:t>作った必殺技は火力が上がる！</a:t>
            </a:r>
            <a:br>
              <a:rPr lang="en-US" altLang="ja-JP" dirty="0"/>
            </a:br>
            <a:r>
              <a:rPr lang="ja-JP" altLang="en-US" dirty="0"/>
              <a:t>演出も自分好みに作れるぞ！！！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4F46C5-400F-4774-BB9C-4EEA90A05FC3}"/>
              </a:ext>
            </a:extLst>
          </p:cNvPr>
          <p:cNvSpPr txBox="1"/>
          <p:nvPr/>
        </p:nvSpPr>
        <p:spPr>
          <a:xfrm>
            <a:off x="6147801" y="2525850"/>
            <a:ext cx="575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イメージは格闘ゲームの録画機能を使用したもの！</a:t>
            </a:r>
          </a:p>
        </p:txBody>
      </p:sp>
    </p:spTree>
    <p:extLst>
      <p:ext uri="{BB962C8B-B14F-4D97-AF65-F5344CB8AC3E}">
        <p14:creationId xmlns:p14="http://schemas.microsoft.com/office/powerpoint/2010/main" val="1231736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341</Words>
  <Application>Microsoft Office PowerPoint</Application>
  <PresentationFormat>ワイド画面</PresentationFormat>
  <Paragraphs>39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HG創英角ﾎﾟｯﾌﾟ体</vt:lpstr>
      <vt:lpstr>游ゴシック</vt:lpstr>
      <vt:lpstr>游ゴシック Light</vt:lpstr>
      <vt:lpstr>Arial</vt:lpstr>
      <vt:lpstr>Comic Sans MS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加納 大喜</dc:creator>
  <cp:lastModifiedBy>student</cp:lastModifiedBy>
  <cp:revision>113</cp:revision>
  <dcterms:created xsi:type="dcterms:W3CDTF">2022-05-19T00:41:03Z</dcterms:created>
  <dcterms:modified xsi:type="dcterms:W3CDTF">2022-11-14T06:01:31Z</dcterms:modified>
</cp:coreProperties>
</file>