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4"/>
  </p:notesMasterIdLst>
  <p:sldIdLst>
    <p:sldId id="256" r:id="rId2"/>
    <p:sldId id="268" r:id="rId3"/>
    <p:sldId id="270" r:id="rId4"/>
    <p:sldId id="257" r:id="rId5"/>
    <p:sldId id="269" r:id="rId6"/>
    <p:sldId id="258" r:id="rId7"/>
    <p:sldId id="259" r:id="rId8"/>
    <p:sldId id="260" r:id="rId9"/>
    <p:sldId id="261" r:id="rId10"/>
    <p:sldId id="262" r:id="rId11"/>
    <p:sldId id="271" r:id="rId12"/>
    <p:sldId id="267" r:id="rId13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C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049" autoAdjust="0"/>
  </p:normalViewPr>
  <p:slideViewPr>
    <p:cSldViewPr snapToGrid="0">
      <p:cViewPr varScale="1">
        <p:scale>
          <a:sx n="65" d="100"/>
          <a:sy n="65" d="100"/>
        </p:scale>
        <p:origin x="724" y="60"/>
      </p:cViewPr>
      <p:guideLst/>
    </p:cSldViewPr>
  </p:slideViewPr>
  <p:outlineViewPr>
    <p:cViewPr>
      <p:scale>
        <a:sx n="33" d="100"/>
        <a:sy n="33" d="100"/>
      </p:scale>
      <p:origin x="0" y="-3664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3" d="100"/>
          <a:sy n="53" d="100"/>
        </p:scale>
        <p:origin x="2648" y="3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ja-JP" altLang="en-US" sz="2000" b="1" i="0" u="none" strike="noStrike" baseline="0" dirty="0">
                <a:solidFill>
                  <a:schemeClr val="tx1"/>
                </a:solidFill>
              </a:rPr>
              <a:t>精神科・心療内科やメンタルヘルスへのイメージ </a:t>
            </a:r>
            <a:endParaRPr lang="ja-JP" altLang="en-US" sz="2000" b="1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23067632850241546"/>
          <c:y val="1.429039201808465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>
        <c:manualLayout>
          <c:layoutTarget val="inner"/>
          <c:xMode val="edge"/>
          <c:yMode val="edge"/>
          <c:x val="0.48788154087168295"/>
          <c:y val="0.12158607350096712"/>
          <c:w val="0.48421666883299014"/>
          <c:h val="0.70018032562177313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Sheet1!$C$2</c:f>
              <c:strCache>
                <c:ptCount val="1"/>
                <c:pt idx="0">
                  <c:v>そう思う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Sheet1!$B$3:$B$5</c:f>
              <c:strCache>
                <c:ptCount val="3"/>
                <c:pt idx="0">
                  <c:v>精神科・心療内科を受診することに抵抗感を感じる</c:v>
                </c:pt>
                <c:pt idx="1">
                  <c:v>精神科・心療内科を受診すると多額のお金がかかる</c:v>
                </c:pt>
                <c:pt idx="2">
                  <c:v>精神科・心療内科の受診を知人や親族などに知られたくない</c:v>
                </c:pt>
              </c:strCache>
            </c:strRef>
          </c:cat>
          <c:val>
            <c:numRef>
              <c:f>Sheet1!$C$3:$C$5</c:f>
              <c:numCache>
                <c:formatCode>0.0%</c:formatCode>
                <c:ptCount val="3"/>
                <c:pt idx="0">
                  <c:v>0.191</c:v>
                </c:pt>
                <c:pt idx="1">
                  <c:v>0.14599999999999999</c:v>
                </c:pt>
                <c:pt idx="2">
                  <c:v>0.13600000000000001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BC-45C2-98C1-75E93553007E}"/>
            </c:ext>
          </c:extLst>
        </c:ser>
        <c:ser>
          <c:idx val="1"/>
          <c:order val="1"/>
          <c:tx>
            <c:strRef>
              <c:f>Sheet1!$D$2</c:f>
              <c:strCache>
                <c:ptCount val="1"/>
                <c:pt idx="0">
                  <c:v>ややそう思う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Sheet1!$B$3:$B$5</c:f>
              <c:strCache>
                <c:ptCount val="3"/>
                <c:pt idx="0">
                  <c:v>精神科・心療内科を受診することに抵抗感を感じる</c:v>
                </c:pt>
                <c:pt idx="1">
                  <c:v>精神科・心療内科を受診すると多額のお金がかかる</c:v>
                </c:pt>
                <c:pt idx="2">
                  <c:v>精神科・心療内科の受診を知人や親族などに知られたくない</c:v>
                </c:pt>
              </c:strCache>
            </c:strRef>
          </c:cat>
          <c:val>
            <c:numRef>
              <c:f>Sheet1!$D$3:$D$5</c:f>
              <c:numCache>
                <c:formatCode>0.0%</c:formatCode>
                <c:ptCount val="3"/>
                <c:pt idx="0">
                  <c:v>0.33600000000000002</c:v>
                </c:pt>
                <c:pt idx="1">
                  <c:v>0.33700000000000002</c:v>
                </c:pt>
                <c:pt idx="2">
                  <c:v>0.26600000000000001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CBC-45C2-98C1-75E93553007E}"/>
            </c:ext>
          </c:extLst>
        </c:ser>
        <c:ser>
          <c:idx val="2"/>
          <c:order val="2"/>
          <c:tx>
            <c:strRef>
              <c:f>Sheet1!$E$2</c:f>
              <c:strCache>
                <c:ptCount val="1"/>
                <c:pt idx="0">
                  <c:v>どちらでもない</c:v>
                </c:pt>
              </c:strCache>
            </c:strRef>
          </c:tx>
          <c:spPr>
            <a:solidFill>
              <a:srgbClr val="5B9BD5">
                <a:lumMod val="60000"/>
                <a:lumOff val="4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Sheet1!$B$3:$B$5</c:f>
              <c:strCache>
                <c:ptCount val="3"/>
                <c:pt idx="0">
                  <c:v>精神科・心療内科を受診することに抵抗感を感じる</c:v>
                </c:pt>
                <c:pt idx="1">
                  <c:v>精神科・心療内科を受診すると多額のお金がかかる</c:v>
                </c:pt>
                <c:pt idx="2">
                  <c:v>精神科・心療内科の受診を知人や親族などに知られたくない</c:v>
                </c:pt>
              </c:strCache>
            </c:strRef>
          </c:cat>
          <c:val>
            <c:numRef>
              <c:f>Sheet1!$E$3:$E$5</c:f>
              <c:numCache>
                <c:formatCode>0.0%</c:formatCode>
                <c:ptCount val="3"/>
                <c:pt idx="0">
                  <c:v>0.191</c:v>
                </c:pt>
                <c:pt idx="1">
                  <c:v>0.29099999999999998</c:v>
                </c:pt>
                <c:pt idx="2">
                  <c:v>0.34399999999999997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CBC-45C2-98C1-75E93553007E}"/>
            </c:ext>
          </c:extLst>
        </c:ser>
        <c:ser>
          <c:idx val="3"/>
          <c:order val="3"/>
          <c:tx>
            <c:strRef>
              <c:f>Sheet1!$F$2</c:f>
              <c:strCache>
                <c:ptCount val="1"/>
                <c:pt idx="0">
                  <c:v>ややそう思わない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ln w="3175">
                      <a:noFill/>
                    </a:ln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Sheet1!$B$3:$B$5</c:f>
              <c:strCache>
                <c:ptCount val="3"/>
                <c:pt idx="0">
                  <c:v>精神科・心療内科を受診することに抵抗感を感じる</c:v>
                </c:pt>
                <c:pt idx="1">
                  <c:v>精神科・心療内科を受診すると多額のお金がかかる</c:v>
                </c:pt>
                <c:pt idx="2">
                  <c:v>精神科・心療内科の受診を知人や親族などに知られたくない</c:v>
                </c:pt>
              </c:strCache>
            </c:strRef>
          </c:cat>
          <c:val>
            <c:numRef>
              <c:f>Sheet1!$F$3:$F$5</c:f>
              <c:numCache>
                <c:formatCode>0.0%</c:formatCode>
                <c:ptCount val="3"/>
                <c:pt idx="0">
                  <c:v>0.157</c:v>
                </c:pt>
                <c:pt idx="1">
                  <c:v>0.14599999999999999</c:v>
                </c:pt>
                <c:pt idx="2">
                  <c:v>0.151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CBC-45C2-98C1-75E93553007E}"/>
            </c:ext>
          </c:extLst>
        </c:ser>
        <c:ser>
          <c:idx val="4"/>
          <c:order val="4"/>
          <c:tx>
            <c:strRef>
              <c:f>Sheet1!$G$2</c:f>
              <c:strCache>
                <c:ptCount val="1"/>
                <c:pt idx="0">
                  <c:v>そう思わない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Sheet1!$B$3:$B$5</c:f>
              <c:strCache>
                <c:ptCount val="3"/>
                <c:pt idx="0">
                  <c:v>精神科・心療内科を受診することに抵抗感を感じる</c:v>
                </c:pt>
                <c:pt idx="1">
                  <c:v>精神科・心療内科を受診すると多額のお金がかかる</c:v>
                </c:pt>
                <c:pt idx="2">
                  <c:v>精神科・心療内科の受診を知人や親族などに知られたくない</c:v>
                </c:pt>
              </c:strCache>
            </c:strRef>
          </c:cat>
          <c:val>
            <c:numRef>
              <c:f>Sheet1!$G$3:$G$5</c:f>
              <c:numCache>
                <c:formatCode>0.0%</c:formatCode>
                <c:ptCount val="3"/>
                <c:pt idx="0">
                  <c:v>0.124</c:v>
                </c:pt>
                <c:pt idx="1">
                  <c:v>7.9000000000000001E-2</c:v>
                </c:pt>
                <c:pt idx="2">
                  <c:v>0.104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CBC-45C2-98C1-75E93553007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639060400"/>
        <c:axId val="639060816"/>
      </c:barChart>
      <c:catAx>
        <c:axId val="6390604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639060816"/>
        <c:crosses val="autoZero"/>
        <c:auto val="1"/>
        <c:lblAlgn val="ctr"/>
        <c:lblOffset val="100"/>
        <c:noMultiLvlLbl val="0"/>
      </c:catAx>
      <c:valAx>
        <c:axId val="6390608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639060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44450" cap="rnd" cmpd="sng">
      <a:solidFill>
        <a:srgbClr val="4472C4"/>
      </a:solidFill>
      <a:round/>
    </a:ln>
    <a:effectLst/>
  </c:spPr>
  <c:txPr>
    <a:bodyPr/>
    <a:lstStyle/>
    <a:p>
      <a:pPr>
        <a:defRPr/>
      </a:pPr>
      <a:endParaRPr lang="ja-JP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4B95D3-E9C0-498A-B3F1-B5C3C2250620}" type="datetimeFigureOut">
              <a:rPr kumimoji="1" lang="ja-JP" altLang="en-US" smtClean="0"/>
              <a:t>2023/1/20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153D21-9211-4D12-843A-E79FBA3DE4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9727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153D21-9211-4D12-843A-E79FBA3DE407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9111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bg>
      <p:bgPr>
        <a:blipFill dpi="0" rotWithShape="1">
          <a:blip r:embed="rId2">
            <a:alphaModFix amt="92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473BCDE-F929-CF9E-A6DF-A1A23672DE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C72F13CC-02EB-6018-69D8-269ECC26F7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055350F-F158-D9C1-AB67-FEEBC3293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EE355-F4AF-4656-9EC9-7E4E3AFD07AC}" type="datetimeFigureOut">
              <a:rPr kumimoji="1" lang="ja-JP" altLang="en-US" smtClean="0"/>
              <a:t>2023/1/20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30141B2-9AF5-8DBB-3389-620AD078F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EE391D5-B7B5-AECD-2F43-D6E7FBBE3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3514A-3CF7-44E2-9D14-05BDCDAD00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4943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DAC8EF4-342F-06A6-0F6B-0F983424C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D793959-EB2E-08A8-CC8E-D97CEA9975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949C20B-9882-B8EE-72AA-5D7CB6E9F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EE355-F4AF-4656-9EC9-7E4E3AFD07AC}" type="datetimeFigureOut">
              <a:rPr kumimoji="1" lang="ja-JP" altLang="en-US" smtClean="0"/>
              <a:t>2023/1/20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CA2287A-E297-22A9-B08F-87EE81728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0BF2F58-3E3D-2919-319B-8EF515A83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3514A-3CF7-44E2-9D14-05BDCDAD00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114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52D9877C-DC9F-AE3D-F962-4544B76AA2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0C045DE-9D6C-2252-AC99-FD97C34B07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F59A339-D58C-F7F2-657E-2C2E7929E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EE355-F4AF-4656-9EC9-7E4E3AFD07AC}" type="datetimeFigureOut">
              <a:rPr kumimoji="1" lang="ja-JP" altLang="en-US" smtClean="0"/>
              <a:t>2023/1/20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332BF4F-D2C8-6F3B-9C57-13B17C86A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CF87938-58D0-E544-9DE3-F58ACE647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3514A-3CF7-44E2-9D14-05BDCDAD00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9258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80990D1-F9C3-D070-3F1C-B4DAD7335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26746"/>
            <a:ext cx="10515600" cy="544512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5B295E4-09BC-014F-5D7E-236F1F64C4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30B0383-A260-CAED-0D1D-605D90D23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EE355-F4AF-4656-9EC9-7E4E3AFD07AC}" type="datetimeFigureOut">
              <a:rPr kumimoji="1" lang="ja-JP" altLang="en-US" smtClean="0"/>
              <a:t>2023/1/20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472C3DD-C7E9-8F66-E00A-35D0E5B20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75F61E7-8F0D-95FA-1301-24CE58B24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3514A-3CF7-44E2-9D14-05BDCDAD00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9966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4524748-E540-DFC6-BDF3-465AC6972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E560D74-F8AA-9ADF-3E06-F49A876864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BB48EB3-2442-B31D-D8B7-2460D61DD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EE355-F4AF-4656-9EC9-7E4E3AFD07AC}" type="datetimeFigureOut">
              <a:rPr kumimoji="1" lang="ja-JP" altLang="en-US" smtClean="0"/>
              <a:t>2023/1/20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C07BF2B-7F03-AE9C-C617-8BA33A3A0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701C062-5CE1-0EEC-65A0-3BEF172CC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3514A-3CF7-44E2-9D14-05BDCDAD00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6047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686F756-1062-0B84-B2E1-C3B439132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8534B62-BE7F-0721-2C98-A06A535555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68D886C-CEE5-DA5C-5041-467A22AC12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B7411FE-0C3F-C458-FE60-FBDBD5585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EE355-F4AF-4656-9EC9-7E4E3AFD07AC}" type="datetimeFigureOut">
              <a:rPr kumimoji="1" lang="ja-JP" altLang="en-US" smtClean="0"/>
              <a:t>2023/1/20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84F436E-F0B2-F6C6-1C95-B6CAE39A6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7F0079A-3673-C6E3-87AA-B2725D226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3514A-3CF7-44E2-9D14-05BDCDAD00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8530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EC1805E-AC8B-D0E8-D9E3-76FA83719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C4BEE68-40EF-5EB5-BBD0-F2086797A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BF204634-6D6E-06E6-2FF6-B71A019F5A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F074533A-4D9F-3814-C677-424AE40426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DD5A371F-223B-41E8-16EF-5727D473D3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1437472D-DED8-22F8-EB39-D36439EB1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EE355-F4AF-4656-9EC9-7E4E3AFD07AC}" type="datetimeFigureOut">
              <a:rPr kumimoji="1" lang="ja-JP" altLang="en-US" smtClean="0"/>
              <a:t>2023/1/20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B7100EE2-DBBE-272D-07F8-5CDA3F63F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743E87E6-59AA-A1DC-9C40-25B402FBC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3514A-3CF7-44E2-9D14-05BDCDAD00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0444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C992642-925E-DD03-3B7D-5456C779E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7E6A5B15-DF4C-E057-7D8C-E4A7F1EA9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EE355-F4AF-4656-9EC9-7E4E3AFD07AC}" type="datetimeFigureOut">
              <a:rPr kumimoji="1" lang="ja-JP" altLang="en-US" smtClean="0"/>
              <a:t>2023/1/20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BD6A2DC2-F567-67BA-5E10-0C8AFD521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D8C7D276-E8D4-44DC-6B05-A218F1C83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3514A-3CF7-44E2-9D14-05BDCDAD00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6672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0B50E4EB-0C6A-6E8D-DE96-7AD3A86D5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EE355-F4AF-4656-9EC9-7E4E3AFD07AC}" type="datetimeFigureOut">
              <a:rPr kumimoji="1" lang="ja-JP" altLang="en-US" smtClean="0"/>
              <a:t>2023/1/20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80A23516-BE8C-303B-9C48-07683E93F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3930A96-D3CF-2192-A163-D9B9353E8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3514A-3CF7-44E2-9D14-05BDCDAD00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8738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2B9F01F-5E9E-59B1-5425-66C953CC7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BEAF938-A2D2-AB4C-D304-3271FEC1A0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69FD1C9-4C4F-F188-81EE-3A4FD87659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40CBBC0-CFBD-456F-C0C2-1A41BD664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EE355-F4AF-4656-9EC9-7E4E3AFD07AC}" type="datetimeFigureOut">
              <a:rPr kumimoji="1" lang="ja-JP" altLang="en-US" smtClean="0"/>
              <a:t>2023/1/20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5BFF2E9-370A-AFB3-C873-09AC7AC09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376AAA3-C222-4A65-A965-BE37CF34D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3514A-3CF7-44E2-9D14-05BDCDAD00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2273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9E3DFD1-24E2-69C7-7908-E8A3DE926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A2BD8501-5014-A610-A53C-6F759D4699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E41A1BB-626B-8F3A-B0F0-460BED0621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77E95C4-C329-99D1-DBD9-A19179F0B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EE355-F4AF-4656-9EC9-7E4E3AFD07AC}" type="datetimeFigureOut">
              <a:rPr kumimoji="1" lang="ja-JP" altLang="en-US" smtClean="0"/>
              <a:t>2023/1/20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4494DA7-9A83-798C-F29C-991631E73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6957A3C-3FC3-49F3-40C1-51C3CF78C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3514A-3CF7-44E2-9D14-05BDCDAD00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9087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635659F9-4189-35DD-A3B1-92A052F87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DAEA56B-35C5-ACCD-BECC-00D0F41CD9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183E2A9-19E5-6C7C-C9F0-7CC1956F41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8EE355-F4AF-4656-9EC9-7E4E3AFD07AC}" type="datetimeFigureOut">
              <a:rPr kumimoji="1" lang="ja-JP" altLang="en-US" smtClean="0"/>
              <a:t>2023/1/20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4941DDF-1B3B-87EC-0D9E-00AE22BF15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53612AB-7C99-137C-DE2F-47EC7E10F9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D3514A-3CF7-44E2-9D14-05BDCDAD00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5116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25D30E3-0D54-B05D-464B-77FF871C34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019120"/>
            <a:ext cx="9144000" cy="977075"/>
          </a:xfrm>
        </p:spPr>
        <p:txBody>
          <a:bodyPr>
            <a:normAutofit/>
          </a:bodyPr>
          <a:lstStyle/>
          <a:p>
            <a:r>
              <a:rPr kumimoji="1" lang="en-US" altLang="ja-JP" b="1" dirty="0">
                <a:solidFill>
                  <a:schemeClr val="bg1"/>
                </a:solidFill>
                <a:latin typeface="+mn-ea"/>
                <a:ea typeface="+mn-ea"/>
              </a:rPr>
              <a:t>AI</a:t>
            </a:r>
            <a:r>
              <a:rPr kumimoji="1" lang="ja-JP" altLang="en-US" b="1" dirty="0">
                <a:solidFill>
                  <a:schemeClr val="bg1"/>
                </a:solidFill>
                <a:latin typeface="+mn-ea"/>
                <a:ea typeface="+mn-ea"/>
              </a:rPr>
              <a:t> </a:t>
            </a:r>
            <a:r>
              <a:rPr kumimoji="1" lang="en-US" altLang="ja-JP" b="1" dirty="0">
                <a:solidFill>
                  <a:schemeClr val="bg1"/>
                </a:solidFill>
                <a:latin typeface="+mn-ea"/>
                <a:ea typeface="+mn-ea"/>
              </a:rPr>
              <a:t>×</a:t>
            </a:r>
            <a:r>
              <a:rPr kumimoji="1" lang="ja-JP" altLang="en-US" b="1" dirty="0">
                <a:solidFill>
                  <a:schemeClr val="bg1"/>
                </a:solidFill>
                <a:latin typeface="+mn-ea"/>
                <a:ea typeface="+mn-ea"/>
              </a:rPr>
              <a:t> メンタルヘルス</a:t>
            </a:r>
          </a:p>
        </p:txBody>
      </p:sp>
    </p:spTree>
    <p:extLst>
      <p:ext uri="{BB962C8B-B14F-4D97-AF65-F5344CB8AC3E}">
        <p14:creationId xmlns:p14="http://schemas.microsoft.com/office/powerpoint/2010/main" val="12866696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1682357-DC96-13F3-1652-74CB715E2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24" y="145670"/>
            <a:ext cx="10515600" cy="535368"/>
          </a:xfrm>
        </p:spPr>
        <p:txBody>
          <a:bodyPr>
            <a:normAutofit/>
          </a:bodyPr>
          <a:lstStyle/>
          <a:p>
            <a:r>
              <a:rPr kumimoji="1" lang="ja-JP" altLang="en-US" b="1" dirty="0">
                <a:latin typeface="+mn-ea"/>
                <a:ea typeface="+mn-ea"/>
              </a:rPr>
              <a:t>どのように作るか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B7D0E2B-7761-27C1-A8C8-329DF5D44B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001445"/>
            <a:ext cx="10515600" cy="1603375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b="1" dirty="0"/>
              <a:t>アプリケーションとして</a:t>
            </a:r>
            <a:endParaRPr kumimoji="1" lang="en-US" altLang="ja-JP" b="1" dirty="0"/>
          </a:p>
          <a:p>
            <a:pPr marL="0" indent="0">
              <a:buNone/>
            </a:pPr>
            <a:r>
              <a:rPr kumimoji="1" lang="ja-JP" altLang="en-US" b="1" dirty="0"/>
              <a:t>自然言語処理の技術</a:t>
            </a:r>
            <a:endParaRPr lang="en-US" altLang="ja-JP" b="1" dirty="0"/>
          </a:p>
          <a:p>
            <a:pPr marL="0" indent="0">
              <a:buNone/>
            </a:pPr>
            <a:r>
              <a:rPr kumimoji="1" lang="ja-JP" altLang="en-US" b="1" dirty="0"/>
              <a:t>ある程度のキャラクター性を設定した</a:t>
            </a:r>
            <a:r>
              <a:rPr kumimoji="1" lang="en-US" altLang="ja-JP" b="1" dirty="0"/>
              <a:t>AI</a:t>
            </a:r>
            <a:r>
              <a:rPr kumimoji="1" lang="ja-JP" altLang="en-US" b="1" dirty="0"/>
              <a:t>を複数体準備</a:t>
            </a:r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D49AB1A1-9981-B321-D735-41E98753EECF}"/>
              </a:ext>
            </a:extLst>
          </p:cNvPr>
          <p:cNvSpPr/>
          <p:nvPr/>
        </p:nvSpPr>
        <p:spPr>
          <a:xfrm>
            <a:off x="3182668" y="1187244"/>
            <a:ext cx="2241756" cy="2241756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200" b="1" dirty="0"/>
              <a:t>AI</a:t>
            </a:r>
            <a:r>
              <a:rPr kumimoji="1" lang="ja-JP" altLang="en-US" sz="3200" b="1" dirty="0"/>
              <a:t> ①</a:t>
            </a:r>
          </a:p>
        </p:txBody>
      </p:sp>
      <p:sp>
        <p:nvSpPr>
          <p:cNvPr id="6" name="楕円 5">
            <a:extLst>
              <a:ext uri="{FF2B5EF4-FFF2-40B4-BE49-F238E27FC236}">
                <a16:creationId xmlns:a16="http://schemas.microsoft.com/office/drawing/2014/main" id="{9173F7CE-AF3C-1C0B-739C-9D8DDC0DA8C2}"/>
              </a:ext>
            </a:extLst>
          </p:cNvPr>
          <p:cNvSpPr/>
          <p:nvPr/>
        </p:nvSpPr>
        <p:spPr>
          <a:xfrm>
            <a:off x="5447071" y="3094345"/>
            <a:ext cx="2241756" cy="2241756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200" b="1" dirty="0"/>
              <a:t>AI</a:t>
            </a:r>
            <a:r>
              <a:rPr kumimoji="1" lang="ja-JP" altLang="en-US" sz="3200" b="1" dirty="0"/>
              <a:t> ②</a:t>
            </a:r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3C1B17C3-35CA-5CAF-CC66-5B9F2969FF2F}"/>
              </a:ext>
            </a:extLst>
          </p:cNvPr>
          <p:cNvSpPr/>
          <p:nvPr/>
        </p:nvSpPr>
        <p:spPr>
          <a:xfrm>
            <a:off x="7688827" y="634871"/>
            <a:ext cx="2241756" cy="2241756"/>
          </a:xfrm>
          <a:prstGeom prst="ellipse">
            <a:avLst/>
          </a:prstGeom>
          <a:solidFill>
            <a:srgbClr val="CC3C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200" b="1" dirty="0"/>
              <a:t>AI</a:t>
            </a:r>
            <a:r>
              <a:rPr kumimoji="1" lang="ja-JP" altLang="en-US" sz="3200" b="1" dirty="0"/>
              <a:t> ③</a:t>
            </a:r>
          </a:p>
        </p:txBody>
      </p:sp>
    </p:spTree>
    <p:extLst>
      <p:ext uri="{BB962C8B-B14F-4D97-AF65-F5344CB8AC3E}">
        <p14:creationId xmlns:p14="http://schemas.microsoft.com/office/powerpoint/2010/main" val="13767067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FF536FB-8CCB-1D59-6804-8850C367E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687" y="126047"/>
            <a:ext cx="10515600" cy="614617"/>
          </a:xfrm>
        </p:spPr>
        <p:txBody>
          <a:bodyPr>
            <a:normAutofit/>
          </a:bodyPr>
          <a:lstStyle/>
          <a:p>
            <a:r>
              <a:rPr kumimoji="1" lang="ja-JP" altLang="en-US" b="1" dirty="0">
                <a:latin typeface="+mn-ea"/>
                <a:ea typeface="+mn-ea"/>
              </a:rPr>
              <a:t>企画例</a:t>
            </a:r>
          </a:p>
        </p:txBody>
      </p:sp>
      <p:pic>
        <p:nvPicPr>
          <p:cNvPr id="5" name="コンテンツ プレースホルダー 4" descr="アイコン&#10;&#10;低い精度で自動的に生成された説明">
            <a:extLst>
              <a:ext uri="{FF2B5EF4-FFF2-40B4-BE49-F238E27FC236}">
                <a16:creationId xmlns:a16="http://schemas.microsoft.com/office/drawing/2014/main" id="{DC84D8D3-E9B7-D0BF-9382-562E2BE8A3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403" b="99549" l="955" r="21247">
                        <a14:foregroundMark x1="2457" y1="22553" x2="10168" y2="21696"/>
                        <a14:foregroundMark x1="10168" y1="21696" x2="17516" y2="21696"/>
                        <a14:foregroundMark x1="4686" y1="22959" x2="11715" y2="22327"/>
                        <a14:foregroundMark x1="11715" y1="22327" x2="15287" y2="19847"/>
                        <a14:foregroundMark x1="16970" y1="19847" x2="16970" y2="19847"/>
                        <a14:foregroundMark x1="17084" y1="19847" x2="17084" y2="19847"/>
                        <a14:foregroundMark x1="17084" y1="19847" x2="17084" y2="19847"/>
                        <a14:foregroundMark x1="18995" y1="22959" x2="18995" y2="22959"/>
                        <a14:foregroundMark x1="18995" y1="22959" x2="18995" y2="22959"/>
                        <a14:foregroundMark x1="6392" y1="19215" x2="6392" y2="19215"/>
                        <a14:foregroundMark x1="6392" y1="19215" x2="6392" y2="19215"/>
                        <a14:foregroundMark x1="1092" y1="33920" x2="1092" y2="43572"/>
                        <a14:foregroundMark x1="1183" y1="42084" x2="1297" y2="96121"/>
                        <a14:foregroundMark x1="1297" y1="95038" x2="9782" y2="96031"/>
                        <a14:foregroundMark x1="9782" y1="96031" x2="16219" y2="95670"/>
                        <a14:foregroundMark x1="16219" y1="95670" x2="18039" y2="95670"/>
                        <a14:foregroundMark x1="1183" y1="91926" x2="18153" y2="92332"/>
                        <a14:foregroundMark x1="1183" y1="97790" x2="7006" y2="99910"/>
                        <a14:foregroundMark x1="7006" y1="99910" x2="15059" y2="99594"/>
                        <a14:foregroundMark x1="15059" y1="99594" x2="20041" y2="93279"/>
                        <a14:foregroundMark x1="20041" y1="93279" x2="20041" y2="92738"/>
                        <a14:foregroundMark x1="20359" y1="91700" x2="20314" y2="27785"/>
                        <a14:foregroundMark x1="20314" y1="27785" x2="12716" y2="21876"/>
                        <a14:foregroundMark x1="12716" y1="21876" x2="3776" y2="22327"/>
                        <a14:foregroundMark x1="3776" y1="22327" x2="1137" y2="33829"/>
                        <a14:foregroundMark x1="1137" y1="33829" x2="978" y2="34100"/>
                        <a14:foregroundMark x1="978" y1="37077" x2="1183" y2="25304"/>
                        <a14:foregroundMark x1="1183" y1="25304" x2="6165" y2="20478"/>
                        <a14:foregroundMark x1="6165" y1="20478" x2="6278" y2="20478"/>
                        <a14:foregroundMark x1="546" y1="27379" x2="4550" y2="18403"/>
                        <a14:foregroundMark x1="4550" y1="18403" x2="18517" y2="21876"/>
                        <a14:foregroundMark x1="18517" y1="21876" x2="19518" y2="244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2412" t="13732" r="76348" b="-1682"/>
          <a:stretch/>
        </p:blipFill>
        <p:spPr>
          <a:xfrm>
            <a:off x="6756139" y="0"/>
            <a:ext cx="3630884" cy="6739702"/>
          </a:xfrm>
        </p:spPr>
      </p:pic>
      <p:pic>
        <p:nvPicPr>
          <p:cNvPr id="7" name="図 6" descr="グラフィカル ユーザー インターフェイス, テキスト, アプリケーション, チャットまたはテキスト メッセージ&#10;&#10;自動的に生成された説明">
            <a:extLst>
              <a:ext uri="{FF2B5EF4-FFF2-40B4-BE49-F238E27FC236}">
                <a16:creationId xmlns:a16="http://schemas.microsoft.com/office/drawing/2014/main" id="{A609B0EB-E3BF-6210-C4D8-DFFDAD4606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802" y="970629"/>
            <a:ext cx="2488520" cy="4835432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1E8B8AB-06D0-D891-27D6-A054735BFD4F}"/>
              </a:ext>
            </a:extLst>
          </p:cNvPr>
          <p:cNvSpPr txBox="1"/>
          <p:nvPr/>
        </p:nvSpPr>
        <p:spPr>
          <a:xfrm>
            <a:off x="1077414" y="1884662"/>
            <a:ext cx="40607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/>
              <a:t>・チャットボットで親しみやすい</a:t>
            </a:r>
            <a:endParaRPr kumimoji="1" lang="en-US" altLang="ja-JP" sz="2000" b="1" dirty="0"/>
          </a:p>
          <a:p>
            <a:r>
              <a:rPr lang="ja-JP" altLang="en-US" sz="2000" b="1" dirty="0"/>
              <a:t>　</a:t>
            </a:r>
            <a:r>
              <a:rPr kumimoji="1" lang="ja-JP" altLang="en-US" sz="2000" b="1" dirty="0"/>
              <a:t>ようにキャラクター性を</a:t>
            </a:r>
          </a:p>
        </p:txBody>
      </p:sp>
      <p:sp>
        <p:nvSpPr>
          <p:cNvPr id="9" name="矢印: 右 8">
            <a:extLst>
              <a:ext uri="{FF2B5EF4-FFF2-40B4-BE49-F238E27FC236}">
                <a16:creationId xmlns:a16="http://schemas.microsoft.com/office/drawing/2014/main" id="{E889A4F7-AA27-9E3F-E62E-C00461FA48C4}"/>
              </a:ext>
            </a:extLst>
          </p:cNvPr>
          <p:cNvSpPr/>
          <p:nvPr/>
        </p:nvSpPr>
        <p:spPr>
          <a:xfrm>
            <a:off x="5562599" y="1837454"/>
            <a:ext cx="1111824" cy="80230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EBCBB8DB-00A2-1BAB-E294-2D802F11F97B}"/>
              </a:ext>
            </a:extLst>
          </p:cNvPr>
          <p:cNvSpPr/>
          <p:nvPr/>
        </p:nvSpPr>
        <p:spPr>
          <a:xfrm>
            <a:off x="6960156" y="1271895"/>
            <a:ext cx="3196565" cy="193342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676D0636-30FB-7784-E79A-82D0B6C4350F}"/>
              </a:ext>
            </a:extLst>
          </p:cNvPr>
          <p:cNvSpPr/>
          <p:nvPr/>
        </p:nvSpPr>
        <p:spPr>
          <a:xfrm>
            <a:off x="6960155" y="3244646"/>
            <a:ext cx="3196565" cy="1347674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7BC53A71-A3A1-2627-92E5-5446D75FF5E9}"/>
              </a:ext>
            </a:extLst>
          </p:cNvPr>
          <p:cNvSpPr txBox="1"/>
          <p:nvPr/>
        </p:nvSpPr>
        <p:spPr>
          <a:xfrm>
            <a:off x="1077414" y="3561589"/>
            <a:ext cx="43510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/>
              <a:t>・「疲れた」「大変」等のワードを</a:t>
            </a:r>
            <a:endParaRPr kumimoji="1" lang="en-US" altLang="ja-JP" sz="2000" b="1" dirty="0"/>
          </a:p>
          <a:p>
            <a:r>
              <a:rPr lang="ja-JP" altLang="en-US" sz="2000" b="1" dirty="0"/>
              <a:t>　   </a:t>
            </a:r>
            <a:r>
              <a:rPr kumimoji="1" lang="ja-JP" altLang="en-US" sz="2000" b="1" dirty="0"/>
              <a:t>認識したら問いかけを行う</a:t>
            </a:r>
          </a:p>
        </p:txBody>
      </p:sp>
      <p:sp>
        <p:nvSpPr>
          <p:cNvPr id="14" name="矢印: 右 13">
            <a:extLst>
              <a:ext uri="{FF2B5EF4-FFF2-40B4-BE49-F238E27FC236}">
                <a16:creationId xmlns:a16="http://schemas.microsoft.com/office/drawing/2014/main" id="{0E01ECCF-BB82-2332-E79E-579C9CE36976}"/>
              </a:ext>
            </a:extLst>
          </p:cNvPr>
          <p:cNvSpPr/>
          <p:nvPr/>
        </p:nvSpPr>
        <p:spPr>
          <a:xfrm>
            <a:off x="5562599" y="3517332"/>
            <a:ext cx="1111823" cy="802302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43FAA4EA-B2AC-47DE-342F-E6A74116C77A}"/>
              </a:ext>
            </a:extLst>
          </p:cNvPr>
          <p:cNvSpPr/>
          <p:nvPr/>
        </p:nvSpPr>
        <p:spPr>
          <a:xfrm>
            <a:off x="6973298" y="4620744"/>
            <a:ext cx="3196565" cy="1185317"/>
          </a:xfrm>
          <a:prstGeom prst="round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矢印: 右 15">
            <a:extLst>
              <a:ext uri="{FF2B5EF4-FFF2-40B4-BE49-F238E27FC236}">
                <a16:creationId xmlns:a16="http://schemas.microsoft.com/office/drawing/2014/main" id="{A2021FD0-F07F-6C50-CDD9-50C360F04F8D}"/>
              </a:ext>
            </a:extLst>
          </p:cNvPr>
          <p:cNvSpPr/>
          <p:nvPr/>
        </p:nvSpPr>
        <p:spPr>
          <a:xfrm>
            <a:off x="5562599" y="4812251"/>
            <a:ext cx="1111823" cy="802302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46549C9E-F03C-841B-8421-BBB33E465E89}"/>
              </a:ext>
            </a:extLst>
          </p:cNvPr>
          <p:cNvSpPr txBox="1"/>
          <p:nvPr/>
        </p:nvSpPr>
        <p:spPr>
          <a:xfrm>
            <a:off x="1217665" y="4859459"/>
            <a:ext cx="37642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/>
              <a:t>・状況を検索し、適した</a:t>
            </a:r>
            <a:endParaRPr kumimoji="1" lang="en-US" altLang="ja-JP" sz="2000" b="1" dirty="0"/>
          </a:p>
          <a:p>
            <a:r>
              <a:rPr lang="ja-JP" altLang="en-US" sz="2000" b="1" dirty="0"/>
              <a:t>　</a:t>
            </a:r>
            <a:r>
              <a:rPr kumimoji="1" lang="ja-JP" altLang="en-US" sz="2000" b="1" dirty="0"/>
              <a:t>メンタルヘルス法を推奨する</a:t>
            </a:r>
          </a:p>
        </p:txBody>
      </p:sp>
    </p:spTree>
    <p:extLst>
      <p:ext uri="{BB962C8B-B14F-4D97-AF65-F5344CB8AC3E}">
        <p14:creationId xmlns:p14="http://schemas.microsoft.com/office/powerpoint/2010/main" val="35926943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5A70A560-C35B-9BC4-41DB-8599420BA742}"/>
              </a:ext>
            </a:extLst>
          </p:cNvPr>
          <p:cNvSpPr txBox="1">
            <a:spLocks/>
          </p:cNvSpPr>
          <p:nvPr/>
        </p:nvSpPr>
        <p:spPr>
          <a:xfrm>
            <a:off x="2212086" y="3090370"/>
            <a:ext cx="7767828" cy="95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5400" b="1" dirty="0"/>
              <a:t>ココロのケアがしたい！</a:t>
            </a:r>
          </a:p>
        </p:txBody>
      </p:sp>
    </p:spTree>
    <p:extLst>
      <p:ext uri="{BB962C8B-B14F-4D97-AF65-F5344CB8AC3E}">
        <p14:creationId xmlns:p14="http://schemas.microsoft.com/office/powerpoint/2010/main" val="1745374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0C794EB-0A15-7083-36F9-FB93C81917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2086" y="3149806"/>
            <a:ext cx="7767828" cy="83369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kumimoji="1" lang="ja-JP" altLang="en-US" sz="5400" b="1" dirty="0"/>
              <a:t>ココロのケアがしたい！</a:t>
            </a:r>
          </a:p>
        </p:txBody>
      </p:sp>
    </p:spTree>
    <p:extLst>
      <p:ext uri="{BB962C8B-B14F-4D97-AF65-F5344CB8AC3E}">
        <p14:creationId xmlns:p14="http://schemas.microsoft.com/office/powerpoint/2010/main" val="1271574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55508B5-9E81-D553-7BDD-8B2D01CA6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>
                <a:latin typeface="+mn-ea"/>
                <a:ea typeface="+mn-ea"/>
              </a:rPr>
              <a:t>社会的な問題として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DB4B241-D4A4-25C8-7DBD-2CFA40C887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162" y="2074100"/>
            <a:ext cx="6810630" cy="18669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3600" b="1" dirty="0">
                <a:latin typeface="+mn-ea"/>
              </a:rPr>
              <a:t>今の社会で</a:t>
            </a:r>
            <a:endParaRPr kumimoji="1" lang="en-US" altLang="ja-JP" sz="3600" b="1" dirty="0">
              <a:latin typeface="+mn-ea"/>
            </a:endParaRPr>
          </a:p>
          <a:p>
            <a:pPr marL="0" indent="0">
              <a:buNone/>
            </a:pPr>
            <a:endParaRPr lang="en-US" altLang="ja-JP" sz="3600" b="1" dirty="0">
              <a:latin typeface="+mn-ea"/>
            </a:endParaRPr>
          </a:p>
          <a:p>
            <a:pPr marL="0" indent="0">
              <a:buNone/>
            </a:pPr>
            <a:r>
              <a:rPr kumimoji="1" lang="ja-JP" altLang="en-US" sz="3600" b="1" dirty="0">
                <a:latin typeface="+mn-ea"/>
              </a:rPr>
              <a:t>精神病を患う人はとても多い</a:t>
            </a:r>
            <a:endParaRPr kumimoji="1" lang="en-US" altLang="ja-JP" sz="3600" b="1" dirty="0">
              <a:latin typeface="+mn-ea"/>
            </a:endParaRPr>
          </a:p>
        </p:txBody>
      </p:sp>
      <p:pic>
        <p:nvPicPr>
          <p:cNvPr id="5" name="図 4" descr="花の模様の絵&#10;&#10;中程度の精度で自動的に生成された説明">
            <a:extLst>
              <a:ext uri="{FF2B5EF4-FFF2-40B4-BE49-F238E27FC236}">
                <a16:creationId xmlns:a16="http://schemas.microsoft.com/office/drawing/2014/main" id="{914BDA93-0E54-5A17-F777-FE750A61FF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792" y="3007582"/>
            <a:ext cx="3320670" cy="3320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8116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6C4C6B9-CEBC-5985-9372-EC799B7C3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b="1" dirty="0">
                <a:latin typeface="+mn-ea"/>
                <a:ea typeface="+mn-ea"/>
              </a:rPr>
              <a:t>メンタルヘルスのイメージ</a:t>
            </a:r>
            <a:endParaRPr kumimoji="1" lang="ja-JP" altLang="en-US" b="1" dirty="0">
              <a:latin typeface="+mn-ea"/>
              <a:ea typeface="+mn-ea"/>
            </a:endParaRPr>
          </a:p>
        </p:txBody>
      </p:sp>
      <p:graphicFrame>
        <p:nvGraphicFramePr>
          <p:cNvPr id="4" name="コンテンツ プレースホルダー 3">
            <a:extLst>
              <a:ext uri="{FF2B5EF4-FFF2-40B4-BE49-F238E27FC236}">
                <a16:creationId xmlns:a16="http://schemas.microsoft.com/office/drawing/2014/main" id="{D7258C17-790B-EDE1-8B2D-0DAC5DAAAC2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9865347"/>
              </p:ext>
            </p:extLst>
          </p:nvPr>
        </p:nvGraphicFramePr>
        <p:xfrm>
          <a:off x="838200" y="762873"/>
          <a:ext cx="10515600" cy="53322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7E9D366-30B9-077E-9A5B-6EBD4CFB1EDE}"/>
              </a:ext>
            </a:extLst>
          </p:cNvPr>
          <p:cNvSpPr txBox="1"/>
          <p:nvPr/>
        </p:nvSpPr>
        <p:spPr>
          <a:xfrm>
            <a:off x="4145280" y="6361922"/>
            <a:ext cx="8046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AIG</a:t>
            </a:r>
            <a:r>
              <a:rPr kumimoji="1" lang="ja-JP" altLang="en-US" dirty="0"/>
              <a:t>総研 </a:t>
            </a:r>
            <a:r>
              <a:rPr kumimoji="1" lang="en-US" altLang="ja-JP" dirty="0"/>
              <a:t>『</a:t>
            </a:r>
            <a:r>
              <a:rPr lang="ja-JP" altLang="en-US" dirty="0"/>
              <a:t>働く人々のメンタルヘルスに関する意識調査と今後の論点</a:t>
            </a:r>
            <a:r>
              <a:rPr kumimoji="1" lang="en-US" altLang="ja-JP" dirty="0"/>
              <a:t>』</a:t>
            </a:r>
            <a:r>
              <a:rPr kumimoji="1" lang="ja-JP" altLang="en-US" dirty="0"/>
              <a:t>より</a:t>
            </a: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F05A0E90-D566-FE89-A91A-F223BA17C9FB}"/>
              </a:ext>
            </a:extLst>
          </p:cNvPr>
          <p:cNvSpPr/>
          <p:nvPr/>
        </p:nvSpPr>
        <p:spPr>
          <a:xfrm>
            <a:off x="5882640" y="4146062"/>
            <a:ext cx="2868168" cy="72237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B41C58B6-7636-29FD-B1C8-8ADA694D9532}"/>
              </a:ext>
            </a:extLst>
          </p:cNvPr>
          <p:cNvSpPr/>
          <p:nvPr/>
        </p:nvSpPr>
        <p:spPr>
          <a:xfrm>
            <a:off x="5882640" y="2919373"/>
            <a:ext cx="2631440" cy="72237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FC4B59B6-FCA7-9744-F7D5-42C7C20A5591}"/>
              </a:ext>
            </a:extLst>
          </p:cNvPr>
          <p:cNvSpPr/>
          <p:nvPr/>
        </p:nvSpPr>
        <p:spPr>
          <a:xfrm>
            <a:off x="5882640" y="1687599"/>
            <a:ext cx="2200656" cy="72237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3647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F9325B1-CC82-ED15-0DB6-BCDDC3BE3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>
                <a:latin typeface="+mn-ea"/>
                <a:ea typeface="+mn-ea"/>
              </a:rPr>
              <a:t>データから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39E436B-F27B-AB0C-EF25-A4CEAC2F6D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592" y="1253331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ja-JP" sz="3200" b="1" dirty="0">
                <a:latin typeface="+mn-ea"/>
              </a:rPr>
              <a:t>〈</a:t>
            </a:r>
            <a:r>
              <a:rPr lang="ja-JP" altLang="en-US" sz="3200" b="1" dirty="0">
                <a:latin typeface="+mn-ea"/>
              </a:rPr>
              <a:t>データから分かること</a:t>
            </a:r>
            <a:r>
              <a:rPr lang="en-US" altLang="ja-JP" sz="3200" b="1" dirty="0">
                <a:latin typeface="+mn-ea"/>
              </a:rPr>
              <a:t>〉</a:t>
            </a:r>
            <a:endParaRPr kumimoji="1" lang="en-US" altLang="ja-JP" sz="3200" b="1" dirty="0">
              <a:latin typeface="+mn-ea"/>
            </a:endParaRPr>
          </a:p>
          <a:p>
            <a:endParaRPr lang="en-US" altLang="ja-JP" sz="3200" b="1" dirty="0">
              <a:latin typeface="+mn-ea"/>
            </a:endParaRPr>
          </a:p>
          <a:p>
            <a:pPr marL="0" indent="0">
              <a:buNone/>
            </a:pPr>
            <a:r>
              <a:rPr kumimoji="1" lang="ja-JP" altLang="en-US" sz="3200" b="1" dirty="0">
                <a:latin typeface="+mn-ea"/>
              </a:rPr>
              <a:t>心療内科等に行くことに抵抗を感じる人がかなりいる</a:t>
            </a:r>
            <a:endParaRPr kumimoji="1" lang="en-US" altLang="ja-JP" sz="3200" b="1" dirty="0">
              <a:latin typeface="+mn-ea"/>
            </a:endParaRPr>
          </a:p>
          <a:p>
            <a:endParaRPr kumimoji="1" lang="ja-JP" altLang="en-US" dirty="0"/>
          </a:p>
        </p:txBody>
      </p:sp>
      <p:pic>
        <p:nvPicPr>
          <p:cNvPr id="5" name="図 4" descr="グラフィカル ユーザー インターフェイス&#10;&#10;自動的に生成された説明">
            <a:extLst>
              <a:ext uri="{FF2B5EF4-FFF2-40B4-BE49-F238E27FC236}">
                <a16:creationId xmlns:a16="http://schemas.microsoft.com/office/drawing/2014/main" id="{A57947D5-5DC6-C24C-A427-7E1C2DF895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992" y="3253598"/>
            <a:ext cx="3442984" cy="2719958"/>
          </a:xfrm>
          <a:prstGeom prst="rect">
            <a:avLst/>
          </a:prstGeom>
        </p:spPr>
      </p:pic>
      <p:pic>
        <p:nvPicPr>
          <p:cNvPr id="7" name="図 6" descr="黒いシャツを着ている人の絵&#10;&#10;低い精度で自動的に生成された説明">
            <a:extLst>
              <a:ext uri="{FF2B5EF4-FFF2-40B4-BE49-F238E27FC236}">
                <a16:creationId xmlns:a16="http://schemas.microsoft.com/office/drawing/2014/main" id="{24C65342-BC05-F850-73FA-14292AB1E0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392" y="4482815"/>
            <a:ext cx="2243708" cy="2243708"/>
          </a:xfrm>
          <a:prstGeom prst="rect">
            <a:avLst/>
          </a:prstGeom>
        </p:spPr>
      </p:pic>
      <p:sp>
        <p:nvSpPr>
          <p:cNvPr id="8" name="吹き出し: 円形 7">
            <a:extLst>
              <a:ext uri="{FF2B5EF4-FFF2-40B4-BE49-F238E27FC236}">
                <a16:creationId xmlns:a16="http://schemas.microsoft.com/office/drawing/2014/main" id="{23D1C542-BEB3-5C66-9A38-52EA5A339475}"/>
              </a:ext>
            </a:extLst>
          </p:cNvPr>
          <p:cNvSpPr/>
          <p:nvPr/>
        </p:nvSpPr>
        <p:spPr>
          <a:xfrm>
            <a:off x="7528331" y="3546640"/>
            <a:ext cx="3359938" cy="1494982"/>
          </a:xfrm>
          <a:prstGeom prst="wedgeEllipseCallout">
            <a:avLst>
              <a:gd name="adj1" fmla="val -34907"/>
              <a:gd name="adj2" fmla="val 63723"/>
            </a:avLst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dirty="0">
                <a:solidFill>
                  <a:schemeClr val="tx1"/>
                </a:solidFill>
              </a:rPr>
              <a:t>しんどいよぉ</a:t>
            </a:r>
            <a:r>
              <a:rPr lang="en-US" altLang="ja-JP" sz="2400" b="1" dirty="0">
                <a:solidFill>
                  <a:schemeClr val="tx1"/>
                </a:solidFill>
              </a:rPr>
              <a:t>…</a:t>
            </a:r>
            <a:endParaRPr kumimoji="1" lang="ja-JP" alt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7596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楕円 9">
            <a:extLst>
              <a:ext uri="{FF2B5EF4-FFF2-40B4-BE49-F238E27FC236}">
                <a16:creationId xmlns:a16="http://schemas.microsoft.com/office/drawing/2014/main" id="{8B1C7AF7-23E3-18BF-BEEB-481D8EDB25AA}"/>
              </a:ext>
            </a:extLst>
          </p:cNvPr>
          <p:cNvSpPr/>
          <p:nvPr/>
        </p:nvSpPr>
        <p:spPr>
          <a:xfrm>
            <a:off x="4978319" y="2836237"/>
            <a:ext cx="6634561" cy="3734054"/>
          </a:xfrm>
          <a:prstGeom prst="ellipse">
            <a:avLst/>
          </a:prstGeom>
          <a:blipFill dpi="0" rotWithShape="1">
            <a:blip r:embed="rId2">
              <a:alphaModFix amt="85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6FDDD589-6D87-DDA7-020E-047AF0D75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>
                <a:latin typeface="+mn-ea"/>
                <a:ea typeface="+mn-ea"/>
              </a:rPr>
              <a:t>目的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70B76C3-EB00-8D34-5975-9F015BFD28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120" y="1711242"/>
            <a:ext cx="8082280" cy="112907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altLang="ja-JP" sz="3200" b="1" dirty="0"/>
              <a:t>AI</a:t>
            </a:r>
            <a:r>
              <a:rPr lang="ja-JP" altLang="en-US" sz="3200" b="1" dirty="0"/>
              <a:t> を使って、溜め込みやすい</a:t>
            </a:r>
            <a:r>
              <a:rPr lang="ja-JP" altLang="en-US" sz="3200" b="1" dirty="0">
                <a:solidFill>
                  <a:srgbClr val="7030A0"/>
                </a:solidFill>
              </a:rPr>
              <a:t>心のモヤモヤ</a:t>
            </a:r>
            <a:r>
              <a:rPr lang="ja-JP" altLang="en-US" sz="3200" b="1" dirty="0"/>
              <a:t>を</a:t>
            </a:r>
            <a:endParaRPr lang="en-US" altLang="ja-JP" sz="3200" b="1" dirty="0"/>
          </a:p>
          <a:p>
            <a:pPr marL="0" indent="0">
              <a:buNone/>
            </a:pPr>
            <a:r>
              <a:rPr lang="ja-JP" altLang="en-US" sz="3200" b="1" dirty="0"/>
              <a:t>取り除いていきたい</a:t>
            </a:r>
            <a:endParaRPr kumimoji="1" lang="ja-JP" altLang="en-US" sz="3200" b="1" dirty="0"/>
          </a:p>
        </p:txBody>
      </p:sp>
      <p:pic>
        <p:nvPicPr>
          <p:cNvPr id="7" name="図 6" descr="白いバックグラウンドの前に座っている人形&#10;&#10;低い精度で自動的に生成された説明">
            <a:extLst>
              <a:ext uri="{FF2B5EF4-FFF2-40B4-BE49-F238E27FC236}">
                <a16:creationId xmlns:a16="http://schemas.microsoft.com/office/drawing/2014/main" id="{533950AF-CAFA-E74B-8EB6-0F6249D28F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117" y="3075406"/>
            <a:ext cx="2196080" cy="3137257"/>
          </a:xfrm>
          <a:prstGeom prst="rect">
            <a:avLst/>
          </a:prstGeom>
          <a:ln>
            <a:noFill/>
          </a:ln>
        </p:spPr>
      </p:pic>
      <p:pic>
        <p:nvPicPr>
          <p:cNvPr id="9" name="図 8" descr="おもちゃ が含まれている画像&#10;&#10;自動的に生成された説明">
            <a:extLst>
              <a:ext uri="{FF2B5EF4-FFF2-40B4-BE49-F238E27FC236}">
                <a16:creationId xmlns:a16="http://schemas.microsoft.com/office/drawing/2014/main" id="{AFF4191E-C1AF-6D12-CAC7-D3C5D791E3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3197" y="3075406"/>
            <a:ext cx="2196080" cy="313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3762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64EFDF1-7BBE-CE9B-0312-616746840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>
                <a:latin typeface="+mn-ea"/>
                <a:ea typeface="+mn-ea"/>
              </a:rPr>
              <a:t>コンセプト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53AFCD0-B769-30F1-6082-BE18CE9FBF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2474" y="5440087"/>
            <a:ext cx="7307052" cy="10787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b="1" dirty="0"/>
              <a:t>AI</a:t>
            </a:r>
            <a:r>
              <a:rPr kumimoji="1" lang="ja-JP" altLang="en-US" b="1" dirty="0"/>
              <a:t> とチャットボットを通じて対話し</a:t>
            </a:r>
            <a:endParaRPr kumimoji="1" lang="en-US" altLang="ja-JP" b="1" dirty="0"/>
          </a:p>
          <a:p>
            <a:pPr marL="0" indent="0">
              <a:buNone/>
            </a:pPr>
            <a:r>
              <a:rPr kumimoji="1" lang="ja-JP" altLang="en-US" b="1" dirty="0"/>
              <a:t>      心理状態の把握とともにケアを行う</a:t>
            </a:r>
          </a:p>
        </p:txBody>
      </p:sp>
      <p:pic>
        <p:nvPicPr>
          <p:cNvPr id="5" name="図 4" descr="時計 が含まれている画像&#10;&#10;自動的に生成された説明">
            <a:extLst>
              <a:ext uri="{FF2B5EF4-FFF2-40B4-BE49-F238E27FC236}">
                <a16:creationId xmlns:a16="http://schemas.microsoft.com/office/drawing/2014/main" id="{251F939B-CAD8-52CC-8CFC-5BDB5708ED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19806" y="671258"/>
            <a:ext cx="3153208" cy="3547914"/>
          </a:xfrm>
          <a:prstGeom prst="rect">
            <a:avLst/>
          </a:prstGeom>
        </p:spPr>
      </p:pic>
      <p:pic>
        <p:nvPicPr>
          <p:cNvPr id="7" name="図 6" descr="アイコン&#10;&#10;自動的に生成された説明">
            <a:extLst>
              <a:ext uri="{FF2B5EF4-FFF2-40B4-BE49-F238E27FC236}">
                <a16:creationId xmlns:a16="http://schemas.microsoft.com/office/drawing/2014/main" id="{0839DA07-AA64-6481-8499-FF6951E5E8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749" y="1823347"/>
            <a:ext cx="2707051" cy="3211306"/>
          </a:xfrm>
          <a:prstGeom prst="rect">
            <a:avLst/>
          </a:prstGeom>
        </p:spPr>
      </p:pic>
      <p:pic>
        <p:nvPicPr>
          <p:cNvPr id="9" name="図 8" descr="黒い背景と白い文字のロゴ&#10;&#10;自動的に生成された説明">
            <a:extLst>
              <a:ext uri="{FF2B5EF4-FFF2-40B4-BE49-F238E27FC236}">
                <a16:creationId xmlns:a16="http://schemas.microsoft.com/office/drawing/2014/main" id="{125C06C3-440C-E772-B7B5-1B7E1496E8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27531"/>
            <a:ext cx="3234358" cy="4107122"/>
          </a:xfrm>
          <a:prstGeom prst="rect">
            <a:avLst/>
          </a:prstGeom>
        </p:spPr>
      </p:pic>
      <p:pic>
        <p:nvPicPr>
          <p:cNvPr id="11" name="図 10" descr="アイコン&#10;&#10;中程度の精度で自動的に生成された説明">
            <a:extLst>
              <a:ext uri="{FF2B5EF4-FFF2-40B4-BE49-F238E27FC236}">
                <a16:creationId xmlns:a16="http://schemas.microsoft.com/office/drawing/2014/main" id="{B216C6FB-2D38-34BD-7172-57E8B81427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2558" y="1967371"/>
            <a:ext cx="2589372" cy="202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3856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6A330EE-A80C-47D3-BC7B-99BF6458BE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3332" y="3064490"/>
            <a:ext cx="9505335" cy="8782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5400" b="1" dirty="0"/>
              <a:t>個人向けの メンタルヘルス</a:t>
            </a:r>
            <a:r>
              <a:rPr lang="en-US" altLang="ja-JP" sz="5400" b="1" dirty="0"/>
              <a:t>AI</a:t>
            </a:r>
            <a:endParaRPr kumimoji="1" lang="ja-JP" alt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32001281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D6ECF08-4F64-4221-8E2F-C34B9615B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>
                <a:latin typeface="+mn-ea"/>
                <a:ea typeface="+mn-ea"/>
              </a:rPr>
              <a:t>ターゲット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C866D72-5311-C3E5-D734-FA9C9CCD58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7482" y="780911"/>
            <a:ext cx="6644148" cy="1604635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lnSpc>
                <a:spcPct val="160000"/>
              </a:lnSpc>
              <a:buNone/>
            </a:pPr>
            <a:r>
              <a:rPr lang="en-US" altLang="ja-JP" b="1" dirty="0"/>
              <a:t>《</a:t>
            </a:r>
            <a:r>
              <a:rPr lang="ja-JP" altLang="en-US" b="1" dirty="0"/>
              <a:t>ターゲット層</a:t>
            </a:r>
            <a:r>
              <a:rPr lang="en-US" altLang="ja-JP" b="1" dirty="0"/>
              <a:t>》</a:t>
            </a:r>
          </a:p>
          <a:p>
            <a:pPr marL="0" indent="0" algn="ctr">
              <a:buNone/>
            </a:pPr>
            <a:r>
              <a:rPr lang="ja-JP" altLang="en-US" b="1" dirty="0"/>
              <a:t>メンタルケアを必要としているが</a:t>
            </a:r>
            <a:endParaRPr lang="en-US" altLang="ja-JP" b="1" dirty="0"/>
          </a:p>
          <a:p>
            <a:pPr marL="0" indent="0" algn="ctr">
              <a:buNone/>
            </a:pPr>
            <a:r>
              <a:rPr lang="ja-JP" altLang="en-US" b="1" dirty="0"/>
              <a:t>　</a:t>
            </a:r>
            <a:r>
              <a:rPr lang="ja-JP" altLang="en-US" b="1" dirty="0">
                <a:solidFill>
                  <a:srgbClr val="00B0F0"/>
                </a:solidFill>
              </a:rPr>
              <a:t>病院には行きたくない人</a:t>
            </a:r>
            <a:r>
              <a:rPr lang="ja-JP" altLang="en-US" b="1" dirty="0"/>
              <a:t>向け</a:t>
            </a:r>
            <a:endParaRPr lang="en-US" altLang="ja-JP" b="1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</p:txBody>
      </p:sp>
      <p:pic>
        <p:nvPicPr>
          <p:cNvPr id="4" name="図 3" descr="グラフィカル ユーザー インターフェイス&#10;&#10;自動的に生成された説明">
            <a:extLst>
              <a:ext uri="{FF2B5EF4-FFF2-40B4-BE49-F238E27FC236}">
                <a16:creationId xmlns:a16="http://schemas.microsoft.com/office/drawing/2014/main" id="{8CF68E38-7241-F9D7-8097-BDEBFBCC61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92" y="3115947"/>
            <a:ext cx="3442984" cy="2719958"/>
          </a:xfrm>
          <a:prstGeom prst="rect">
            <a:avLst/>
          </a:prstGeom>
        </p:spPr>
      </p:pic>
      <p:pic>
        <p:nvPicPr>
          <p:cNvPr id="5" name="図 4" descr="黒いシャツを着ている人の絵&#10;&#10;低い精度で自動的に生成された説明">
            <a:extLst>
              <a:ext uri="{FF2B5EF4-FFF2-40B4-BE49-F238E27FC236}">
                <a16:creationId xmlns:a16="http://schemas.microsoft.com/office/drawing/2014/main" id="{95A71BB9-CCAF-F8C5-2832-3172A64DF5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592" y="4345164"/>
            <a:ext cx="2243708" cy="2243708"/>
          </a:xfrm>
          <a:prstGeom prst="rect">
            <a:avLst/>
          </a:prstGeom>
        </p:spPr>
      </p:pic>
      <p:sp>
        <p:nvSpPr>
          <p:cNvPr id="6" name="吹き出し: 円形 5">
            <a:extLst>
              <a:ext uri="{FF2B5EF4-FFF2-40B4-BE49-F238E27FC236}">
                <a16:creationId xmlns:a16="http://schemas.microsoft.com/office/drawing/2014/main" id="{82370C2F-CA66-101D-F9DE-5BE5F471FA37}"/>
              </a:ext>
            </a:extLst>
          </p:cNvPr>
          <p:cNvSpPr/>
          <p:nvPr/>
        </p:nvSpPr>
        <p:spPr>
          <a:xfrm>
            <a:off x="5616914" y="3291349"/>
            <a:ext cx="2871766" cy="1494982"/>
          </a:xfrm>
          <a:prstGeom prst="wedgeEllipseCallout">
            <a:avLst>
              <a:gd name="adj1" fmla="val -34907"/>
              <a:gd name="adj2" fmla="val 63723"/>
            </a:avLst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>
                <a:solidFill>
                  <a:schemeClr val="tx1"/>
                </a:solidFill>
              </a:rPr>
              <a:t>病院は嫌だ</a:t>
            </a:r>
            <a:r>
              <a:rPr kumimoji="1" lang="en-US" altLang="ja-JP" sz="2400" b="1" dirty="0">
                <a:solidFill>
                  <a:schemeClr val="tx1"/>
                </a:solidFill>
              </a:rPr>
              <a:t>…</a:t>
            </a:r>
            <a:endParaRPr kumimoji="1" lang="ja-JP" alt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3418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1654</TotalTime>
  <Words>214</Words>
  <Application>Microsoft Office PowerPoint</Application>
  <PresentationFormat>ワイド画面</PresentationFormat>
  <Paragraphs>42</Paragraphs>
  <Slides>12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16" baseType="lpstr">
      <vt:lpstr>游ゴシック</vt:lpstr>
      <vt:lpstr>游ゴシック Light</vt:lpstr>
      <vt:lpstr>Arial</vt:lpstr>
      <vt:lpstr>Office テーマ</vt:lpstr>
      <vt:lpstr>AI × メンタルヘルス</vt:lpstr>
      <vt:lpstr>PowerPoint プレゼンテーション</vt:lpstr>
      <vt:lpstr>社会的な問題として</vt:lpstr>
      <vt:lpstr>メンタルヘルスのイメージ</vt:lpstr>
      <vt:lpstr>データから</vt:lpstr>
      <vt:lpstr>目的</vt:lpstr>
      <vt:lpstr>コンセプト</vt:lpstr>
      <vt:lpstr>PowerPoint プレゼンテーション</vt:lpstr>
      <vt:lpstr>ターゲット</vt:lpstr>
      <vt:lpstr>どのように作るか</vt:lpstr>
      <vt:lpstr>企画例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タイトル</dc:title>
  <dc:creator>井ノ上 蒼惟</dc:creator>
  <cp:lastModifiedBy>井ノ上 蒼惟</cp:lastModifiedBy>
  <cp:revision>47</cp:revision>
  <dcterms:created xsi:type="dcterms:W3CDTF">2023-01-01T13:03:54Z</dcterms:created>
  <dcterms:modified xsi:type="dcterms:W3CDTF">2023-01-20T02:17:34Z</dcterms:modified>
</cp:coreProperties>
</file>