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0" r:id="rId8"/>
    <p:sldId id="261"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9" autoAdjust="0"/>
    <p:restoredTop sz="94660"/>
  </p:normalViewPr>
  <p:slideViewPr>
    <p:cSldViewPr snapToGrid="0">
      <p:cViewPr varScale="1">
        <p:scale>
          <a:sx n="59" d="100"/>
          <a:sy n="59" d="100"/>
        </p:scale>
        <p:origin x="90"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2BB68C-65CD-9DC2-6B40-6FABB4D5D96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A743647-DB1C-ABB4-57E0-83C9D2F84F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0288CE6-5D1D-D04E-1E1C-D612AC9A1821}"/>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5" name="フッター プレースホルダー 4">
            <a:extLst>
              <a:ext uri="{FF2B5EF4-FFF2-40B4-BE49-F238E27FC236}">
                <a16:creationId xmlns:a16="http://schemas.microsoft.com/office/drawing/2014/main" id="{44BEFB6D-88E2-9DE0-6332-268E19E95C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9D59616-124E-C6C0-4D44-4E948B6249D5}"/>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326372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D76CC4-D1D8-0592-4BE5-B9DE2D6AE3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EDEE4B9-3D07-B517-BFB2-EA6AF3A5047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0DDFBD-1226-C49D-8551-4668EA681E0F}"/>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5" name="フッター プレースホルダー 4">
            <a:extLst>
              <a:ext uri="{FF2B5EF4-FFF2-40B4-BE49-F238E27FC236}">
                <a16:creationId xmlns:a16="http://schemas.microsoft.com/office/drawing/2014/main" id="{C45171A4-7070-2615-1E48-8A64032FF65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555FE1-0005-95C8-0B1E-5C38D215D4F1}"/>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307267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58E0E3-41D1-D5FD-4ECA-40D42ADCF8A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0005BC-885F-32B3-6C38-64CA0DCDAE6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A2E4E9C-9C84-31EE-2170-19599B22E6A3}"/>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5" name="フッター プレースホルダー 4">
            <a:extLst>
              <a:ext uri="{FF2B5EF4-FFF2-40B4-BE49-F238E27FC236}">
                <a16:creationId xmlns:a16="http://schemas.microsoft.com/office/drawing/2014/main" id="{353134CF-740A-87DD-C15B-D251C84FDC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8590F72-1C16-FDAF-D2F9-36BB35632ED3}"/>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157780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72E7B0-17B2-15B7-9A5F-3149E4662DF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318C2B-3187-25D9-FBC2-91A817939BE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5A9446-555C-7109-CE5C-84A7B30D31D5}"/>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5" name="フッター プレースホルダー 4">
            <a:extLst>
              <a:ext uri="{FF2B5EF4-FFF2-40B4-BE49-F238E27FC236}">
                <a16:creationId xmlns:a16="http://schemas.microsoft.com/office/drawing/2014/main" id="{44CEE5B2-3A00-F2CE-70DE-26C9156577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995989B-C428-6BE8-B174-9AD3FD29C407}"/>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1956040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CB5BEE-6D84-AADD-8529-99D5C922F56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C5E628-1765-5FCF-A532-269CABBBC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B2A2506-078D-2B67-ABE1-C7108F14FE36}"/>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5" name="フッター プレースホルダー 4">
            <a:extLst>
              <a:ext uri="{FF2B5EF4-FFF2-40B4-BE49-F238E27FC236}">
                <a16:creationId xmlns:a16="http://schemas.microsoft.com/office/drawing/2014/main" id="{0864E2DD-695D-6C31-3D8B-9B001D9B2D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A3F0D4-AFFA-7914-0784-135077C61D0B}"/>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61530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8D8570-8DDC-5A85-3EFC-D2D4183D53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512DD6-4D2C-DDF9-E4AB-D55B5AAC55C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5F8170-73DC-02CA-1DB1-2B522F767A9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E60E98B-F7B1-838F-7D20-181ADDA21A5C}"/>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6" name="フッター プレースホルダー 5">
            <a:extLst>
              <a:ext uri="{FF2B5EF4-FFF2-40B4-BE49-F238E27FC236}">
                <a16:creationId xmlns:a16="http://schemas.microsoft.com/office/drawing/2014/main" id="{059162AE-43F7-0FD5-048F-997779B672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543995C-F96F-BDA8-CDC0-3A4C8A5C18F9}"/>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268559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6AE0F9-5ED6-B4A7-CD12-9AEA92AECBA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3DABD37-6445-4128-5EBA-4804AC24FF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F6CAD9-9928-EA3B-8A77-FD75FFAFB13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8A5703D-31F7-513B-3EE4-A2B238226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142BAF-B14D-CBF4-9045-F012F6DBB71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115A66A-38C1-7FFB-5C9F-822956BEDAEC}"/>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8" name="フッター プレースホルダー 7">
            <a:extLst>
              <a:ext uri="{FF2B5EF4-FFF2-40B4-BE49-F238E27FC236}">
                <a16:creationId xmlns:a16="http://schemas.microsoft.com/office/drawing/2014/main" id="{50B0C443-CCA1-56E8-A301-E0AF6279C2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DAEFD14-5CC8-9344-7320-F815D8FB20DC}"/>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2529669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ACE362-B9F2-0B2A-68C2-36B00814E18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3BC75C1-DB32-3CB2-6FA0-ED46C79C6384}"/>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4" name="フッター プレースホルダー 3">
            <a:extLst>
              <a:ext uri="{FF2B5EF4-FFF2-40B4-BE49-F238E27FC236}">
                <a16:creationId xmlns:a16="http://schemas.microsoft.com/office/drawing/2014/main" id="{84A8AA80-E329-A77A-0523-87BC1850561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F6807D1-3132-B506-A821-ACD90490208E}"/>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96286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E5D7766-EFC5-8940-9D0D-8061E6D596D7}"/>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3" name="フッター プレースホルダー 2">
            <a:extLst>
              <a:ext uri="{FF2B5EF4-FFF2-40B4-BE49-F238E27FC236}">
                <a16:creationId xmlns:a16="http://schemas.microsoft.com/office/drawing/2014/main" id="{A0408CC9-0642-0CB6-3BC7-DE112F5BFC4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8C9CCE3-D693-DDEE-8889-AE02AE88F8B7}"/>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360542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1190D-0A78-8971-196D-722E6EB1372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351FE9-77E6-9D51-F319-27F3B55D1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6435901-A435-02DD-BCD3-4E3306CE1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27AEE8-2F2E-750A-7317-8641EEC90FD3}"/>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6" name="フッター プレースホルダー 5">
            <a:extLst>
              <a:ext uri="{FF2B5EF4-FFF2-40B4-BE49-F238E27FC236}">
                <a16:creationId xmlns:a16="http://schemas.microsoft.com/office/drawing/2014/main" id="{8FB4341C-33C4-A8C2-D7B6-086CEBC46B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0EF783-A112-8D7E-1378-964900F5CA31}"/>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72115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86D366-122B-70EA-B5D6-42538A7B05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E5994F-D12E-AC23-F367-966AF11C35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E3AC2C7-10ED-3ED7-2173-15A142B30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0673EF-CBD6-E0E7-D1D2-43A5FF4F802A}"/>
              </a:ext>
            </a:extLst>
          </p:cNvPr>
          <p:cNvSpPr>
            <a:spLocks noGrp="1"/>
          </p:cNvSpPr>
          <p:nvPr>
            <p:ph type="dt" sz="half" idx="10"/>
          </p:nvPr>
        </p:nvSpPr>
        <p:spPr/>
        <p:txBody>
          <a:bodyPr/>
          <a:lstStyle/>
          <a:p>
            <a:fld id="{74911CD3-4523-4F18-A19E-7824E025368B}" type="datetimeFigureOut">
              <a:rPr kumimoji="1" lang="ja-JP" altLang="en-US" smtClean="0"/>
              <a:t>2023/1/14</a:t>
            </a:fld>
            <a:endParaRPr kumimoji="1" lang="ja-JP" altLang="en-US"/>
          </a:p>
        </p:txBody>
      </p:sp>
      <p:sp>
        <p:nvSpPr>
          <p:cNvPr id="6" name="フッター プレースホルダー 5">
            <a:extLst>
              <a:ext uri="{FF2B5EF4-FFF2-40B4-BE49-F238E27FC236}">
                <a16:creationId xmlns:a16="http://schemas.microsoft.com/office/drawing/2014/main" id="{DBCAC1F6-CAA7-FBC6-C48A-23C35DF43F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4CDA914-38CE-83AF-6C7C-B619AECABC78}"/>
              </a:ext>
            </a:extLst>
          </p:cNvPr>
          <p:cNvSpPr>
            <a:spLocks noGrp="1"/>
          </p:cNvSpPr>
          <p:nvPr>
            <p:ph type="sldNum" sz="quarter" idx="12"/>
          </p:nvPr>
        </p:nvSpPr>
        <p:spPr/>
        <p:txBody>
          <a:body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142349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E9B9838-EC5C-ECB7-666F-DA246BDC62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B19C675-3136-5806-93FB-10D49F137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FEEFAD-E5A9-B7EB-7A2D-DFF7BB6AC4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911CD3-4523-4F18-A19E-7824E025368B}" type="datetimeFigureOut">
              <a:rPr kumimoji="1" lang="ja-JP" altLang="en-US" smtClean="0"/>
              <a:t>2023/1/14</a:t>
            </a:fld>
            <a:endParaRPr kumimoji="1" lang="ja-JP" altLang="en-US"/>
          </a:p>
        </p:txBody>
      </p:sp>
      <p:sp>
        <p:nvSpPr>
          <p:cNvPr id="5" name="フッター プレースホルダー 4">
            <a:extLst>
              <a:ext uri="{FF2B5EF4-FFF2-40B4-BE49-F238E27FC236}">
                <a16:creationId xmlns:a16="http://schemas.microsoft.com/office/drawing/2014/main" id="{35C1E7CE-D6C6-95E9-4A47-196E4EDA5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BBAD74-362B-E2F5-A353-26CC1B20AC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E8B60-7732-40DB-8EAF-38EB25BDF13D}" type="slidenum">
              <a:rPr kumimoji="1" lang="ja-JP" altLang="en-US" smtClean="0"/>
              <a:t>‹#›</a:t>
            </a:fld>
            <a:endParaRPr kumimoji="1" lang="ja-JP" altLang="en-US"/>
          </a:p>
        </p:txBody>
      </p:sp>
    </p:spTree>
    <p:extLst>
      <p:ext uri="{BB962C8B-B14F-4D97-AF65-F5344CB8AC3E}">
        <p14:creationId xmlns:p14="http://schemas.microsoft.com/office/powerpoint/2010/main" val="1029804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98F2B197-2E87-0237-412D-BC2CE31AA146}"/>
              </a:ext>
            </a:extLst>
          </p:cNvPr>
          <p:cNvSpPr/>
          <p:nvPr/>
        </p:nvSpPr>
        <p:spPr>
          <a:xfrm>
            <a:off x="6294" y="520771"/>
            <a:ext cx="12192000" cy="20686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ロゴ&#10;&#10;低い精度で自動的に生成された説明">
            <a:extLst>
              <a:ext uri="{FF2B5EF4-FFF2-40B4-BE49-F238E27FC236}">
                <a16:creationId xmlns:a16="http://schemas.microsoft.com/office/drawing/2014/main" id="{5F01A2F9-DA1B-E599-CF35-4E46968F5F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65" y="-592614"/>
            <a:ext cx="6750751" cy="3801099"/>
          </a:xfrm>
          <a:prstGeom prst="rect">
            <a:avLst/>
          </a:prstGeom>
        </p:spPr>
      </p:pic>
      <p:grpSp>
        <p:nvGrpSpPr>
          <p:cNvPr id="19" name="グループ化 18">
            <a:extLst>
              <a:ext uri="{FF2B5EF4-FFF2-40B4-BE49-F238E27FC236}">
                <a16:creationId xmlns:a16="http://schemas.microsoft.com/office/drawing/2014/main" id="{BC28AC86-4A2E-88CC-B2B1-A0A2B90B3167}"/>
              </a:ext>
            </a:extLst>
          </p:cNvPr>
          <p:cNvGrpSpPr/>
          <p:nvPr/>
        </p:nvGrpSpPr>
        <p:grpSpPr>
          <a:xfrm>
            <a:off x="906362" y="3167743"/>
            <a:ext cx="4498396" cy="3518555"/>
            <a:chOff x="149839" y="2505235"/>
            <a:chExt cx="5197729" cy="4352765"/>
          </a:xfrm>
        </p:grpSpPr>
        <p:sp>
          <p:nvSpPr>
            <p:cNvPr id="16" name="円弧 15">
              <a:extLst>
                <a:ext uri="{FF2B5EF4-FFF2-40B4-BE49-F238E27FC236}">
                  <a16:creationId xmlns:a16="http://schemas.microsoft.com/office/drawing/2014/main" id="{5D5DE981-F980-7982-0A53-49CF0BB5D43A}"/>
                </a:ext>
              </a:extLst>
            </p:cNvPr>
            <p:cNvSpPr/>
            <p:nvPr/>
          </p:nvSpPr>
          <p:spPr>
            <a:xfrm rot="10800000">
              <a:off x="3620559" y="4671369"/>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39CE9B04-F733-192E-D44E-10D97103F439}"/>
                </a:ext>
              </a:extLst>
            </p:cNvPr>
            <p:cNvGrpSpPr/>
            <p:nvPr/>
          </p:nvGrpSpPr>
          <p:grpSpPr>
            <a:xfrm>
              <a:off x="149839" y="2505235"/>
              <a:ext cx="5197729" cy="4352765"/>
              <a:chOff x="922701" y="2309292"/>
              <a:chExt cx="5197729" cy="4352765"/>
            </a:xfrm>
          </p:grpSpPr>
          <p:grpSp>
            <p:nvGrpSpPr>
              <p:cNvPr id="8" name="グループ化 7">
                <a:extLst>
                  <a:ext uri="{FF2B5EF4-FFF2-40B4-BE49-F238E27FC236}">
                    <a16:creationId xmlns:a16="http://schemas.microsoft.com/office/drawing/2014/main" id="{98F1D5E7-A69A-1199-2AC3-AFFD2F58B919}"/>
                  </a:ext>
                </a:extLst>
              </p:cNvPr>
              <p:cNvGrpSpPr/>
              <p:nvPr/>
            </p:nvGrpSpPr>
            <p:grpSpPr>
              <a:xfrm>
                <a:off x="922701" y="2309292"/>
                <a:ext cx="4939257" cy="4352765"/>
                <a:chOff x="2898457" y="2491579"/>
                <a:chExt cx="5438973" cy="4366419"/>
              </a:xfrm>
            </p:grpSpPr>
            <p:pic>
              <p:nvPicPr>
                <p:cNvPr id="6" name="図 5">
                  <a:extLst>
                    <a:ext uri="{FF2B5EF4-FFF2-40B4-BE49-F238E27FC236}">
                      <a16:creationId xmlns:a16="http://schemas.microsoft.com/office/drawing/2014/main" id="{F1DCDDDB-95A1-D9D3-6E98-D643A8F2CF5E}"/>
                    </a:ext>
                  </a:extLst>
                </p:cNvPr>
                <p:cNvPicPr>
                  <a:picLocks noChangeAspect="1"/>
                </p:cNvPicPr>
                <p:nvPr/>
              </p:nvPicPr>
              <p:blipFill>
                <a:blip r:embed="rId3"/>
                <a:stretch>
                  <a:fillRect/>
                </a:stretch>
              </p:blipFill>
              <p:spPr>
                <a:xfrm rot="15461474">
                  <a:off x="5602856" y="2751628"/>
                  <a:ext cx="2734574" cy="2734574"/>
                </a:xfrm>
                <a:prstGeom prst="rect">
                  <a:avLst/>
                </a:prstGeom>
              </p:spPr>
            </p:pic>
            <p:pic>
              <p:nvPicPr>
                <p:cNvPr id="7" name="図 6">
                  <a:extLst>
                    <a:ext uri="{FF2B5EF4-FFF2-40B4-BE49-F238E27FC236}">
                      <a16:creationId xmlns:a16="http://schemas.microsoft.com/office/drawing/2014/main" id="{F546BBD5-0C75-A26B-BDD1-EEBB20601E47}"/>
                    </a:ext>
                  </a:extLst>
                </p:cNvPr>
                <p:cNvPicPr>
                  <a:picLocks noChangeAspect="1"/>
                </p:cNvPicPr>
                <p:nvPr/>
              </p:nvPicPr>
              <p:blipFill>
                <a:blip r:embed="rId4"/>
                <a:stretch>
                  <a:fillRect/>
                </a:stretch>
              </p:blipFill>
              <p:spPr>
                <a:xfrm>
                  <a:off x="2898457" y="2491579"/>
                  <a:ext cx="4071686" cy="4366419"/>
                </a:xfrm>
                <a:prstGeom prst="rect">
                  <a:avLst/>
                </a:prstGeom>
              </p:spPr>
            </p:pic>
          </p:grpSp>
          <p:sp>
            <p:nvSpPr>
              <p:cNvPr id="13" name="円弧 12">
                <a:extLst>
                  <a:ext uri="{FF2B5EF4-FFF2-40B4-BE49-F238E27FC236}">
                    <a16:creationId xmlns:a16="http://schemas.microsoft.com/office/drawing/2014/main" id="{022D5BEA-06BA-C1B6-0610-049DF7D0F204}"/>
                  </a:ext>
                </a:extLst>
              </p:cNvPr>
              <p:cNvSpPr/>
              <p:nvPr/>
            </p:nvSpPr>
            <p:spPr>
              <a:xfrm rot="21172899">
                <a:off x="5054379" y="3534426"/>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a:extLst>
                  <a:ext uri="{FF2B5EF4-FFF2-40B4-BE49-F238E27FC236}">
                    <a16:creationId xmlns:a16="http://schemas.microsoft.com/office/drawing/2014/main" id="{B6DDEAD2-8F0A-B47E-FDE2-C7120AE3A6CE}"/>
                  </a:ext>
                </a:extLst>
              </p:cNvPr>
              <p:cNvSpPr/>
              <p:nvPr/>
            </p:nvSpPr>
            <p:spPr>
              <a:xfrm rot="21172899">
                <a:off x="5180484" y="3301262"/>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円弧 16">
                <a:extLst>
                  <a:ext uri="{FF2B5EF4-FFF2-40B4-BE49-F238E27FC236}">
                    <a16:creationId xmlns:a16="http://schemas.microsoft.com/office/drawing/2014/main" id="{DF18BC27-6BD8-19CA-403C-D0A5BF362D8A}"/>
                  </a:ext>
                </a:extLst>
              </p:cNvPr>
              <p:cNvSpPr/>
              <p:nvPr/>
            </p:nvSpPr>
            <p:spPr>
              <a:xfrm rot="11236960">
                <a:off x="4171337" y="4804503"/>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3" name="グループ化 32">
            <a:extLst>
              <a:ext uri="{FF2B5EF4-FFF2-40B4-BE49-F238E27FC236}">
                <a16:creationId xmlns:a16="http://schemas.microsoft.com/office/drawing/2014/main" id="{F27FF5B5-196D-202F-DB5C-E21104E0B296}"/>
              </a:ext>
            </a:extLst>
          </p:cNvPr>
          <p:cNvGrpSpPr/>
          <p:nvPr/>
        </p:nvGrpSpPr>
        <p:grpSpPr>
          <a:xfrm>
            <a:off x="8516108" y="2800099"/>
            <a:ext cx="3616616" cy="3886199"/>
            <a:chOff x="7390973" y="2381404"/>
            <a:chExt cx="4573820" cy="4469126"/>
          </a:xfrm>
        </p:grpSpPr>
        <p:pic>
          <p:nvPicPr>
            <p:cNvPr id="27" name="Picture 16" descr="バイブで揺れる携帯電話のイラスト | かわいいフリー素材集 いらすとや">
              <a:extLst>
                <a:ext uri="{FF2B5EF4-FFF2-40B4-BE49-F238E27FC236}">
                  <a16:creationId xmlns:a16="http://schemas.microsoft.com/office/drawing/2014/main" id="{60D4F3CE-54FC-0644-A658-207CDA04E4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0973" y="2381404"/>
              <a:ext cx="4573820" cy="4469126"/>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グループ化 27">
              <a:extLst>
                <a:ext uri="{FF2B5EF4-FFF2-40B4-BE49-F238E27FC236}">
                  <a16:creationId xmlns:a16="http://schemas.microsoft.com/office/drawing/2014/main" id="{14A87FE7-E82D-5E4C-54CB-651F415E6E0C}"/>
                </a:ext>
              </a:extLst>
            </p:cNvPr>
            <p:cNvGrpSpPr/>
            <p:nvPr/>
          </p:nvGrpSpPr>
          <p:grpSpPr>
            <a:xfrm>
              <a:off x="8789785" y="3612489"/>
              <a:ext cx="1591651" cy="1662736"/>
              <a:chOff x="8776992" y="3612489"/>
              <a:chExt cx="1591651" cy="1662736"/>
            </a:xfrm>
          </p:grpSpPr>
          <p:sp>
            <p:nvSpPr>
              <p:cNvPr id="29" name="正方形/長方形 28">
                <a:extLst>
                  <a:ext uri="{FF2B5EF4-FFF2-40B4-BE49-F238E27FC236}">
                    <a16:creationId xmlns:a16="http://schemas.microsoft.com/office/drawing/2014/main" id="{664E40FF-1313-23F9-751A-697243FFADFB}"/>
                  </a:ext>
                </a:extLst>
              </p:cNvPr>
              <p:cNvSpPr/>
              <p:nvPr/>
            </p:nvSpPr>
            <p:spPr>
              <a:xfrm>
                <a:off x="9062358" y="3612489"/>
                <a:ext cx="1306285" cy="109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9784F2D5-803C-F23E-AB35-48D8471E0E2E}"/>
                  </a:ext>
                </a:extLst>
              </p:cNvPr>
              <p:cNvSpPr/>
              <p:nvPr/>
            </p:nvSpPr>
            <p:spPr>
              <a:xfrm>
                <a:off x="8967498" y="4025506"/>
                <a:ext cx="1306285" cy="109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031701F-0790-36E8-4A1D-2C4BF3E1CB1B}"/>
                  </a:ext>
                </a:extLst>
              </p:cNvPr>
              <p:cNvSpPr/>
              <p:nvPr/>
            </p:nvSpPr>
            <p:spPr>
              <a:xfrm>
                <a:off x="8776993" y="4177906"/>
                <a:ext cx="1306285" cy="109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1313A7D2-6AC7-52A7-20BC-FE2A6F986EAF}"/>
                  </a:ext>
                </a:extLst>
              </p:cNvPr>
              <p:cNvSpPr/>
              <p:nvPr/>
            </p:nvSpPr>
            <p:spPr>
              <a:xfrm rot="1150680">
                <a:off x="8776992" y="3949304"/>
                <a:ext cx="1306285" cy="1097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5" name="平行四辺形 34">
            <a:extLst>
              <a:ext uri="{FF2B5EF4-FFF2-40B4-BE49-F238E27FC236}">
                <a16:creationId xmlns:a16="http://schemas.microsoft.com/office/drawing/2014/main" id="{AE169B13-81C9-A508-31BE-D3E86F870C96}"/>
              </a:ext>
            </a:extLst>
          </p:cNvPr>
          <p:cNvSpPr/>
          <p:nvPr/>
        </p:nvSpPr>
        <p:spPr>
          <a:xfrm rot="630528">
            <a:off x="9303003" y="3946659"/>
            <a:ext cx="1876111" cy="1340650"/>
          </a:xfrm>
          <a:prstGeom prst="parallelogram">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8A6E644F-6608-5CCD-B1C6-1258B9A42D0A}"/>
              </a:ext>
            </a:extLst>
          </p:cNvPr>
          <p:cNvSpPr txBox="1"/>
          <p:nvPr/>
        </p:nvSpPr>
        <p:spPr>
          <a:xfrm>
            <a:off x="6166552" y="4162561"/>
            <a:ext cx="1726687" cy="1569660"/>
          </a:xfrm>
          <a:prstGeom prst="rect">
            <a:avLst/>
          </a:prstGeom>
          <a:noFill/>
        </p:spPr>
        <p:txBody>
          <a:bodyPr wrap="square" rtlCol="0">
            <a:spAutoFit/>
          </a:bodyPr>
          <a:lstStyle/>
          <a:p>
            <a:r>
              <a:rPr kumimoji="1" lang="ja-JP" altLang="en-US" sz="9600" dirty="0">
                <a:solidFill>
                  <a:schemeClr val="accent1">
                    <a:lumMod val="75000"/>
                  </a:schemeClr>
                </a:solidFill>
                <a:latin typeface="HGP創英角ﾎﾟｯﾌﾟ体" panose="040B0A00000000000000" pitchFamily="50" charset="-128"/>
                <a:ea typeface="HGP創英角ﾎﾟｯﾌﾟ体" panose="040B0A00000000000000" pitchFamily="50" charset="-128"/>
              </a:rPr>
              <a:t>→</a:t>
            </a:r>
          </a:p>
        </p:txBody>
      </p:sp>
    </p:spTree>
    <p:extLst>
      <p:ext uri="{BB962C8B-B14F-4D97-AF65-F5344CB8AC3E}">
        <p14:creationId xmlns:p14="http://schemas.microsoft.com/office/powerpoint/2010/main" val="227093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11F4047-10D5-2050-B8B2-96D119615834}"/>
              </a:ext>
            </a:extLst>
          </p:cNvPr>
          <p:cNvSpPr/>
          <p:nvPr/>
        </p:nvSpPr>
        <p:spPr>
          <a:xfrm>
            <a:off x="0" y="0"/>
            <a:ext cx="12192000" cy="18777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7D375FC-5407-B436-F8B7-413BEAAB6692}"/>
              </a:ext>
            </a:extLst>
          </p:cNvPr>
          <p:cNvSpPr txBox="1"/>
          <p:nvPr/>
        </p:nvSpPr>
        <p:spPr>
          <a:xfrm>
            <a:off x="266700" y="2591540"/>
            <a:ext cx="7048499" cy="3539430"/>
          </a:xfrm>
          <a:prstGeom prst="rect">
            <a:avLst/>
          </a:prstGeom>
          <a:noFill/>
        </p:spPr>
        <p:txBody>
          <a:bodyPr wrap="square" rtlCol="0">
            <a:spAutoFit/>
          </a:bodyPr>
          <a:lstStyle/>
          <a:p>
            <a:r>
              <a:rPr kumimoji="1" lang="ja-JP" altLang="en-US" sz="3200" dirty="0"/>
              <a:t>・電気消し忘れてないか　</a:t>
            </a:r>
            <a:endParaRPr kumimoji="1" lang="en-US" altLang="ja-JP" sz="3200" dirty="0"/>
          </a:p>
          <a:p>
            <a:endParaRPr lang="en-US" altLang="ja-JP" sz="3200" dirty="0"/>
          </a:p>
          <a:p>
            <a:r>
              <a:rPr lang="ja-JP" altLang="en-US" sz="3200" dirty="0"/>
              <a:t>・</a:t>
            </a:r>
            <a:r>
              <a:rPr kumimoji="1" lang="ja-JP" altLang="en-US" sz="3200" dirty="0"/>
              <a:t>クーラーつけっぱなしじゃないか</a:t>
            </a:r>
            <a:endParaRPr kumimoji="1" lang="en-US" altLang="ja-JP" sz="3200" dirty="0"/>
          </a:p>
          <a:p>
            <a:endParaRPr kumimoji="1" lang="en-US" altLang="ja-JP" sz="3200" dirty="0"/>
          </a:p>
          <a:p>
            <a:r>
              <a:rPr kumimoji="1" lang="ja-JP" altLang="en-US" sz="3200" dirty="0"/>
              <a:t>・家の鍵締め忘れてないか</a:t>
            </a:r>
            <a:endParaRPr kumimoji="1" lang="en-US" altLang="ja-JP" sz="3200" dirty="0"/>
          </a:p>
          <a:p>
            <a:endParaRPr lang="en-US" altLang="ja-JP" sz="3200" dirty="0"/>
          </a:p>
          <a:p>
            <a:r>
              <a:rPr lang="ja-JP" altLang="en-US" sz="3200" dirty="0"/>
              <a:t>・家の</a:t>
            </a:r>
            <a:r>
              <a:rPr lang="en-US" altLang="ja-JP" sz="3200" dirty="0"/>
              <a:t>IH</a:t>
            </a:r>
            <a:r>
              <a:rPr lang="ja-JP" altLang="en-US" sz="3200" dirty="0"/>
              <a:t>コンロ消し忘れてないか</a:t>
            </a:r>
            <a:r>
              <a:rPr kumimoji="1" lang="ja-JP" altLang="en-US" sz="3200" dirty="0"/>
              <a:t>　</a:t>
            </a:r>
          </a:p>
        </p:txBody>
      </p:sp>
      <p:sp>
        <p:nvSpPr>
          <p:cNvPr id="6" name="テキスト ボックス 5">
            <a:extLst>
              <a:ext uri="{FF2B5EF4-FFF2-40B4-BE49-F238E27FC236}">
                <a16:creationId xmlns:a16="http://schemas.microsoft.com/office/drawing/2014/main" id="{EEC105B2-B769-49B4-15C4-34BE3A1F8AE8}"/>
              </a:ext>
            </a:extLst>
          </p:cNvPr>
          <p:cNvSpPr txBox="1"/>
          <p:nvPr/>
        </p:nvSpPr>
        <p:spPr>
          <a:xfrm>
            <a:off x="250363" y="177494"/>
            <a:ext cx="11898086" cy="1569660"/>
          </a:xfrm>
          <a:prstGeom prst="rect">
            <a:avLst/>
          </a:prstGeom>
          <a:noFill/>
        </p:spPr>
        <p:txBody>
          <a:bodyPr wrap="square" rtlCol="0">
            <a:spAutoFit/>
          </a:bodyPr>
          <a:lstStyle/>
          <a:p>
            <a:r>
              <a:rPr kumimoji="1" lang="ja-JP" altLang="en-US" sz="4800" dirty="0"/>
              <a:t>出勤時や寝る前に</a:t>
            </a:r>
            <a:endParaRPr kumimoji="1" lang="en-US" altLang="ja-JP" sz="4800" dirty="0"/>
          </a:p>
          <a:p>
            <a:r>
              <a:rPr kumimoji="1" lang="ja-JP" altLang="en-US" sz="4800" dirty="0"/>
              <a:t>　　　　　　　こんなことありませんか？</a:t>
            </a:r>
          </a:p>
        </p:txBody>
      </p:sp>
      <p:pic>
        <p:nvPicPr>
          <p:cNvPr id="2052" name="Picture 4" descr="困る女性のイラスト | かわいいフリー素材集 いらすとや">
            <a:extLst>
              <a:ext uri="{FF2B5EF4-FFF2-40B4-BE49-F238E27FC236}">
                <a16:creationId xmlns:a16="http://schemas.microsoft.com/office/drawing/2014/main" id="{30FA6AEF-7A4B-0C17-5141-566599177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486" y="2440899"/>
            <a:ext cx="3537515" cy="393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1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二等辺三角形 9">
            <a:extLst>
              <a:ext uri="{FF2B5EF4-FFF2-40B4-BE49-F238E27FC236}">
                <a16:creationId xmlns:a16="http://schemas.microsoft.com/office/drawing/2014/main" id="{ACC35314-E222-C763-80FD-9204A4062AF4}"/>
              </a:ext>
            </a:extLst>
          </p:cNvPr>
          <p:cNvSpPr/>
          <p:nvPr/>
        </p:nvSpPr>
        <p:spPr>
          <a:xfrm rot="13452274">
            <a:off x="10309865" y="2123976"/>
            <a:ext cx="871583" cy="144277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B94A7DD-F17F-A97C-2BBD-8C18693058C7}"/>
              </a:ext>
            </a:extLst>
          </p:cNvPr>
          <p:cNvSpPr/>
          <p:nvPr/>
        </p:nvSpPr>
        <p:spPr>
          <a:xfrm>
            <a:off x="10491586" y="894325"/>
            <a:ext cx="1496786" cy="26987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4" name="Picture 2" descr="外出時に忘れていただことに気づいたら不安なものランキング">
            <a:extLst>
              <a:ext uri="{FF2B5EF4-FFF2-40B4-BE49-F238E27FC236}">
                <a16:creationId xmlns:a16="http://schemas.microsoft.com/office/drawing/2014/main" id="{6C743FE1-3CF0-6294-7ACF-E8BADD6E8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348" y="894325"/>
            <a:ext cx="7503047" cy="539759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724030BC-53E1-0313-2861-815DC95CF3A9}"/>
              </a:ext>
            </a:extLst>
          </p:cNvPr>
          <p:cNvSpPr txBox="1"/>
          <p:nvPr/>
        </p:nvSpPr>
        <p:spPr>
          <a:xfrm>
            <a:off x="550623" y="6291918"/>
            <a:ext cx="6096000" cy="369332"/>
          </a:xfrm>
          <a:prstGeom prst="rect">
            <a:avLst/>
          </a:prstGeom>
          <a:noFill/>
        </p:spPr>
        <p:txBody>
          <a:bodyPr wrap="square">
            <a:spAutoFit/>
          </a:bodyPr>
          <a:lstStyle/>
          <a:p>
            <a:r>
              <a:rPr lang="ja-JP" altLang="en-US" b="0" i="0" dirty="0">
                <a:effectLst/>
                <a:latin typeface="ヒラギノ角ゴ Pro W3"/>
              </a:rPr>
              <a:t>東京ガス都市生活研究所調べ（</a:t>
            </a:r>
            <a:r>
              <a:rPr lang="en-US" altLang="ja-JP" b="0" i="0" dirty="0">
                <a:effectLst/>
                <a:latin typeface="ヒラギノ角ゴ Pro W3"/>
              </a:rPr>
              <a:t>2018</a:t>
            </a:r>
            <a:r>
              <a:rPr lang="ja-JP" altLang="en-US" b="0" i="0" dirty="0">
                <a:effectLst/>
                <a:latin typeface="ヒラギノ角ゴ Pro W3"/>
              </a:rPr>
              <a:t>年）</a:t>
            </a:r>
            <a:endParaRPr lang="ja-JP" altLang="en-US" dirty="0"/>
          </a:p>
        </p:txBody>
      </p:sp>
      <p:pic>
        <p:nvPicPr>
          <p:cNvPr id="3076" name="Picture 4" descr="悪人のイラスト「黒いシルエット」 | かわいいフリー素材集 いらすとや">
            <a:extLst>
              <a:ext uri="{FF2B5EF4-FFF2-40B4-BE49-F238E27FC236}">
                <a16:creationId xmlns:a16="http://schemas.microsoft.com/office/drawing/2014/main" id="{A185673C-3733-3895-6A13-AA834ED1D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000" y="2286000"/>
            <a:ext cx="2813013" cy="333852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55A11C36-5184-1BDE-8777-0D5119FEC038}"/>
              </a:ext>
            </a:extLst>
          </p:cNvPr>
          <p:cNvSpPr txBox="1"/>
          <p:nvPr/>
        </p:nvSpPr>
        <p:spPr>
          <a:xfrm>
            <a:off x="8028000" y="1762780"/>
            <a:ext cx="3438991" cy="523220"/>
          </a:xfrm>
          <a:prstGeom prst="rect">
            <a:avLst/>
          </a:prstGeom>
          <a:noFill/>
        </p:spPr>
        <p:txBody>
          <a:bodyPr wrap="square" rtlCol="0">
            <a:spAutoFit/>
          </a:bodyPr>
          <a:lstStyle/>
          <a:p>
            <a:r>
              <a:rPr lang="ja-JP" altLang="en-US" sz="2800" dirty="0"/>
              <a:t>ささやく</a:t>
            </a:r>
            <a:r>
              <a:rPr kumimoji="1" lang="ja-JP" altLang="en-US" sz="2800" dirty="0"/>
              <a:t>悪魔</a:t>
            </a:r>
          </a:p>
        </p:txBody>
      </p:sp>
      <p:sp>
        <p:nvSpPr>
          <p:cNvPr id="9" name="テキスト ボックス 8">
            <a:extLst>
              <a:ext uri="{FF2B5EF4-FFF2-40B4-BE49-F238E27FC236}">
                <a16:creationId xmlns:a16="http://schemas.microsoft.com/office/drawing/2014/main" id="{CF798690-6B37-FC08-058B-5ABCE838D1CC}"/>
              </a:ext>
            </a:extLst>
          </p:cNvPr>
          <p:cNvSpPr txBox="1"/>
          <p:nvPr/>
        </p:nvSpPr>
        <p:spPr>
          <a:xfrm>
            <a:off x="10745656" y="1001918"/>
            <a:ext cx="923330" cy="2698795"/>
          </a:xfrm>
          <a:prstGeom prst="rect">
            <a:avLst/>
          </a:prstGeom>
          <a:noFill/>
        </p:spPr>
        <p:txBody>
          <a:bodyPr vert="eaVert" wrap="square" rtlCol="0">
            <a:spAutoFit/>
          </a:bodyPr>
          <a:lstStyle/>
          <a:p>
            <a:r>
              <a:rPr lang="ja-JP" altLang="en-US" sz="2400" dirty="0"/>
              <a:t>付けっぱなしかもしれないぜ～</a:t>
            </a:r>
            <a:endParaRPr kumimoji="1" lang="ja-JP" altLang="en-US" sz="2400" dirty="0"/>
          </a:p>
        </p:txBody>
      </p:sp>
    </p:spTree>
    <p:extLst>
      <p:ext uri="{BB962C8B-B14F-4D97-AF65-F5344CB8AC3E}">
        <p14:creationId xmlns:p14="http://schemas.microsoft.com/office/powerpoint/2010/main" val="3206397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3DE159E-97FF-5B5B-0F35-07F9A392CC93}"/>
              </a:ext>
            </a:extLst>
          </p:cNvPr>
          <p:cNvSpPr/>
          <p:nvPr/>
        </p:nvSpPr>
        <p:spPr>
          <a:xfrm>
            <a:off x="0" y="0"/>
            <a:ext cx="12192000" cy="18777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FEE3DAB-B097-E2C8-770E-3633126F0DFC}"/>
              </a:ext>
            </a:extLst>
          </p:cNvPr>
          <p:cNvSpPr txBox="1"/>
          <p:nvPr/>
        </p:nvSpPr>
        <p:spPr>
          <a:xfrm>
            <a:off x="191588" y="79424"/>
            <a:ext cx="5430883" cy="1015663"/>
          </a:xfrm>
          <a:prstGeom prst="rect">
            <a:avLst/>
          </a:prstGeom>
          <a:noFill/>
        </p:spPr>
        <p:txBody>
          <a:bodyPr wrap="square" rtlCol="0">
            <a:spAutoFit/>
          </a:bodyPr>
          <a:lstStyle/>
          <a:p>
            <a:r>
              <a:rPr kumimoji="1" lang="ja-JP" altLang="en-US" sz="6000" dirty="0"/>
              <a:t>そこで・・・</a:t>
            </a:r>
          </a:p>
        </p:txBody>
      </p:sp>
      <p:sp>
        <p:nvSpPr>
          <p:cNvPr id="5" name="テキスト ボックス 4">
            <a:extLst>
              <a:ext uri="{FF2B5EF4-FFF2-40B4-BE49-F238E27FC236}">
                <a16:creationId xmlns:a16="http://schemas.microsoft.com/office/drawing/2014/main" id="{3E7DA60D-8044-B696-DBC4-CE3675DC7CB9}"/>
              </a:ext>
            </a:extLst>
          </p:cNvPr>
          <p:cNvSpPr txBox="1"/>
          <p:nvPr/>
        </p:nvSpPr>
        <p:spPr>
          <a:xfrm>
            <a:off x="3671752" y="857582"/>
            <a:ext cx="9234351" cy="1015663"/>
          </a:xfrm>
          <a:prstGeom prst="rect">
            <a:avLst/>
          </a:prstGeom>
          <a:noFill/>
        </p:spPr>
        <p:txBody>
          <a:bodyPr wrap="square" rtlCol="0">
            <a:spAutoFit/>
          </a:bodyPr>
          <a:lstStyle/>
          <a:p>
            <a:r>
              <a:rPr kumimoji="1" lang="ja-JP" altLang="en-US" sz="6000" dirty="0"/>
              <a:t>お助けアプリ通知マン！</a:t>
            </a:r>
          </a:p>
        </p:txBody>
      </p:sp>
      <p:sp>
        <p:nvSpPr>
          <p:cNvPr id="6" name="四角形: 角を丸くする 5">
            <a:extLst>
              <a:ext uri="{FF2B5EF4-FFF2-40B4-BE49-F238E27FC236}">
                <a16:creationId xmlns:a16="http://schemas.microsoft.com/office/drawing/2014/main" id="{EAB465ED-B354-EC24-82B2-703FBA4E4FA4}"/>
              </a:ext>
            </a:extLst>
          </p:cNvPr>
          <p:cNvSpPr/>
          <p:nvPr/>
        </p:nvSpPr>
        <p:spPr>
          <a:xfrm>
            <a:off x="1042851" y="3722914"/>
            <a:ext cx="2628900" cy="2612572"/>
          </a:xfrm>
          <a:prstGeom prst="round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ロゴ&#10;&#10;低い精度で自動的に生成された説明">
            <a:extLst>
              <a:ext uri="{FF2B5EF4-FFF2-40B4-BE49-F238E27FC236}">
                <a16:creationId xmlns:a16="http://schemas.microsoft.com/office/drawing/2014/main" id="{D568511B-3E68-C0E3-2D52-77991E3F85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03" y="4114391"/>
            <a:ext cx="3349585" cy="1886027"/>
          </a:xfrm>
          <a:prstGeom prst="rect">
            <a:avLst/>
          </a:prstGeom>
        </p:spPr>
      </p:pic>
      <p:sp>
        <p:nvSpPr>
          <p:cNvPr id="8" name="テキスト ボックス 7">
            <a:extLst>
              <a:ext uri="{FF2B5EF4-FFF2-40B4-BE49-F238E27FC236}">
                <a16:creationId xmlns:a16="http://schemas.microsoft.com/office/drawing/2014/main" id="{4525545F-39C4-5DF3-EE27-5994DA267E12}"/>
              </a:ext>
            </a:extLst>
          </p:cNvPr>
          <p:cNvSpPr txBox="1"/>
          <p:nvPr/>
        </p:nvSpPr>
        <p:spPr>
          <a:xfrm>
            <a:off x="3871480" y="4109850"/>
            <a:ext cx="8513667" cy="1938992"/>
          </a:xfrm>
          <a:prstGeom prst="rect">
            <a:avLst/>
          </a:prstGeom>
          <a:noFill/>
        </p:spPr>
        <p:txBody>
          <a:bodyPr wrap="square" rtlCol="0">
            <a:spAutoFit/>
          </a:bodyPr>
          <a:lstStyle/>
          <a:p>
            <a:r>
              <a:rPr kumimoji="1" lang="ja-JP" altLang="en-US" sz="4000" dirty="0"/>
              <a:t>・電気をつっけぱなしではないか</a:t>
            </a:r>
            <a:endParaRPr kumimoji="1" lang="en-US" altLang="ja-JP" sz="4000" dirty="0"/>
          </a:p>
          <a:p>
            <a:r>
              <a:rPr lang="ja-JP" altLang="en-US" sz="4000" dirty="0"/>
              <a:t>・鍵をあっけぱなしではないか</a:t>
            </a:r>
            <a:endParaRPr lang="en-US" altLang="ja-JP" sz="4000" dirty="0"/>
          </a:p>
          <a:p>
            <a:r>
              <a:rPr kumimoji="1" lang="ja-JP" altLang="en-US" sz="4000" dirty="0"/>
              <a:t>・</a:t>
            </a:r>
            <a:r>
              <a:rPr lang="ja-JP" altLang="en-US" sz="4000" dirty="0"/>
              <a:t>窓をあ</a:t>
            </a:r>
            <a:r>
              <a:rPr kumimoji="1" lang="ja-JP" altLang="en-US" sz="4000" dirty="0"/>
              <a:t>けっぱなしではないか</a:t>
            </a:r>
            <a:endParaRPr kumimoji="1" lang="en-US" altLang="ja-JP" sz="4000" dirty="0"/>
          </a:p>
        </p:txBody>
      </p:sp>
      <p:grpSp>
        <p:nvGrpSpPr>
          <p:cNvPr id="12" name="グループ化 11">
            <a:extLst>
              <a:ext uri="{FF2B5EF4-FFF2-40B4-BE49-F238E27FC236}">
                <a16:creationId xmlns:a16="http://schemas.microsoft.com/office/drawing/2014/main" id="{1D24FF50-1388-8FBC-CCAF-6B2941A222A9}"/>
              </a:ext>
            </a:extLst>
          </p:cNvPr>
          <p:cNvGrpSpPr/>
          <p:nvPr/>
        </p:nvGrpSpPr>
        <p:grpSpPr>
          <a:xfrm>
            <a:off x="1826882" y="2320417"/>
            <a:ext cx="9632248" cy="1629337"/>
            <a:chOff x="1859539" y="2280680"/>
            <a:chExt cx="9632248" cy="1629337"/>
          </a:xfrm>
        </p:grpSpPr>
        <p:sp>
          <p:nvSpPr>
            <p:cNvPr id="9" name="テキスト ボックス 8">
              <a:extLst>
                <a:ext uri="{FF2B5EF4-FFF2-40B4-BE49-F238E27FC236}">
                  <a16:creationId xmlns:a16="http://schemas.microsoft.com/office/drawing/2014/main" id="{9E3D5138-D8D9-93EC-80DC-F36E3D537BAD}"/>
                </a:ext>
              </a:extLst>
            </p:cNvPr>
            <p:cNvSpPr txBox="1"/>
            <p:nvPr/>
          </p:nvSpPr>
          <p:spPr>
            <a:xfrm>
              <a:off x="1859539" y="2280680"/>
              <a:ext cx="9485291" cy="830997"/>
            </a:xfrm>
            <a:prstGeom prst="rect">
              <a:avLst/>
            </a:prstGeom>
            <a:noFill/>
          </p:spPr>
          <p:txBody>
            <a:bodyPr wrap="square" rtlCol="0">
              <a:spAutoFit/>
            </a:bodyPr>
            <a:lstStyle/>
            <a:p>
              <a:r>
                <a:rPr kumimoji="1" lang="ja-JP" altLang="en-US" sz="4800" dirty="0">
                  <a:highlight>
                    <a:srgbClr val="FFFF00"/>
                  </a:highlight>
                </a:rPr>
                <a:t>部屋、家に人を感知しなかったら</a:t>
              </a:r>
            </a:p>
          </p:txBody>
        </p:sp>
        <p:sp>
          <p:nvSpPr>
            <p:cNvPr id="11" name="テキスト ボックス 10">
              <a:extLst>
                <a:ext uri="{FF2B5EF4-FFF2-40B4-BE49-F238E27FC236}">
                  <a16:creationId xmlns:a16="http://schemas.microsoft.com/office/drawing/2014/main" id="{CE5EC597-E7C0-40AA-2D9A-01E8BB50D5F2}"/>
                </a:ext>
              </a:extLst>
            </p:cNvPr>
            <p:cNvSpPr txBox="1"/>
            <p:nvPr/>
          </p:nvSpPr>
          <p:spPr>
            <a:xfrm>
              <a:off x="6727371" y="3079020"/>
              <a:ext cx="4764416" cy="830997"/>
            </a:xfrm>
            <a:prstGeom prst="rect">
              <a:avLst/>
            </a:prstGeom>
            <a:noFill/>
          </p:spPr>
          <p:txBody>
            <a:bodyPr wrap="square" rtlCol="0">
              <a:spAutoFit/>
            </a:bodyPr>
            <a:lstStyle/>
            <a:p>
              <a:r>
                <a:rPr kumimoji="1" lang="ja-JP" altLang="en-US" sz="4800" dirty="0">
                  <a:highlight>
                    <a:srgbClr val="FFFF00"/>
                  </a:highlight>
                </a:rPr>
                <a:t>スマホに即通知</a:t>
              </a:r>
            </a:p>
          </p:txBody>
        </p:sp>
      </p:grpSp>
    </p:spTree>
    <p:extLst>
      <p:ext uri="{BB962C8B-B14F-4D97-AF65-F5344CB8AC3E}">
        <p14:creationId xmlns:p14="http://schemas.microsoft.com/office/powerpoint/2010/main" val="287705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クレジットカードのICチップのイラスト | かわいいフリー素材集 いらすとや">
            <a:extLst>
              <a:ext uri="{FF2B5EF4-FFF2-40B4-BE49-F238E27FC236}">
                <a16:creationId xmlns:a16="http://schemas.microsoft.com/office/drawing/2014/main" id="{53909602-55B8-7A85-87BB-5A2681D8E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457" y="3429000"/>
            <a:ext cx="3934294" cy="344685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68C314FC-6B63-34AA-B825-AF1D798814F2}"/>
              </a:ext>
            </a:extLst>
          </p:cNvPr>
          <p:cNvSpPr/>
          <p:nvPr/>
        </p:nvSpPr>
        <p:spPr>
          <a:xfrm>
            <a:off x="0" y="0"/>
            <a:ext cx="12192000" cy="18777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75678D7-9640-C454-DE54-BA1160DDD17B}"/>
              </a:ext>
            </a:extLst>
          </p:cNvPr>
          <p:cNvSpPr txBox="1"/>
          <p:nvPr/>
        </p:nvSpPr>
        <p:spPr>
          <a:xfrm>
            <a:off x="445163" y="2478358"/>
            <a:ext cx="11348358" cy="2862322"/>
          </a:xfrm>
          <a:prstGeom prst="rect">
            <a:avLst/>
          </a:prstGeom>
          <a:noFill/>
        </p:spPr>
        <p:txBody>
          <a:bodyPr wrap="square" rtlCol="0">
            <a:spAutoFit/>
          </a:bodyPr>
          <a:lstStyle/>
          <a:p>
            <a:r>
              <a:rPr kumimoji="1" lang="ja-JP" altLang="en-US" sz="6000" dirty="0"/>
              <a:t>電化製品にはひとつひとつに電源がつけっぱなしだとわかるチップを導入</a:t>
            </a:r>
            <a:endParaRPr kumimoji="1" lang="en-US" altLang="ja-JP" sz="6000" dirty="0"/>
          </a:p>
        </p:txBody>
      </p:sp>
      <p:sp>
        <p:nvSpPr>
          <p:cNvPr id="8" name="テキスト ボックス 7">
            <a:extLst>
              <a:ext uri="{FF2B5EF4-FFF2-40B4-BE49-F238E27FC236}">
                <a16:creationId xmlns:a16="http://schemas.microsoft.com/office/drawing/2014/main" id="{5F38D140-E247-FEA0-431F-414D31FE2D6F}"/>
              </a:ext>
            </a:extLst>
          </p:cNvPr>
          <p:cNvSpPr txBox="1"/>
          <p:nvPr/>
        </p:nvSpPr>
        <p:spPr>
          <a:xfrm>
            <a:off x="1404257" y="154063"/>
            <a:ext cx="4838700" cy="1569660"/>
          </a:xfrm>
          <a:prstGeom prst="rect">
            <a:avLst/>
          </a:prstGeom>
          <a:noFill/>
        </p:spPr>
        <p:txBody>
          <a:bodyPr wrap="square" rtlCol="0">
            <a:spAutoFit/>
          </a:bodyPr>
          <a:lstStyle/>
          <a:p>
            <a:r>
              <a:rPr kumimoji="1" lang="ja-JP" altLang="en-US" sz="9600" dirty="0"/>
              <a:t>チップ</a:t>
            </a:r>
          </a:p>
        </p:txBody>
      </p:sp>
      <p:sp>
        <p:nvSpPr>
          <p:cNvPr id="9" name="テキスト ボックス 8">
            <a:extLst>
              <a:ext uri="{FF2B5EF4-FFF2-40B4-BE49-F238E27FC236}">
                <a16:creationId xmlns:a16="http://schemas.microsoft.com/office/drawing/2014/main" id="{0AB30B38-ED3C-66CF-528C-624FC4DD130A}"/>
              </a:ext>
            </a:extLst>
          </p:cNvPr>
          <p:cNvSpPr txBox="1"/>
          <p:nvPr/>
        </p:nvSpPr>
        <p:spPr>
          <a:xfrm>
            <a:off x="713694" y="5787923"/>
            <a:ext cx="6743700" cy="461665"/>
          </a:xfrm>
          <a:prstGeom prst="rect">
            <a:avLst/>
          </a:prstGeom>
          <a:noFill/>
        </p:spPr>
        <p:txBody>
          <a:bodyPr wrap="square" rtlCol="0">
            <a:spAutoFit/>
          </a:bodyPr>
          <a:lstStyle/>
          <a:p>
            <a:r>
              <a:rPr lang="ja-JP" altLang="en-US" sz="2400" dirty="0"/>
              <a:t>５分以上たって何もしないとつけっぱだと認知</a:t>
            </a:r>
            <a:endParaRPr kumimoji="1" lang="ja-JP" altLang="en-US" sz="2400" dirty="0"/>
          </a:p>
        </p:txBody>
      </p:sp>
    </p:spTree>
    <p:extLst>
      <p:ext uri="{BB962C8B-B14F-4D97-AF65-F5344CB8AC3E}">
        <p14:creationId xmlns:p14="http://schemas.microsoft.com/office/powerpoint/2010/main" val="197872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CDFDD96-14D9-52C3-903C-9E5E64E8B3B2}"/>
              </a:ext>
            </a:extLst>
          </p:cNvPr>
          <p:cNvSpPr/>
          <p:nvPr/>
        </p:nvSpPr>
        <p:spPr>
          <a:xfrm>
            <a:off x="0" y="0"/>
            <a:ext cx="12192000" cy="18777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4DA4D1C-3953-3C87-6596-B8A8F12024E4}"/>
              </a:ext>
            </a:extLst>
          </p:cNvPr>
          <p:cNvSpPr txBox="1"/>
          <p:nvPr/>
        </p:nvSpPr>
        <p:spPr>
          <a:xfrm>
            <a:off x="330382" y="60436"/>
            <a:ext cx="12724856" cy="2677656"/>
          </a:xfrm>
          <a:prstGeom prst="rect">
            <a:avLst/>
          </a:prstGeom>
          <a:noFill/>
        </p:spPr>
        <p:txBody>
          <a:bodyPr wrap="square" rtlCol="0">
            <a:spAutoFit/>
          </a:bodyPr>
          <a:lstStyle/>
          <a:p>
            <a:r>
              <a:rPr kumimoji="1" lang="ja-JP" altLang="en-US" sz="5400" dirty="0"/>
              <a:t>アプリとともに人感センサーと動体</a:t>
            </a:r>
            <a:endParaRPr kumimoji="1" lang="en-US" altLang="ja-JP" sz="5400" dirty="0"/>
          </a:p>
          <a:p>
            <a:r>
              <a:rPr kumimoji="1" lang="ja-JP" altLang="en-US" sz="5400" dirty="0"/>
              <a:t>　検知が搭載</a:t>
            </a:r>
            <a:r>
              <a:rPr lang="ja-JP" altLang="en-US" sz="5400" dirty="0"/>
              <a:t>さ</a:t>
            </a:r>
            <a:r>
              <a:rPr kumimoji="1" lang="ja-JP" altLang="en-US" sz="5400" dirty="0"/>
              <a:t>れたカメラを開発</a:t>
            </a:r>
          </a:p>
          <a:p>
            <a:endParaRPr kumimoji="1" lang="ja-JP" altLang="en-US" sz="6000" dirty="0"/>
          </a:p>
        </p:txBody>
      </p:sp>
      <p:grpSp>
        <p:nvGrpSpPr>
          <p:cNvPr id="10" name="グループ化 9">
            <a:extLst>
              <a:ext uri="{FF2B5EF4-FFF2-40B4-BE49-F238E27FC236}">
                <a16:creationId xmlns:a16="http://schemas.microsoft.com/office/drawing/2014/main" id="{D24A07AF-A0D0-2787-4DDB-C2FEAAAB4C58}"/>
              </a:ext>
            </a:extLst>
          </p:cNvPr>
          <p:cNvGrpSpPr/>
          <p:nvPr/>
        </p:nvGrpSpPr>
        <p:grpSpPr>
          <a:xfrm>
            <a:off x="5566955" y="2305614"/>
            <a:ext cx="4131129" cy="2246769"/>
            <a:chOff x="585107" y="3603562"/>
            <a:chExt cx="4131129" cy="2246769"/>
          </a:xfrm>
        </p:grpSpPr>
        <p:sp>
          <p:nvSpPr>
            <p:cNvPr id="9" name="正方形/長方形 8">
              <a:extLst>
                <a:ext uri="{FF2B5EF4-FFF2-40B4-BE49-F238E27FC236}">
                  <a16:creationId xmlns:a16="http://schemas.microsoft.com/office/drawing/2014/main" id="{F3E47703-4344-59F1-AD74-C4AA86C816C6}"/>
                </a:ext>
              </a:extLst>
            </p:cNvPr>
            <p:cNvSpPr/>
            <p:nvPr/>
          </p:nvSpPr>
          <p:spPr>
            <a:xfrm>
              <a:off x="585107" y="3603562"/>
              <a:ext cx="4131129" cy="224676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16A0D4B-115E-D055-E9D6-9AE28EE2A2F1}"/>
                </a:ext>
              </a:extLst>
            </p:cNvPr>
            <p:cNvSpPr txBox="1"/>
            <p:nvPr/>
          </p:nvSpPr>
          <p:spPr>
            <a:xfrm>
              <a:off x="585107" y="3603562"/>
              <a:ext cx="4131129" cy="2246769"/>
            </a:xfrm>
            <a:prstGeom prst="rect">
              <a:avLst/>
            </a:prstGeom>
            <a:noFill/>
          </p:spPr>
          <p:txBody>
            <a:bodyPr wrap="square" rtlCol="0">
              <a:spAutoFit/>
            </a:bodyPr>
            <a:lstStyle/>
            <a:p>
              <a:r>
                <a:rPr kumimoji="1" lang="ja-JP" altLang="en-US" sz="2800" dirty="0"/>
                <a:t>動体検知とは　</a:t>
              </a:r>
              <a:endParaRPr kumimoji="1" lang="en-US" altLang="ja-JP" sz="2800" dirty="0"/>
            </a:p>
            <a:p>
              <a:endParaRPr lang="en-US" altLang="ja-JP" sz="2800" b="0" i="0" dirty="0">
                <a:solidFill>
                  <a:srgbClr val="000000"/>
                </a:solidFill>
                <a:effectLst/>
                <a:latin typeface="Noto Sans Jp"/>
              </a:endParaRPr>
            </a:p>
            <a:p>
              <a:r>
                <a:rPr lang="ja-JP" altLang="en-US" sz="2800" b="0" i="0" dirty="0">
                  <a:solidFill>
                    <a:srgbClr val="000000"/>
                  </a:solidFill>
                  <a:effectLst/>
                  <a:latin typeface="Noto Sans Jp"/>
                </a:rPr>
                <a:t>映像内で捉えている物体が動作したことを検出する機能です。</a:t>
              </a:r>
              <a:endParaRPr kumimoji="1" lang="ja-JP" altLang="en-US" sz="2800" dirty="0"/>
            </a:p>
          </p:txBody>
        </p:sp>
      </p:grpSp>
      <p:grpSp>
        <p:nvGrpSpPr>
          <p:cNvPr id="12" name="グループ化 11">
            <a:extLst>
              <a:ext uri="{FF2B5EF4-FFF2-40B4-BE49-F238E27FC236}">
                <a16:creationId xmlns:a16="http://schemas.microsoft.com/office/drawing/2014/main" id="{2D66A41F-A1BD-EF3C-90A4-0B62259F7BA8}"/>
              </a:ext>
            </a:extLst>
          </p:cNvPr>
          <p:cNvGrpSpPr/>
          <p:nvPr/>
        </p:nvGrpSpPr>
        <p:grpSpPr>
          <a:xfrm>
            <a:off x="852896" y="2305615"/>
            <a:ext cx="4131129" cy="2246769"/>
            <a:chOff x="4945653" y="2261039"/>
            <a:chExt cx="4131129" cy="2246769"/>
          </a:xfrm>
        </p:grpSpPr>
        <p:sp>
          <p:nvSpPr>
            <p:cNvPr id="11" name="正方形/長方形 10">
              <a:extLst>
                <a:ext uri="{FF2B5EF4-FFF2-40B4-BE49-F238E27FC236}">
                  <a16:creationId xmlns:a16="http://schemas.microsoft.com/office/drawing/2014/main" id="{62301ED1-AD9C-A983-B1C6-7A03D4F082BE}"/>
                </a:ext>
              </a:extLst>
            </p:cNvPr>
            <p:cNvSpPr/>
            <p:nvPr/>
          </p:nvSpPr>
          <p:spPr>
            <a:xfrm>
              <a:off x="4945653" y="2261039"/>
              <a:ext cx="4131129" cy="22467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DFFC764-7A7E-BD73-D576-DE5E89D974DE}"/>
                </a:ext>
              </a:extLst>
            </p:cNvPr>
            <p:cNvSpPr txBox="1"/>
            <p:nvPr/>
          </p:nvSpPr>
          <p:spPr>
            <a:xfrm>
              <a:off x="4970690" y="2261039"/>
              <a:ext cx="3444240" cy="2246769"/>
            </a:xfrm>
            <a:prstGeom prst="rect">
              <a:avLst/>
            </a:prstGeom>
            <a:noFill/>
          </p:spPr>
          <p:txBody>
            <a:bodyPr wrap="square" rtlCol="0">
              <a:spAutoFit/>
            </a:bodyPr>
            <a:lstStyle/>
            <a:p>
              <a:r>
                <a:rPr lang="ja-JP" altLang="en-US" sz="2800" dirty="0"/>
                <a:t>人感センサーとは</a:t>
              </a:r>
              <a:endParaRPr lang="en-US" altLang="ja-JP" sz="2800" dirty="0"/>
            </a:p>
            <a:p>
              <a:endParaRPr lang="en-US" altLang="ja-JP" sz="2800" dirty="0"/>
            </a:p>
            <a:p>
              <a:r>
                <a:rPr lang="ja-JP" altLang="en-US" sz="2800" dirty="0"/>
                <a:t>人に反応して作動するセンサー全般を指す言葉です</a:t>
              </a:r>
              <a:endParaRPr lang="en-US" altLang="ja-JP" sz="2800" dirty="0"/>
            </a:p>
          </p:txBody>
        </p:sp>
      </p:grpSp>
      <p:sp>
        <p:nvSpPr>
          <p:cNvPr id="13" name="テキスト ボックス 12">
            <a:extLst>
              <a:ext uri="{FF2B5EF4-FFF2-40B4-BE49-F238E27FC236}">
                <a16:creationId xmlns:a16="http://schemas.microsoft.com/office/drawing/2014/main" id="{A8D0138D-9EB4-1F4E-0D6D-439D02C45637}"/>
              </a:ext>
            </a:extLst>
          </p:cNvPr>
          <p:cNvSpPr txBox="1"/>
          <p:nvPr/>
        </p:nvSpPr>
        <p:spPr>
          <a:xfrm>
            <a:off x="877932" y="5159829"/>
            <a:ext cx="11314067" cy="461665"/>
          </a:xfrm>
          <a:prstGeom prst="rect">
            <a:avLst/>
          </a:prstGeom>
          <a:noFill/>
        </p:spPr>
        <p:txBody>
          <a:bodyPr wrap="square" rtlCol="0">
            <a:spAutoFit/>
          </a:bodyPr>
          <a:lstStyle/>
          <a:p>
            <a:r>
              <a:rPr kumimoji="1" lang="ja-JP" altLang="en-US" sz="2400" dirty="0"/>
              <a:t>チップからの通知　＋　人感センサーで人がいないのを確認　→　携帯に通知　</a:t>
            </a:r>
          </a:p>
        </p:txBody>
      </p:sp>
      <p:sp>
        <p:nvSpPr>
          <p:cNvPr id="14" name="テキスト ボックス 13">
            <a:extLst>
              <a:ext uri="{FF2B5EF4-FFF2-40B4-BE49-F238E27FC236}">
                <a16:creationId xmlns:a16="http://schemas.microsoft.com/office/drawing/2014/main" id="{A4C6DEB3-67B7-ADB0-1DA9-B17F6F3F1F28}"/>
              </a:ext>
            </a:extLst>
          </p:cNvPr>
          <p:cNvSpPr txBox="1"/>
          <p:nvPr/>
        </p:nvSpPr>
        <p:spPr>
          <a:xfrm>
            <a:off x="877933" y="5861957"/>
            <a:ext cx="11025596" cy="461665"/>
          </a:xfrm>
          <a:prstGeom prst="rect">
            <a:avLst/>
          </a:prstGeom>
          <a:noFill/>
        </p:spPr>
        <p:txBody>
          <a:bodyPr wrap="square" rtlCol="0">
            <a:spAutoFit/>
          </a:bodyPr>
          <a:lstStyle/>
          <a:p>
            <a:r>
              <a:rPr lang="ja-JP" altLang="en-US" sz="2400" dirty="0"/>
              <a:t>動体</a:t>
            </a:r>
            <a:r>
              <a:rPr kumimoji="1" lang="ja-JP" altLang="en-US" sz="2400" dirty="0"/>
              <a:t>検知でカギを使って鍵がかかったか確認　　→　しまってなければ通知</a:t>
            </a:r>
          </a:p>
        </p:txBody>
      </p:sp>
    </p:spTree>
    <p:extLst>
      <p:ext uri="{BB962C8B-B14F-4D97-AF65-F5344CB8AC3E}">
        <p14:creationId xmlns:p14="http://schemas.microsoft.com/office/powerpoint/2010/main" val="103988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77FDDF-73A4-BDE6-1390-456E5772DD25}"/>
              </a:ext>
            </a:extLst>
          </p:cNvPr>
          <p:cNvSpPr/>
          <p:nvPr/>
        </p:nvSpPr>
        <p:spPr>
          <a:xfrm>
            <a:off x="0" y="0"/>
            <a:ext cx="12192000" cy="18777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A5E7706-A5E3-C494-5DBC-D7646DF5AB81}"/>
              </a:ext>
            </a:extLst>
          </p:cNvPr>
          <p:cNvSpPr txBox="1"/>
          <p:nvPr/>
        </p:nvSpPr>
        <p:spPr>
          <a:xfrm>
            <a:off x="522514" y="338728"/>
            <a:ext cx="4163785" cy="1200329"/>
          </a:xfrm>
          <a:prstGeom prst="rect">
            <a:avLst/>
          </a:prstGeom>
          <a:noFill/>
        </p:spPr>
        <p:txBody>
          <a:bodyPr wrap="square" rtlCol="0">
            <a:spAutoFit/>
          </a:bodyPr>
          <a:lstStyle/>
          <a:p>
            <a:r>
              <a:rPr kumimoji="1" lang="ja-JP" altLang="en-US" sz="7200" dirty="0"/>
              <a:t>ほかにも</a:t>
            </a:r>
          </a:p>
        </p:txBody>
      </p:sp>
      <p:sp>
        <p:nvSpPr>
          <p:cNvPr id="7" name="テキスト ボックス 6">
            <a:extLst>
              <a:ext uri="{FF2B5EF4-FFF2-40B4-BE49-F238E27FC236}">
                <a16:creationId xmlns:a16="http://schemas.microsoft.com/office/drawing/2014/main" id="{72C359E1-B982-72F6-692A-8E133F2826F7}"/>
              </a:ext>
            </a:extLst>
          </p:cNvPr>
          <p:cNvSpPr txBox="1"/>
          <p:nvPr/>
        </p:nvSpPr>
        <p:spPr>
          <a:xfrm>
            <a:off x="522514" y="2284238"/>
            <a:ext cx="9127674" cy="1446550"/>
          </a:xfrm>
          <a:prstGeom prst="rect">
            <a:avLst/>
          </a:prstGeom>
          <a:noFill/>
        </p:spPr>
        <p:txBody>
          <a:bodyPr wrap="square" rtlCol="0">
            <a:spAutoFit/>
          </a:bodyPr>
          <a:lstStyle/>
          <a:p>
            <a:r>
              <a:rPr kumimoji="1" lang="ja-JP" altLang="en-US" sz="4400" dirty="0"/>
              <a:t>子供のゲームのしすぎや勉強する時間になったら通知する機能を追加</a:t>
            </a:r>
          </a:p>
        </p:txBody>
      </p:sp>
      <p:sp>
        <p:nvSpPr>
          <p:cNvPr id="8" name="テキスト ボックス 7">
            <a:extLst>
              <a:ext uri="{FF2B5EF4-FFF2-40B4-BE49-F238E27FC236}">
                <a16:creationId xmlns:a16="http://schemas.microsoft.com/office/drawing/2014/main" id="{E60C41C4-A301-C8A5-6ACA-C8B77D2AC5D6}"/>
              </a:ext>
            </a:extLst>
          </p:cNvPr>
          <p:cNvSpPr txBox="1"/>
          <p:nvPr/>
        </p:nvSpPr>
        <p:spPr>
          <a:xfrm>
            <a:off x="0" y="3926257"/>
            <a:ext cx="11821886" cy="707886"/>
          </a:xfrm>
          <a:prstGeom prst="rect">
            <a:avLst/>
          </a:prstGeom>
          <a:noFill/>
        </p:spPr>
        <p:txBody>
          <a:bodyPr wrap="square" rtlCol="0">
            <a:spAutoFit/>
          </a:bodyPr>
          <a:lstStyle/>
          <a:p>
            <a:r>
              <a:rPr kumimoji="1" lang="ja-JP" altLang="en-US" sz="4000" dirty="0"/>
              <a:t>（スマホへの通知は親でも子にでも通知可能）</a:t>
            </a:r>
          </a:p>
        </p:txBody>
      </p:sp>
      <p:sp>
        <p:nvSpPr>
          <p:cNvPr id="9" name="テキスト ボックス 8">
            <a:extLst>
              <a:ext uri="{FF2B5EF4-FFF2-40B4-BE49-F238E27FC236}">
                <a16:creationId xmlns:a16="http://schemas.microsoft.com/office/drawing/2014/main" id="{3D6114C0-0502-15F7-B39E-AF12C696D6B9}"/>
              </a:ext>
            </a:extLst>
          </p:cNvPr>
          <p:cNvSpPr txBox="1"/>
          <p:nvPr/>
        </p:nvSpPr>
        <p:spPr>
          <a:xfrm>
            <a:off x="3331027" y="5208932"/>
            <a:ext cx="4849587" cy="1107996"/>
          </a:xfrm>
          <a:prstGeom prst="rect">
            <a:avLst/>
          </a:prstGeom>
          <a:noFill/>
        </p:spPr>
        <p:txBody>
          <a:bodyPr wrap="square" rtlCol="0">
            <a:spAutoFit/>
          </a:bodyPr>
          <a:lstStyle/>
          <a:p>
            <a:r>
              <a:rPr kumimoji="1" lang="ja-JP" altLang="en-US" sz="6600" dirty="0">
                <a:highlight>
                  <a:srgbClr val="FFFF00"/>
                </a:highlight>
                <a:latin typeface="HGP創英角ﾎﾟｯﾌﾟ体" panose="040B0A00000000000000" pitchFamily="50" charset="-128"/>
                <a:ea typeface="HGP創英角ﾎﾟｯﾌﾟ体" panose="040B0A00000000000000" pitchFamily="50" charset="-128"/>
              </a:rPr>
              <a:t>→</a:t>
            </a:r>
            <a:r>
              <a:rPr kumimoji="1" lang="ja-JP" altLang="en-US" sz="6600" dirty="0">
                <a:highlight>
                  <a:srgbClr val="FFFF00"/>
                </a:highlight>
              </a:rPr>
              <a:t>親も安心</a:t>
            </a:r>
          </a:p>
        </p:txBody>
      </p:sp>
    </p:spTree>
    <p:extLst>
      <p:ext uri="{BB962C8B-B14F-4D97-AF65-F5344CB8AC3E}">
        <p14:creationId xmlns:p14="http://schemas.microsoft.com/office/powerpoint/2010/main" val="251443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700895A-88ED-9C01-4D47-29C5580477BA}"/>
              </a:ext>
            </a:extLst>
          </p:cNvPr>
          <p:cNvSpPr/>
          <p:nvPr/>
        </p:nvSpPr>
        <p:spPr>
          <a:xfrm>
            <a:off x="0" y="0"/>
            <a:ext cx="12192000" cy="187778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C6B1901-4971-457C-7244-0BCFEB344AAE}"/>
              </a:ext>
            </a:extLst>
          </p:cNvPr>
          <p:cNvSpPr txBox="1"/>
          <p:nvPr/>
        </p:nvSpPr>
        <p:spPr>
          <a:xfrm>
            <a:off x="996042" y="431061"/>
            <a:ext cx="2792186" cy="1015663"/>
          </a:xfrm>
          <a:prstGeom prst="rect">
            <a:avLst/>
          </a:prstGeom>
          <a:noFill/>
        </p:spPr>
        <p:txBody>
          <a:bodyPr wrap="square" rtlCol="0">
            <a:spAutoFit/>
          </a:bodyPr>
          <a:lstStyle/>
          <a:p>
            <a:r>
              <a:rPr kumimoji="1" lang="ja-JP" altLang="en-US" sz="6000" dirty="0"/>
              <a:t>最後に</a:t>
            </a:r>
          </a:p>
        </p:txBody>
      </p:sp>
      <p:sp>
        <p:nvSpPr>
          <p:cNvPr id="6" name="テキスト ボックス 5">
            <a:extLst>
              <a:ext uri="{FF2B5EF4-FFF2-40B4-BE49-F238E27FC236}">
                <a16:creationId xmlns:a16="http://schemas.microsoft.com/office/drawing/2014/main" id="{5E7D71AF-A777-0087-2462-8C85596CB791}"/>
              </a:ext>
            </a:extLst>
          </p:cNvPr>
          <p:cNvSpPr txBox="1"/>
          <p:nvPr/>
        </p:nvSpPr>
        <p:spPr>
          <a:xfrm>
            <a:off x="702128" y="2743199"/>
            <a:ext cx="10531929" cy="3046988"/>
          </a:xfrm>
          <a:prstGeom prst="rect">
            <a:avLst/>
          </a:prstGeom>
          <a:noFill/>
        </p:spPr>
        <p:txBody>
          <a:bodyPr wrap="square" rtlCol="0">
            <a:spAutoFit/>
          </a:bodyPr>
          <a:lstStyle/>
          <a:p>
            <a:r>
              <a:rPr kumimoji="1" lang="ja-JP" altLang="en-US" sz="9600" dirty="0"/>
              <a:t>ご清聴ありがとうございました</a:t>
            </a:r>
          </a:p>
        </p:txBody>
      </p:sp>
      <p:grpSp>
        <p:nvGrpSpPr>
          <p:cNvPr id="7" name="グループ化 6">
            <a:extLst>
              <a:ext uri="{FF2B5EF4-FFF2-40B4-BE49-F238E27FC236}">
                <a16:creationId xmlns:a16="http://schemas.microsoft.com/office/drawing/2014/main" id="{C017ACFD-8AE5-8B9F-07E0-244C898237E1}"/>
              </a:ext>
            </a:extLst>
          </p:cNvPr>
          <p:cNvGrpSpPr/>
          <p:nvPr/>
        </p:nvGrpSpPr>
        <p:grpSpPr>
          <a:xfrm>
            <a:off x="8580791" y="4067773"/>
            <a:ext cx="3388052" cy="2587827"/>
            <a:chOff x="149839" y="2505235"/>
            <a:chExt cx="5197729" cy="4352765"/>
          </a:xfrm>
        </p:grpSpPr>
        <p:sp>
          <p:nvSpPr>
            <p:cNvPr id="8" name="円弧 7">
              <a:extLst>
                <a:ext uri="{FF2B5EF4-FFF2-40B4-BE49-F238E27FC236}">
                  <a16:creationId xmlns:a16="http://schemas.microsoft.com/office/drawing/2014/main" id="{B32865DF-5798-A635-9964-01F1E0391BDF}"/>
                </a:ext>
              </a:extLst>
            </p:cNvPr>
            <p:cNvSpPr/>
            <p:nvPr/>
          </p:nvSpPr>
          <p:spPr>
            <a:xfrm rot="10800000">
              <a:off x="3620559" y="4671369"/>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8E805CD0-21B6-6399-C77F-9E263127A3BA}"/>
                </a:ext>
              </a:extLst>
            </p:cNvPr>
            <p:cNvGrpSpPr/>
            <p:nvPr/>
          </p:nvGrpSpPr>
          <p:grpSpPr>
            <a:xfrm>
              <a:off x="149839" y="2505235"/>
              <a:ext cx="5197729" cy="4352765"/>
              <a:chOff x="922701" y="2309292"/>
              <a:chExt cx="5197729" cy="4352765"/>
            </a:xfrm>
          </p:grpSpPr>
          <p:grpSp>
            <p:nvGrpSpPr>
              <p:cNvPr id="10" name="グループ化 9">
                <a:extLst>
                  <a:ext uri="{FF2B5EF4-FFF2-40B4-BE49-F238E27FC236}">
                    <a16:creationId xmlns:a16="http://schemas.microsoft.com/office/drawing/2014/main" id="{297D14FF-6EEA-05C6-F53B-4CA65FFD2908}"/>
                  </a:ext>
                </a:extLst>
              </p:cNvPr>
              <p:cNvGrpSpPr/>
              <p:nvPr/>
            </p:nvGrpSpPr>
            <p:grpSpPr>
              <a:xfrm>
                <a:off x="922701" y="2309292"/>
                <a:ext cx="4939257" cy="4352765"/>
                <a:chOff x="2898457" y="2491579"/>
                <a:chExt cx="5438973" cy="4366419"/>
              </a:xfrm>
            </p:grpSpPr>
            <p:pic>
              <p:nvPicPr>
                <p:cNvPr id="14" name="図 13">
                  <a:extLst>
                    <a:ext uri="{FF2B5EF4-FFF2-40B4-BE49-F238E27FC236}">
                      <a16:creationId xmlns:a16="http://schemas.microsoft.com/office/drawing/2014/main" id="{4C79BE8B-28D0-3339-EB0E-48AF2E67AC03}"/>
                    </a:ext>
                  </a:extLst>
                </p:cNvPr>
                <p:cNvPicPr>
                  <a:picLocks noChangeAspect="1"/>
                </p:cNvPicPr>
                <p:nvPr/>
              </p:nvPicPr>
              <p:blipFill>
                <a:blip r:embed="rId2"/>
                <a:stretch>
                  <a:fillRect/>
                </a:stretch>
              </p:blipFill>
              <p:spPr>
                <a:xfrm rot="15461474">
                  <a:off x="5602856" y="2751628"/>
                  <a:ext cx="2734574" cy="2734574"/>
                </a:xfrm>
                <a:prstGeom prst="rect">
                  <a:avLst/>
                </a:prstGeom>
              </p:spPr>
            </p:pic>
            <p:pic>
              <p:nvPicPr>
                <p:cNvPr id="15" name="図 14">
                  <a:extLst>
                    <a:ext uri="{FF2B5EF4-FFF2-40B4-BE49-F238E27FC236}">
                      <a16:creationId xmlns:a16="http://schemas.microsoft.com/office/drawing/2014/main" id="{5B47E509-16FA-EBE6-8EBE-0CA49D3031A5}"/>
                    </a:ext>
                  </a:extLst>
                </p:cNvPr>
                <p:cNvPicPr>
                  <a:picLocks noChangeAspect="1"/>
                </p:cNvPicPr>
                <p:nvPr/>
              </p:nvPicPr>
              <p:blipFill>
                <a:blip r:embed="rId3"/>
                <a:stretch>
                  <a:fillRect/>
                </a:stretch>
              </p:blipFill>
              <p:spPr>
                <a:xfrm>
                  <a:off x="2898457" y="2491579"/>
                  <a:ext cx="4071686" cy="4366419"/>
                </a:xfrm>
                <a:prstGeom prst="rect">
                  <a:avLst/>
                </a:prstGeom>
              </p:spPr>
            </p:pic>
          </p:grpSp>
          <p:sp>
            <p:nvSpPr>
              <p:cNvPr id="11" name="円弧 10">
                <a:extLst>
                  <a:ext uri="{FF2B5EF4-FFF2-40B4-BE49-F238E27FC236}">
                    <a16:creationId xmlns:a16="http://schemas.microsoft.com/office/drawing/2014/main" id="{C8419FEB-75F9-876A-01EF-CA8999B001CB}"/>
                  </a:ext>
                </a:extLst>
              </p:cNvPr>
              <p:cNvSpPr/>
              <p:nvPr/>
            </p:nvSpPr>
            <p:spPr>
              <a:xfrm rot="21172899">
                <a:off x="5054379" y="3534426"/>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円弧 11">
                <a:extLst>
                  <a:ext uri="{FF2B5EF4-FFF2-40B4-BE49-F238E27FC236}">
                    <a16:creationId xmlns:a16="http://schemas.microsoft.com/office/drawing/2014/main" id="{42537215-6435-F29F-54B6-B3A7DF32BBB5}"/>
                  </a:ext>
                </a:extLst>
              </p:cNvPr>
              <p:cNvSpPr/>
              <p:nvPr/>
            </p:nvSpPr>
            <p:spPr>
              <a:xfrm rot="21172899">
                <a:off x="5180484" y="3301262"/>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06271023-E544-F925-5D8E-6537FE740E01}"/>
                  </a:ext>
                </a:extLst>
              </p:cNvPr>
              <p:cNvSpPr/>
              <p:nvPr/>
            </p:nvSpPr>
            <p:spPr>
              <a:xfrm rot="11236960">
                <a:off x="4171337" y="4804503"/>
                <a:ext cx="939946" cy="794225"/>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37606286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F94F867C75D8542ADC70A07AF775E1A" ma:contentTypeVersion="4" ma:contentTypeDescription="新しいドキュメントを作成します。" ma:contentTypeScope="" ma:versionID="0b23b4b0a9956171cecb0041510cba9e">
  <xsd:schema xmlns:xsd="http://www.w3.org/2001/XMLSchema" xmlns:xs="http://www.w3.org/2001/XMLSchema" xmlns:p="http://schemas.microsoft.com/office/2006/metadata/properties" xmlns:ns2="4c90ce6b-a119-4a1b-9ca9-22ee8dfef1e0" xmlns:ns3="f0503acc-c97a-4386-93e8-056ff8cfe784" targetNamespace="http://schemas.microsoft.com/office/2006/metadata/properties" ma:root="true" ma:fieldsID="9016cb02478cc8323240ffbe79eb25f6" ns2:_="" ns3:_="">
    <xsd:import namespace="4c90ce6b-a119-4a1b-9ca9-22ee8dfef1e0"/>
    <xsd:import namespace="f0503acc-c97a-4386-93e8-056ff8cfe78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0ce6b-a119-4a1b-9ca9-22ee8dfef1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503acc-c97a-4386-93e8-056ff8cfe784"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73BB16-BAE9-4CD0-9915-79A4EC655B6D}"/>
</file>

<file path=customXml/itemProps2.xml><?xml version="1.0" encoding="utf-8"?>
<ds:datastoreItem xmlns:ds="http://schemas.openxmlformats.org/officeDocument/2006/customXml" ds:itemID="{FDD4736F-62D5-42BC-9308-4A68C756BA31}"/>
</file>

<file path=customXml/itemProps3.xml><?xml version="1.0" encoding="utf-8"?>
<ds:datastoreItem xmlns:ds="http://schemas.openxmlformats.org/officeDocument/2006/customXml" ds:itemID="{54ADE290-2A5F-457C-B408-FD9D4D7B4EDE}"/>
</file>

<file path=docProps/app.xml><?xml version="1.0" encoding="utf-8"?>
<Properties xmlns="http://schemas.openxmlformats.org/officeDocument/2006/extended-properties" xmlns:vt="http://schemas.openxmlformats.org/officeDocument/2006/docPropsVTypes">
  <TotalTime>150</TotalTime>
  <Words>256</Words>
  <Application>Microsoft Office PowerPoint</Application>
  <PresentationFormat>ワイド画面</PresentationFormat>
  <Paragraphs>39</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HGP創英角ﾎﾟｯﾌﾟ体</vt:lpstr>
      <vt:lpstr>Noto Sans Jp</vt:lpstr>
      <vt:lpstr>ヒラギノ角ゴ Pro W3</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松井 兵馬</dc:creator>
  <cp:lastModifiedBy>松井 兵馬</cp:lastModifiedBy>
  <cp:revision>1</cp:revision>
  <dcterms:created xsi:type="dcterms:W3CDTF">2023-01-14T01:45:30Z</dcterms:created>
  <dcterms:modified xsi:type="dcterms:W3CDTF">2023-01-14T04:15:52Z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0x0101000F94F867C75D8542ADC70A07AF775E1A</vt:lpwstr>
  </property>
</Properties>
</file>