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68" r:id="rId5"/>
    <p:sldId id="272" r:id="rId6"/>
    <p:sldId id="294" r:id="rId7"/>
    <p:sldId id="281" r:id="rId8"/>
    <p:sldId id="273" r:id="rId9"/>
    <p:sldId id="274" r:id="rId10"/>
    <p:sldId id="275" r:id="rId11"/>
    <p:sldId id="262" r:id="rId12"/>
    <p:sldId id="263" r:id="rId13"/>
    <p:sldId id="276" r:id="rId14"/>
    <p:sldId id="277" r:id="rId15"/>
    <p:sldId id="278" r:id="rId16"/>
    <p:sldId id="286" r:id="rId17"/>
    <p:sldId id="279" r:id="rId18"/>
    <p:sldId id="282" r:id="rId19"/>
    <p:sldId id="289" r:id="rId20"/>
    <p:sldId id="290" r:id="rId21"/>
    <p:sldId id="280" r:id="rId22"/>
    <p:sldId id="259" r:id="rId23"/>
    <p:sldId id="264" r:id="rId24"/>
    <p:sldId id="265" r:id="rId25"/>
    <p:sldId id="266" r:id="rId26"/>
    <p:sldId id="267" r:id="rId27"/>
    <p:sldId id="292" r:id="rId28"/>
    <p:sldId id="320" r:id="rId29"/>
    <p:sldId id="299" r:id="rId30"/>
    <p:sldId id="303" r:id="rId31"/>
    <p:sldId id="300" r:id="rId32"/>
    <p:sldId id="304" r:id="rId33"/>
    <p:sldId id="298" r:id="rId34"/>
    <p:sldId id="301" r:id="rId35"/>
    <p:sldId id="305" r:id="rId36"/>
    <p:sldId id="306" r:id="rId37"/>
    <p:sldId id="307" r:id="rId38"/>
    <p:sldId id="308" r:id="rId39"/>
    <p:sldId id="260" r:id="rId40"/>
    <p:sldId id="295" r:id="rId41"/>
    <p:sldId id="310" r:id="rId42"/>
    <p:sldId id="296" r:id="rId43"/>
    <p:sldId id="311" r:id="rId44"/>
    <p:sldId id="312" r:id="rId45"/>
    <p:sldId id="313" r:id="rId46"/>
    <p:sldId id="314" r:id="rId47"/>
    <p:sldId id="315" r:id="rId48"/>
    <p:sldId id="271" r:id="rId49"/>
    <p:sldId id="316" r:id="rId50"/>
    <p:sldId id="317" r:id="rId51"/>
    <p:sldId id="318" r:id="rId52"/>
    <p:sldId id="291" r:id="rId5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EE2DF"/>
    <a:srgbClr val="9179E7"/>
    <a:srgbClr val="E9E8ED"/>
    <a:srgbClr val="DAD2F7"/>
    <a:srgbClr val="FFF2C9"/>
    <a:srgbClr val="ECF3FA"/>
    <a:srgbClr val="E1DFDF"/>
    <a:srgbClr val="E6E8EF"/>
    <a:srgbClr val="E0EA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08D46-F2B2-4058-8840-DBE4C3F9283A}" v="160" dt="2022-01-12T11:59:19.18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r>
              <a:rPr lang="en-US" altLang="ja-JP" sz="2400">
                <a:latin typeface="BIZ UDPゴシック" panose="020B0400000000000000" pitchFamily="50" charset="-128"/>
                <a:ea typeface="BIZ UDPゴシック" panose="020B0400000000000000" pitchFamily="50" charset="-128"/>
              </a:rPr>
              <a:t>Q</a:t>
            </a:r>
            <a:r>
              <a:rPr lang="ja-JP" altLang="en-US" sz="2400" b="1">
                <a:latin typeface="BIZ UDPゴシック" panose="020B0400000000000000" pitchFamily="50" charset="-128"/>
                <a:ea typeface="BIZ UDPゴシック" panose="020B0400000000000000" pitchFamily="50" charset="-128"/>
              </a:rPr>
              <a:t>テレワークという働き方についてメリットを感じるか</a:t>
            </a:r>
          </a:p>
        </c:rich>
      </c:tx>
      <c:layout>
        <c:manualLayout>
          <c:xMode val="edge"/>
          <c:yMode val="edge"/>
          <c:x val="0.14027744100869077"/>
          <c:y val="7.9481122551988692E-2"/>
        </c:manualLayout>
      </c:layout>
      <c:overlay val="0"/>
      <c:spPr>
        <a:noFill/>
        <a:ln>
          <a:noFill/>
        </a:ln>
        <a:effectLst/>
      </c:spPr>
      <c:txPr>
        <a:bodyPr rot="0" spcFirstLastPara="1" vertOverflow="ellipsis" vert="horz" wrap="square" anchor="ctr" anchorCtr="1"/>
        <a:lstStyle/>
        <a:p>
          <a:pPr>
            <a:defRPr lang="ja-JP" sz="2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pieChart>
        <c:varyColors val="1"/>
        <c:ser>
          <c:idx val="0"/>
          <c:order val="0"/>
          <c:tx>
            <c:strRef>
              <c:f>Sheet1!$B$1</c:f>
              <c:strCache>
                <c:ptCount val="1"/>
                <c:pt idx="0">
                  <c:v>Qテレワークという働き方についてメリットを感じるか</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3B8-43C7-A4B8-133C6BC7DC8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3B8-43C7-A4B8-133C6BC7DC8C}"/>
              </c:ext>
            </c:extLst>
          </c:dPt>
          <c:dLbls>
            <c:dLbl>
              <c:idx val="0"/>
              <c:layout>
                <c:manualLayout>
                  <c:x val="-5.3850042748190739E-2"/>
                  <c:y val="-0.23563894135874536"/>
                </c:manualLayout>
              </c:layout>
              <c:tx>
                <c:rich>
                  <a:bodyPr rot="0" spcFirstLastPara="1" vertOverflow="ellipsis" vert="horz" wrap="square" lIns="38100" tIns="19050" rIns="38100" bIns="19050" anchor="ctr" anchorCtr="1">
                    <a:spAutoFit/>
                  </a:bodyPr>
                  <a:lstStyle/>
                  <a:p>
                    <a:pPr>
                      <a:defRPr lang="ja-JP" sz="2400" b="1" i="0" u="none" strike="noStrike" kern="1200" baseline="0">
                        <a:solidFill>
                          <a:schemeClr val="tx1">
                            <a:lumMod val="75000"/>
                            <a:lumOff val="25000"/>
                          </a:schemeClr>
                        </a:solidFill>
                        <a:latin typeface="+mn-lt"/>
                        <a:ea typeface="+mn-ea"/>
                        <a:cs typeface="+mn-cs"/>
                      </a:defRPr>
                    </a:pPr>
                    <a:fld id="{5FCE0C78-B12E-4EE6-9CE1-941127372516}" type="PERCENTAGE">
                      <a:rPr lang="en-US" altLang="ja-JP" sz="2400" b="1">
                        <a:solidFill>
                          <a:schemeClr val="accent2">
                            <a:lumMod val="60000"/>
                            <a:lumOff val="40000"/>
                          </a:schemeClr>
                        </a:solidFill>
                        <a:latin typeface="BIZ UDPゴシック" panose="020B0400000000000000" pitchFamily="50" charset="-128"/>
                        <a:ea typeface="BIZ UDPゴシック" panose="020B0400000000000000" pitchFamily="50" charset="-128"/>
                      </a:rPr>
                      <a:pPr>
                        <a:defRPr lang="ja-JP" sz="2400" b="1"/>
                      </a:pPr>
                      <a:t>[パーセンテージ]</a:t>
                    </a:fld>
                    <a:endParaRPr lang="ja-JP" altLang="en-US"/>
                  </a:p>
                </c:rich>
              </c:tx>
              <c:numFmt formatCode="0.0%" sourceLinked="0"/>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tx1">
                          <a:lumMod val="75000"/>
                          <a:lumOff val="25000"/>
                        </a:schemeClr>
                      </a:solidFill>
                      <a:latin typeface="+mn-lt"/>
                      <a:ea typeface="+mn-ea"/>
                      <a:cs typeface="+mn-cs"/>
                    </a:defRPr>
                  </a:pPr>
                  <a:endParaRPr lang="ja-JP"/>
                </a:p>
              </c:txPr>
              <c:dLblPos val="bestFit"/>
              <c:showLegendKey val="0"/>
              <c:showVal val="0"/>
              <c:showCatName val="0"/>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3B8-43C7-A4B8-133C6BC7DC8C}"/>
                </c:ext>
              </c:extLst>
            </c:dLbl>
            <c:spPr>
              <a:noFill/>
              <a:ln>
                <a:noFill/>
              </a:ln>
              <a:effectLst/>
            </c:spPr>
            <c:txPr>
              <a:bodyPr rot="0" spcFirstLastPara="1" vertOverflow="ellipsis" vert="horz" wrap="square" lIns="38100" tIns="19050" rIns="38100" bIns="19050" anchor="ctr" anchorCtr="1">
                <a:spAutoFit/>
              </a:bodyPr>
              <a:lstStyle/>
              <a:p>
                <a:pPr>
                  <a:defRPr lang="ja-JP" sz="2400" b="1" i="0" u="none" strike="noStrike" kern="1200" baseline="0">
                    <a:solidFill>
                      <a:schemeClr val="tx1">
                        <a:lumMod val="75000"/>
                        <a:lumOff val="25000"/>
                      </a:schemeClr>
                    </a:solidFill>
                    <a:latin typeface="+mn-lt"/>
                    <a:ea typeface="+mn-ea"/>
                    <a:cs typeface="+mn-cs"/>
                  </a:defRPr>
                </a:pPr>
                <a:endParaRPr lang="ja-JP"/>
              </a:p>
            </c:txPr>
            <c:showLegendKey val="0"/>
            <c:showVal val="0"/>
            <c:showCatName val="0"/>
            <c:showSerName val="0"/>
            <c:showPercent val="0"/>
            <c:showBubbleSize val="0"/>
            <c:extLst>
              <c:ext xmlns:c15="http://schemas.microsoft.com/office/drawing/2012/chart" uri="{CE6537A1-D6FC-4f65-9D91-7224C49458BB}"/>
            </c:extLst>
          </c:dLbls>
          <c:cat>
            <c:strRef>
              <c:f>Sheet1!$A$2:$A$3</c:f>
              <c:strCache>
                <c:ptCount val="2"/>
                <c:pt idx="0">
                  <c:v>はい</c:v>
                </c:pt>
                <c:pt idx="1">
                  <c:v>いいえ</c:v>
                </c:pt>
              </c:strCache>
            </c:strRef>
          </c:cat>
          <c:val>
            <c:numRef>
              <c:f>Sheet1!$B$2:$B$3</c:f>
              <c:numCache>
                <c:formatCode>General</c:formatCode>
                <c:ptCount val="2"/>
                <c:pt idx="0">
                  <c:v>95.6</c:v>
                </c:pt>
                <c:pt idx="1">
                  <c:v>4.4000000000000004</c:v>
                </c:pt>
              </c:numCache>
            </c:numRef>
          </c:val>
          <c:extLst>
            <c:ext xmlns:c16="http://schemas.microsoft.com/office/drawing/2014/chart" uri="{C3380CC4-5D6E-409C-BE32-E72D297353CC}">
              <c16:uniqueId val="{00000004-83B8-43C7-A4B8-133C6BC7DC8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39961314968655559"/>
          <c:y val="0.86279084541183948"/>
          <c:w val="0.22869138428997904"/>
          <c:h val="0.12022401658391427"/>
        </c:manualLayout>
      </c:layout>
      <c:overlay val="0"/>
      <c:spPr>
        <a:noFill/>
        <a:ln>
          <a:noFill/>
        </a:ln>
        <a:effectLst/>
      </c:spPr>
      <c:txPr>
        <a:bodyPr rot="0" spcFirstLastPara="1" vertOverflow="ellipsis" vert="horz" wrap="square" anchor="ctr" anchorCtr="1"/>
        <a:lstStyle/>
        <a:p>
          <a:pPr>
            <a:defRPr lang="ja-JP"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5B7A9A-3684-4DC0-92B1-F469016487DF}" type="datetimeFigureOut">
              <a:rPr kumimoji="1" lang="ja-JP" altLang="en-US" smtClean="0"/>
              <a:t>2022/6/29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F56D75-4A81-435C-BA62-1EC679BECCF8}" type="slidenum">
              <a:rPr kumimoji="1" lang="ja-JP" altLang="en-US" smtClean="0"/>
              <a:t>‹#›</a:t>
            </a:fld>
            <a:endParaRPr kumimoji="1" lang="ja-JP" altLang="en-US"/>
          </a:p>
        </p:txBody>
      </p:sp>
    </p:spTree>
    <p:extLst>
      <p:ext uri="{BB962C8B-B14F-4D97-AF65-F5344CB8AC3E}">
        <p14:creationId xmlns:p14="http://schemas.microsoft.com/office/powerpoint/2010/main" val="24203486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321760-87EE-4A26-A93E-E10B3387A3A2}"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07029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마스터 부제목 스타일 편집</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294380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6080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p:cNvSpPr>
            <a:spLocks noGrp="1"/>
          </p:cNvSpPr>
          <p:nvPr>
            <p:ph type="body" orient="vert" idx="1"/>
          </p:nvPr>
        </p:nvSpPr>
        <p:spPr>
          <a:xfrm>
            <a:off x="838200" y="365125"/>
            <a:ext cx="7734300"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793576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8543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편집합니다</a:t>
            </a:r>
          </a:p>
        </p:txBody>
      </p:sp>
      <p:sp>
        <p:nvSpPr>
          <p:cNvPr id="4" name="날짜 개체 틀 3"/>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5" name="바닥글 개체 틀 4"/>
          <p:cNvSpPr>
            <a:spLocks noGrp="1"/>
          </p:cNvSpPr>
          <p:nvPr>
            <p:ph type="ftr" sz="quarter" idx="11"/>
          </p:nvPr>
        </p:nvSpPr>
        <p:spPr/>
        <p:txBody>
          <a:bodyPr/>
          <a:lstStyle/>
          <a:p>
            <a:endParaRPr lang="ko-KR" altLang="en-US">
              <a:solidFill>
                <a:prstClr val="black">
                  <a:tint val="75000"/>
                </a:prstClr>
              </a:solidFill>
            </a:endParaRPr>
          </a:p>
        </p:txBody>
      </p:sp>
      <p:sp>
        <p:nvSpPr>
          <p:cNvPr id="6" name="슬라이드 번호 개체 틀 5"/>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59085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내용 개체 틀 2"/>
          <p:cNvSpPr>
            <a:spLocks noGrp="1"/>
          </p:cNvSpPr>
          <p:nvPr>
            <p:ph sz="half" idx="1"/>
          </p:nvPr>
        </p:nvSpPr>
        <p:spPr>
          <a:xfrm>
            <a:off x="838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p:cNvSpPr>
            <a:spLocks noGrp="1"/>
          </p:cNvSpPr>
          <p:nvPr>
            <p:ph sz="half" idx="2"/>
          </p:nvPr>
        </p:nvSpPr>
        <p:spPr>
          <a:xfrm>
            <a:off x="6172200" y="1825625"/>
            <a:ext cx="518160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292772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4" name="내용 개체 틀 3"/>
          <p:cNvSpPr>
            <a:spLocks noGrp="1"/>
          </p:cNvSpPr>
          <p:nvPr>
            <p:ph sz="half" idx="2"/>
          </p:nvPr>
        </p:nvSpPr>
        <p:spPr>
          <a:xfrm>
            <a:off x="839788" y="2505075"/>
            <a:ext cx="5157787"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편집합니다</a:t>
            </a:r>
          </a:p>
        </p:txBody>
      </p:sp>
      <p:sp>
        <p:nvSpPr>
          <p:cNvPr id="6" name="내용 개체 틀 5"/>
          <p:cNvSpPr>
            <a:spLocks noGrp="1"/>
          </p:cNvSpPr>
          <p:nvPr>
            <p:ph sz="quarter" idx="4"/>
          </p:nvPr>
        </p:nvSpPr>
        <p:spPr>
          <a:xfrm>
            <a:off x="6172200" y="2505075"/>
            <a:ext cx="5183188"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7" name="날짜 개체 틀 6"/>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8" name="바닥글 개체 틀 7"/>
          <p:cNvSpPr>
            <a:spLocks noGrp="1"/>
          </p:cNvSpPr>
          <p:nvPr>
            <p:ph type="ftr" sz="quarter" idx="11"/>
          </p:nvPr>
        </p:nvSpPr>
        <p:spPr/>
        <p:txBody>
          <a:bodyPr/>
          <a:lstStyle/>
          <a:p>
            <a:endParaRPr lang="ko-KR" altLang="en-US">
              <a:solidFill>
                <a:prstClr val="black">
                  <a:tint val="75000"/>
                </a:prstClr>
              </a:solidFill>
            </a:endParaRPr>
          </a:p>
        </p:txBody>
      </p:sp>
      <p:sp>
        <p:nvSpPr>
          <p:cNvPr id="9" name="슬라이드 번호 개체 틀 8"/>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96438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a:t>마스터 제목 스타일 편집</a:t>
            </a:r>
          </a:p>
        </p:txBody>
      </p:sp>
      <p:sp>
        <p:nvSpPr>
          <p:cNvPr id="3" name="날짜 개체 틀 2"/>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4" name="바닥글 개체 틀 3"/>
          <p:cNvSpPr>
            <a:spLocks noGrp="1"/>
          </p:cNvSpPr>
          <p:nvPr>
            <p:ph type="ftr" sz="quarter" idx="11"/>
          </p:nvPr>
        </p:nvSpPr>
        <p:spPr/>
        <p:txBody>
          <a:bodyPr/>
          <a:lstStyle/>
          <a:p>
            <a:endParaRPr lang="ko-KR" altLang="en-US">
              <a:solidFill>
                <a:prstClr val="black">
                  <a:tint val="75000"/>
                </a:prstClr>
              </a:solidFill>
            </a:endParaRPr>
          </a:p>
        </p:txBody>
      </p:sp>
      <p:sp>
        <p:nvSpPr>
          <p:cNvPr id="5" name="슬라이드 번호 개체 틀 4"/>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311555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3" name="바닥글 개체 틀 2"/>
          <p:cNvSpPr>
            <a:spLocks noGrp="1"/>
          </p:cNvSpPr>
          <p:nvPr>
            <p:ph type="ftr" sz="quarter" idx="11"/>
          </p:nvPr>
        </p:nvSpPr>
        <p:spPr/>
        <p:txBody>
          <a:bodyPr/>
          <a:lstStyle/>
          <a:p>
            <a:endParaRPr lang="ko-KR" altLang="en-US">
              <a:solidFill>
                <a:prstClr val="black">
                  <a:tint val="75000"/>
                </a:prstClr>
              </a:solidFill>
            </a:endParaRPr>
          </a:p>
        </p:txBody>
      </p:sp>
      <p:sp>
        <p:nvSpPr>
          <p:cNvPr id="4" name="슬라이드 번호 개체 틀 3"/>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12730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1962536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편집합니다</a:t>
            </a:r>
          </a:p>
        </p:txBody>
      </p:sp>
      <p:sp>
        <p:nvSpPr>
          <p:cNvPr id="5" name="날짜 개체 틀 4"/>
          <p:cNvSpPr>
            <a:spLocks noGrp="1"/>
          </p:cNvSpPr>
          <p:nvPr>
            <p:ph type="dt" sz="half" idx="10"/>
          </p:nvPr>
        </p:nvSpPr>
        <p:spPr/>
        <p:txBody>
          <a:body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6" name="바닥글 개체 틀 5"/>
          <p:cNvSpPr>
            <a:spLocks noGrp="1"/>
          </p:cNvSpPr>
          <p:nvPr>
            <p:ph type="ftr" sz="quarter" idx="11"/>
          </p:nvPr>
        </p:nvSpPr>
        <p:spPr/>
        <p:txBody>
          <a:bodyPr/>
          <a:lstStyle/>
          <a:p>
            <a:endParaRPr lang="ko-KR" altLang="en-US">
              <a:solidFill>
                <a:prstClr val="black">
                  <a:tint val="75000"/>
                </a:prstClr>
              </a:solidFill>
            </a:endParaRPr>
          </a:p>
        </p:txBody>
      </p:sp>
      <p:sp>
        <p:nvSpPr>
          <p:cNvPr id="7" name="슬라이드 번호 개체 틀 6"/>
          <p:cNvSpPr>
            <a:spLocks noGrp="1"/>
          </p:cNvSpPr>
          <p:nvPr>
            <p:ph type="sldNum" sz="quarter" idx="12"/>
          </p:nvPr>
        </p:nvSpPr>
        <p:spPr/>
        <p:txBody>
          <a:body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416669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6CFF8"/>
            </a:gs>
            <a:gs pos="35000">
              <a:srgbClr val="F3E6EF"/>
            </a:gs>
            <a:gs pos="70000">
              <a:srgbClr val="FEE2DF"/>
            </a:gs>
            <a:gs pos="100000">
              <a:srgbClr val="E0EAF3"/>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351A05-FE79-4763-A84F-D4FE701A9E82}" type="datetimeFigureOut">
              <a:rPr lang="ko-KR" altLang="en-US" smtClean="0">
                <a:solidFill>
                  <a:prstClr val="black">
                    <a:tint val="75000"/>
                  </a:prstClr>
                </a:solidFill>
              </a:rPr>
              <a:pPr/>
              <a:t>2022-06-29</a:t>
            </a:fld>
            <a:endParaRPr lang="ko-KR" altLang="en-US">
              <a:solidFill>
                <a:prstClr val="black">
                  <a:tint val="75000"/>
                </a:prstClr>
              </a:solidFill>
            </a:endParaRPr>
          </a:p>
        </p:txBody>
      </p:sp>
      <p:sp>
        <p:nvSpPr>
          <p:cNvPr id="5" name="바닥글 개체 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solidFill>
                <a:prstClr val="black">
                  <a:tint val="75000"/>
                </a:prstClr>
              </a:solidFill>
            </a:endParaRPr>
          </a:p>
        </p:txBody>
      </p:sp>
      <p:sp>
        <p:nvSpPr>
          <p:cNvPr id="6" name="슬라이드 번호 개체 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F555B-7E58-4FDF-83D4-B4CEA304EAF7}" type="slidenum">
              <a:rPr lang="ko-KR" altLang="en-US" smtClean="0">
                <a:solidFill>
                  <a:prstClr val="black">
                    <a:tint val="75000"/>
                  </a:prstClr>
                </a:solidFill>
              </a:rPr>
              <a:pPr/>
              <a:t>‹#›</a:t>
            </a:fld>
            <a:endParaRPr lang="ko-KR" altLang="en-US">
              <a:solidFill>
                <a:prstClr val="black">
                  <a:tint val="75000"/>
                </a:prstClr>
              </a:solidFill>
            </a:endParaRPr>
          </a:p>
        </p:txBody>
      </p:sp>
    </p:spTree>
    <p:extLst>
      <p:ext uri="{BB962C8B-B14F-4D97-AF65-F5344CB8AC3E}">
        <p14:creationId xmlns:p14="http://schemas.microsoft.com/office/powerpoint/2010/main" val="28164568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svg"/><Relationship Id="rId7" Type="http://schemas.openxmlformats.org/officeDocument/2006/relationships/image" Target="../media/image26.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file:////var/folders/jc/yyjs08bx08l9bj0c4wwxlptm0000gn/T/com.microsoft.Word/WebArchiveCopyPasteTempFiles/d40856-5-652000-0.png"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1809481" y="1177017"/>
            <a:ext cx="8267371" cy="2930405"/>
          </a:xfrm>
          <a:prstGeom prst="roundRect">
            <a:avLst>
              <a:gd name="adj" fmla="val 13750"/>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62" name="사각형: 둥근 모서리 49">
            <a:extLst>
              <a:ext uri="{FF2B5EF4-FFF2-40B4-BE49-F238E27FC236}">
                <a16:creationId xmlns:a16="http://schemas.microsoft.com/office/drawing/2014/main" id="{5A780AE1-FC08-4642-983B-037B7ABC97EA}"/>
              </a:ext>
            </a:extLst>
          </p:cNvPr>
          <p:cNvSpPr/>
          <p:nvPr/>
        </p:nvSpPr>
        <p:spPr>
          <a:xfrm>
            <a:off x="5388015" y="4215779"/>
            <a:ext cx="4688837" cy="1137511"/>
          </a:xfrm>
          <a:prstGeom prst="roundRect">
            <a:avLst>
              <a:gd name="adj" fmla="val 50000"/>
            </a:avLst>
          </a:prstGeom>
          <a:solidFill>
            <a:schemeClr val="bg1">
              <a:alpha val="60000"/>
            </a:schemeClr>
          </a:solidFill>
          <a:ln>
            <a:noFill/>
          </a:ln>
          <a:effectLst>
            <a:outerShdw blurRad="228600" dist="38100" dir="2700000" algn="tl" rotWithShape="0">
              <a:srgbClr val="273164">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bIns="0" rtlCol="0" anchor="ctr"/>
          <a:lstStyle/>
          <a:p>
            <a:pPr algn="ctr">
              <a:defRPr/>
            </a:pPr>
            <a:r>
              <a:rPr lang="ja-JP" altLang="en-US" sz="2400" b="1">
                <a:solidFill>
                  <a:prstClr val="black">
                    <a:lumMod val="75000"/>
                    <a:lumOff val="25000"/>
                  </a:prstClr>
                </a:solidFill>
                <a:latin typeface="游ゴシック Medium" panose="020B0500000000000000" pitchFamily="50" charset="-128"/>
                <a:ea typeface="游ゴシック Medium" panose="020B0500000000000000" pitchFamily="50" charset="-128"/>
              </a:rPr>
              <a:t>桜美林大学 坂田ゼミ</a:t>
            </a:r>
            <a:endParaRPr lang="ko-KR" altLang="en-US" sz="2400" b="1">
              <a:solidFill>
                <a:prstClr val="black">
                  <a:lumMod val="75000"/>
                  <a:lumOff val="25000"/>
                </a:prstClr>
              </a:solidFill>
              <a:latin typeface="游ゴシック Medium" panose="020B0500000000000000" pitchFamily="50" charset="-128"/>
            </a:endParaRPr>
          </a:p>
        </p:txBody>
      </p:sp>
      <p:pic>
        <p:nvPicPr>
          <p:cNvPr id="17" name="object 5">
            <a:extLst>
              <a:ext uri="{FF2B5EF4-FFF2-40B4-BE49-F238E27FC236}">
                <a16:creationId xmlns:a16="http://schemas.microsoft.com/office/drawing/2014/main" id="{71155EBB-FE37-46D4-93AD-F82E25B2083C}"/>
              </a:ext>
            </a:extLst>
          </p:cNvPr>
          <p:cNvPicPr>
            <a:picLocks noChangeAspect="1"/>
          </p:cNvPicPr>
          <p:nvPr/>
        </p:nvPicPr>
        <p:blipFill>
          <a:blip r:embed="rId2" cstate="print"/>
          <a:stretch>
            <a:fillRect/>
          </a:stretch>
        </p:blipFill>
        <p:spPr>
          <a:xfrm>
            <a:off x="1809481" y="2017808"/>
            <a:ext cx="2766726" cy="2766726"/>
          </a:xfrm>
          <a:prstGeom prst="rect">
            <a:avLst/>
          </a:prstGeom>
        </p:spPr>
      </p:pic>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3"/>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4"/>
          <a:stretch>
            <a:fillRect/>
          </a:stretch>
        </p:blipFill>
        <p:spPr>
          <a:xfrm>
            <a:off x="9101936" y="6490489"/>
            <a:ext cx="1397072" cy="254013"/>
          </a:xfrm>
          <a:prstGeom prst="rect">
            <a:avLst/>
          </a:prstGeom>
        </p:spPr>
      </p:pic>
      <p:sp>
        <p:nvSpPr>
          <p:cNvPr id="2" name="テキスト ボックス 1">
            <a:extLst>
              <a:ext uri="{FF2B5EF4-FFF2-40B4-BE49-F238E27FC236}">
                <a16:creationId xmlns:a16="http://schemas.microsoft.com/office/drawing/2014/main" id="{858DF3D8-CF60-4659-9158-5E4D5EFFFE79}"/>
              </a:ext>
            </a:extLst>
          </p:cNvPr>
          <p:cNvSpPr txBox="1"/>
          <p:nvPr/>
        </p:nvSpPr>
        <p:spPr>
          <a:xfrm>
            <a:off x="3726359" y="2349831"/>
            <a:ext cx="6961672" cy="584775"/>
          </a:xfrm>
          <a:prstGeom prst="rect">
            <a:avLst/>
          </a:prstGeom>
          <a:noFill/>
        </p:spPr>
        <p:txBody>
          <a:bodyPr wrap="square" rtlCol="0">
            <a:spAutoFit/>
          </a:bodyPr>
          <a:lstStyle/>
          <a:p>
            <a:r>
              <a:rPr kumimoji="1" lang="ja-JP" altLang="en-US" sz="3200" b="1">
                <a:latin typeface="游ゴシック Medium" panose="020B0500000000000000" pitchFamily="50" charset="-128"/>
                <a:ea typeface="游ゴシック Medium" panose="020B0500000000000000" pitchFamily="50" charset="-128"/>
              </a:rPr>
              <a:t>レッドホース様 プロジェクト報告</a:t>
            </a:r>
          </a:p>
        </p:txBody>
      </p:sp>
    </p:spTree>
    <p:extLst>
      <p:ext uri="{BB962C8B-B14F-4D97-AF65-F5344CB8AC3E}">
        <p14:creationId xmlns:p14="http://schemas.microsoft.com/office/powerpoint/2010/main" val="3479765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72421"/>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endParaRPr lang="en-US" altLang="ja-JP"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10</a:t>
            </a:fld>
            <a:endParaRPr lang="ko-KR" altLang="en-US">
              <a:solidFill>
                <a:prstClr val="black">
                  <a:tint val="75000"/>
                </a:prstClr>
              </a:solidFill>
            </a:endParaRPr>
          </a:p>
        </p:txBody>
      </p:sp>
      <p:sp>
        <p:nvSpPr>
          <p:cNvPr id="15" name="テキスト ボックス 14">
            <a:extLst>
              <a:ext uri="{FF2B5EF4-FFF2-40B4-BE49-F238E27FC236}">
                <a16:creationId xmlns:a16="http://schemas.microsoft.com/office/drawing/2014/main" id="{71DDEF6C-85E9-4188-89D4-F09400E08882}"/>
              </a:ext>
            </a:extLst>
          </p:cNvPr>
          <p:cNvSpPr txBox="1"/>
          <p:nvPr/>
        </p:nvSpPr>
        <p:spPr>
          <a:xfrm>
            <a:off x="1028196" y="383291"/>
            <a:ext cx="10423689" cy="584775"/>
          </a:xfrm>
          <a:prstGeom prst="rect">
            <a:avLst/>
          </a:prstGeom>
          <a:noFill/>
        </p:spPr>
        <p:txBody>
          <a:bodyPr wrap="square">
            <a:spAutoFit/>
          </a:bodyPr>
          <a:lstStyle/>
          <a:p>
            <a:r>
              <a:rPr lang="ja-JP" altLang="en-US" sz="3200" b="1">
                <a:latin typeface="游ゴシック" panose="020B0400000000000000" pitchFamily="50" charset="-128"/>
                <a:ea typeface="游ゴシック" panose="020B0400000000000000" pitchFamily="50" charset="-128"/>
              </a:rPr>
              <a:t>③スポンサーなどの形で業務提携ができたら良い企業</a:t>
            </a:r>
          </a:p>
        </p:txBody>
      </p:sp>
      <p:sp>
        <p:nvSpPr>
          <p:cNvPr id="13" name="テキスト ボックス 12">
            <a:extLst>
              <a:ext uri="{FF2B5EF4-FFF2-40B4-BE49-F238E27FC236}">
                <a16:creationId xmlns:a16="http://schemas.microsoft.com/office/drawing/2014/main" id="{188FF6F5-0FCA-4851-AC9F-150C6B786DD9}"/>
              </a:ext>
            </a:extLst>
          </p:cNvPr>
          <p:cNvSpPr txBox="1"/>
          <p:nvPr/>
        </p:nvSpPr>
        <p:spPr>
          <a:xfrm>
            <a:off x="1730188" y="1290918"/>
            <a:ext cx="1613647" cy="584775"/>
          </a:xfrm>
          <a:prstGeom prst="rect">
            <a:avLst/>
          </a:prstGeom>
          <a:noFill/>
        </p:spPr>
        <p:txBody>
          <a:bodyPr wrap="square" rtlCol="0">
            <a:spAutoFit/>
          </a:bodyPr>
          <a:lstStyle/>
          <a:p>
            <a:endParaRPr kumimoji="1" lang="ja-JP" altLang="en-US" sz="3200"/>
          </a:p>
        </p:txBody>
      </p:sp>
      <p:grpSp>
        <p:nvGrpSpPr>
          <p:cNvPr id="9" name="グループ化 8">
            <a:extLst>
              <a:ext uri="{FF2B5EF4-FFF2-40B4-BE49-F238E27FC236}">
                <a16:creationId xmlns:a16="http://schemas.microsoft.com/office/drawing/2014/main" id="{13172F7F-5C7C-4939-B11B-9106027FD874}"/>
              </a:ext>
            </a:extLst>
          </p:cNvPr>
          <p:cNvGrpSpPr/>
          <p:nvPr/>
        </p:nvGrpSpPr>
        <p:grpSpPr>
          <a:xfrm>
            <a:off x="1230872" y="1914559"/>
            <a:ext cx="3371102" cy="2928198"/>
            <a:chOff x="1230872" y="1914559"/>
            <a:chExt cx="3371102" cy="2928198"/>
          </a:xfrm>
        </p:grpSpPr>
        <p:sp>
          <p:nvSpPr>
            <p:cNvPr id="43" name="四角形: 角を丸くする 42">
              <a:extLst>
                <a:ext uri="{FF2B5EF4-FFF2-40B4-BE49-F238E27FC236}">
                  <a16:creationId xmlns:a16="http://schemas.microsoft.com/office/drawing/2014/main" id="{62C1A524-8C52-493B-A573-4EC28DDF903E}"/>
                </a:ext>
              </a:extLst>
            </p:cNvPr>
            <p:cNvSpPr/>
            <p:nvPr/>
          </p:nvSpPr>
          <p:spPr>
            <a:xfrm>
              <a:off x="1230872" y="1914559"/>
              <a:ext cx="3371102" cy="2876249"/>
            </a:xfrm>
            <a:prstGeom prst="roundRect">
              <a:avLst/>
            </a:prstGeom>
            <a:solidFill>
              <a:schemeClr val="bg1"/>
            </a:solidFill>
            <a:ln w="19050">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四角形: 上の 2 つの角を丸める 44">
              <a:extLst>
                <a:ext uri="{FF2B5EF4-FFF2-40B4-BE49-F238E27FC236}">
                  <a16:creationId xmlns:a16="http://schemas.microsoft.com/office/drawing/2014/main" id="{B28609D6-0B20-4537-A8B6-73540B1B3585}"/>
                </a:ext>
              </a:extLst>
            </p:cNvPr>
            <p:cNvSpPr/>
            <p:nvPr/>
          </p:nvSpPr>
          <p:spPr>
            <a:xfrm flipV="1">
              <a:off x="1231719" y="4091828"/>
              <a:ext cx="3370255" cy="750929"/>
            </a:xfrm>
            <a:prstGeom prst="round2SameRect">
              <a:avLst/>
            </a:prstGeom>
            <a:solidFill>
              <a:srgbClr val="E6E8EF"/>
            </a:solidFill>
            <a:ln>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ボックス 38">
            <a:extLst>
              <a:ext uri="{FF2B5EF4-FFF2-40B4-BE49-F238E27FC236}">
                <a16:creationId xmlns:a16="http://schemas.microsoft.com/office/drawing/2014/main" id="{D8B9AA7A-365F-468E-A57A-160B2C34508B}"/>
              </a:ext>
            </a:extLst>
          </p:cNvPr>
          <p:cNvSpPr txBox="1"/>
          <p:nvPr/>
        </p:nvSpPr>
        <p:spPr>
          <a:xfrm>
            <a:off x="2160702" y="4159523"/>
            <a:ext cx="1627515" cy="646331"/>
          </a:xfrm>
          <a:prstGeom prst="rect">
            <a:avLst/>
          </a:prstGeom>
          <a:noFill/>
          <a:ln>
            <a:noFill/>
          </a:ln>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美容院</a:t>
            </a:r>
          </a:p>
        </p:txBody>
      </p:sp>
      <p:pic>
        <p:nvPicPr>
          <p:cNvPr id="21" name="図 20" descr="ロゴ が含まれている画像&#10;&#10;自動的に生成された説明">
            <a:extLst>
              <a:ext uri="{FF2B5EF4-FFF2-40B4-BE49-F238E27FC236}">
                <a16:creationId xmlns:a16="http://schemas.microsoft.com/office/drawing/2014/main" id="{4A083CCA-85AB-47C9-892C-F24D42728427}"/>
              </a:ext>
            </a:extLst>
          </p:cNvPr>
          <p:cNvPicPr>
            <a:picLocks noChangeAspect="1"/>
          </p:cNvPicPr>
          <p:nvPr/>
        </p:nvPicPr>
        <p:blipFill rotWithShape="1">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l="13842" t="20750" r="9637" b="26692"/>
          <a:stretch/>
        </p:blipFill>
        <p:spPr>
          <a:xfrm>
            <a:off x="1413880" y="1875693"/>
            <a:ext cx="3170036" cy="2177269"/>
          </a:xfrm>
          <a:prstGeom prst="rect">
            <a:avLst/>
          </a:prstGeom>
        </p:spPr>
      </p:pic>
      <p:sp>
        <p:nvSpPr>
          <p:cNvPr id="56" name="テキスト ボックス 55">
            <a:extLst>
              <a:ext uri="{FF2B5EF4-FFF2-40B4-BE49-F238E27FC236}">
                <a16:creationId xmlns:a16="http://schemas.microsoft.com/office/drawing/2014/main" id="{71E10C47-6AC2-435A-AA5F-B111BD075199}"/>
              </a:ext>
            </a:extLst>
          </p:cNvPr>
          <p:cNvSpPr txBox="1"/>
          <p:nvPr/>
        </p:nvSpPr>
        <p:spPr>
          <a:xfrm>
            <a:off x="1413880" y="4882787"/>
            <a:ext cx="3370256" cy="461665"/>
          </a:xfrm>
          <a:prstGeom prst="rect">
            <a:avLst/>
          </a:prstGeom>
          <a:noFill/>
        </p:spPr>
        <p:txBody>
          <a:bodyPr wrap="square" rtlCol="0">
            <a:spAutoFit/>
          </a:bodyPr>
          <a:lstStyle/>
          <a:p>
            <a:r>
              <a:rPr kumimoji="1" lang="en-US" altLang="ja-JP" sz="2400" b="1" kern="1200">
                <a:solidFill>
                  <a:schemeClr val="dk1"/>
                </a:solidFill>
                <a:effectLst/>
                <a:latin typeface="游ゴシック" panose="020B0400000000000000" pitchFamily="50" charset="-128"/>
                <a:ea typeface="游ゴシック" panose="020B0400000000000000" pitchFamily="50" charset="-128"/>
              </a:rPr>
              <a:t>ESG</a:t>
            </a:r>
            <a:r>
              <a:rPr kumimoji="1" lang="ja-JP" altLang="ja-JP" sz="2400" b="1" kern="1200">
                <a:solidFill>
                  <a:schemeClr val="dk1"/>
                </a:solidFill>
                <a:effectLst/>
                <a:latin typeface="游ゴシック" panose="020B0400000000000000" pitchFamily="50" charset="-128"/>
                <a:ea typeface="游ゴシック" panose="020B0400000000000000" pitchFamily="50" charset="-128"/>
              </a:rPr>
              <a:t>の推進に積極的</a:t>
            </a:r>
            <a:endParaRPr kumimoji="1" lang="ja-JP" altLang="en-US" sz="2400" b="1">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32710545-D83F-4615-9EC1-A84DEF77FFE8}"/>
              </a:ext>
            </a:extLst>
          </p:cNvPr>
          <p:cNvSpPr txBox="1"/>
          <p:nvPr/>
        </p:nvSpPr>
        <p:spPr>
          <a:xfrm>
            <a:off x="4891169" y="4882787"/>
            <a:ext cx="3238451" cy="461665"/>
          </a:xfrm>
          <a:prstGeom prst="rect">
            <a:avLst/>
          </a:prstGeom>
          <a:noFill/>
        </p:spPr>
        <p:txBody>
          <a:bodyPr wrap="square">
            <a:spAutoFit/>
          </a:bodyPr>
          <a:lstStyle/>
          <a:p>
            <a:r>
              <a:rPr kumimoji="1" lang="ja-JP" altLang="ja-JP" sz="2400" b="1" kern="1200">
                <a:solidFill>
                  <a:srgbClr val="C00000"/>
                </a:solidFill>
                <a:effectLst/>
                <a:latin typeface="游ゴシック" panose="020B0400000000000000" pitchFamily="50" charset="-128"/>
                <a:ea typeface="游ゴシック" panose="020B0400000000000000" pitchFamily="50" charset="-128"/>
              </a:rPr>
              <a:t>女性専用ラウンジ</a:t>
            </a:r>
            <a:r>
              <a:rPr kumimoji="1" lang="ja-JP" altLang="en-US" sz="2400" b="1" kern="1200">
                <a:solidFill>
                  <a:srgbClr val="C00000"/>
                </a:solidFill>
                <a:effectLst/>
                <a:latin typeface="游ゴシック" panose="020B0400000000000000" pitchFamily="50" charset="-128"/>
                <a:ea typeface="游ゴシック" panose="020B0400000000000000" pitchFamily="50" charset="-128"/>
              </a:rPr>
              <a:t>あり</a:t>
            </a:r>
            <a:r>
              <a:rPr lang="ja-JP" altLang="ja-JP" sz="2400" b="1">
                <a:solidFill>
                  <a:srgbClr val="C00000"/>
                </a:solidFill>
                <a:effectLst/>
                <a:latin typeface="游ゴシック" panose="020B0400000000000000" pitchFamily="50" charset="-128"/>
                <a:ea typeface="游ゴシック" panose="020B0400000000000000" pitchFamily="50" charset="-128"/>
              </a:rPr>
              <a:t> </a:t>
            </a:r>
            <a:endParaRPr lang="ja-JP" altLang="en-US" sz="2400" b="1">
              <a:latin typeface="游ゴシック" panose="020B0400000000000000" pitchFamily="50" charset="-128"/>
              <a:ea typeface="游ゴシック" panose="020B0400000000000000" pitchFamily="50" charset="-128"/>
            </a:endParaRPr>
          </a:p>
        </p:txBody>
      </p:sp>
      <p:sp>
        <p:nvSpPr>
          <p:cNvPr id="62" name="テキスト ボックス 61">
            <a:extLst>
              <a:ext uri="{FF2B5EF4-FFF2-40B4-BE49-F238E27FC236}">
                <a16:creationId xmlns:a16="http://schemas.microsoft.com/office/drawing/2014/main" id="{D4E168B5-0904-4187-BF26-F1253E986DA1}"/>
              </a:ext>
            </a:extLst>
          </p:cNvPr>
          <p:cNvSpPr txBox="1"/>
          <p:nvPr/>
        </p:nvSpPr>
        <p:spPr>
          <a:xfrm>
            <a:off x="8821732" y="4989517"/>
            <a:ext cx="2935123" cy="461665"/>
          </a:xfrm>
          <a:prstGeom prst="rect">
            <a:avLst/>
          </a:prstGeom>
          <a:noFill/>
        </p:spPr>
        <p:txBody>
          <a:bodyPr wrap="square">
            <a:spAutoFit/>
          </a:bodyPr>
          <a:lstStyle/>
          <a:p>
            <a:r>
              <a:rPr kumimoji="1" lang="ja-JP" altLang="ja-JP" sz="2400" b="1" kern="1200">
                <a:solidFill>
                  <a:schemeClr val="dk1"/>
                </a:solidFill>
                <a:effectLst/>
                <a:latin typeface="游ゴシック" panose="020B0400000000000000" pitchFamily="50" charset="-128"/>
                <a:ea typeface="游ゴシック" panose="020B0400000000000000" pitchFamily="50" charset="-128"/>
              </a:rPr>
              <a:t>女性の利用が大半</a:t>
            </a:r>
            <a:r>
              <a:rPr lang="ja-JP" altLang="ja-JP" sz="2400" b="1">
                <a:effectLst/>
                <a:latin typeface="游ゴシック" panose="020B0400000000000000" pitchFamily="50" charset="-128"/>
                <a:ea typeface="游ゴシック" panose="020B0400000000000000" pitchFamily="50" charset="-128"/>
              </a:rPr>
              <a:t> </a:t>
            </a:r>
            <a:endParaRPr lang="ja-JP" altLang="en-US" sz="2400" b="1">
              <a:latin typeface="游ゴシック" panose="020B0400000000000000" pitchFamily="50" charset="-128"/>
              <a:ea typeface="游ゴシック" panose="020B0400000000000000" pitchFamily="50" charset="-128"/>
            </a:endParaRPr>
          </a:p>
        </p:txBody>
      </p:sp>
      <p:grpSp>
        <p:nvGrpSpPr>
          <p:cNvPr id="35" name="グループ化 34">
            <a:extLst>
              <a:ext uri="{FF2B5EF4-FFF2-40B4-BE49-F238E27FC236}">
                <a16:creationId xmlns:a16="http://schemas.microsoft.com/office/drawing/2014/main" id="{92B4BE90-1423-4A7B-BB83-F96E1CE3915A}"/>
              </a:ext>
            </a:extLst>
          </p:cNvPr>
          <p:cNvGrpSpPr/>
          <p:nvPr/>
        </p:nvGrpSpPr>
        <p:grpSpPr>
          <a:xfrm>
            <a:off x="4824844" y="1924448"/>
            <a:ext cx="3371102" cy="2928198"/>
            <a:chOff x="1230872" y="1914559"/>
            <a:chExt cx="3371102" cy="2928198"/>
          </a:xfrm>
        </p:grpSpPr>
        <p:sp>
          <p:nvSpPr>
            <p:cNvPr id="37" name="四角形: 角を丸くする 36">
              <a:extLst>
                <a:ext uri="{FF2B5EF4-FFF2-40B4-BE49-F238E27FC236}">
                  <a16:creationId xmlns:a16="http://schemas.microsoft.com/office/drawing/2014/main" id="{8E4D38AF-192C-4AF3-9841-3A607408BF1C}"/>
                </a:ext>
              </a:extLst>
            </p:cNvPr>
            <p:cNvSpPr/>
            <p:nvPr/>
          </p:nvSpPr>
          <p:spPr>
            <a:xfrm>
              <a:off x="1230872" y="1914559"/>
              <a:ext cx="3371102" cy="2876249"/>
            </a:xfrm>
            <a:prstGeom prst="roundRect">
              <a:avLst/>
            </a:prstGeom>
            <a:solidFill>
              <a:schemeClr val="bg1"/>
            </a:solidFill>
            <a:ln w="19050">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上の 2 つの角を丸める 37">
              <a:extLst>
                <a:ext uri="{FF2B5EF4-FFF2-40B4-BE49-F238E27FC236}">
                  <a16:creationId xmlns:a16="http://schemas.microsoft.com/office/drawing/2014/main" id="{4278EDB1-D5BA-46B2-80C5-F10A43AADF1A}"/>
                </a:ext>
              </a:extLst>
            </p:cNvPr>
            <p:cNvSpPr/>
            <p:nvPr/>
          </p:nvSpPr>
          <p:spPr>
            <a:xfrm flipV="1">
              <a:off x="1231719" y="4091828"/>
              <a:ext cx="3370255" cy="750929"/>
            </a:xfrm>
            <a:prstGeom prst="round2SameRect">
              <a:avLst/>
            </a:prstGeom>
            <a:solidFill>
              <a:srgbClr val="E6E8EF"/>
            </a:solidFill>
            <a:ln>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 name="テキスト ボックス 50">
            <a:extLst>
              <a:ext uri="{FF2B5EF4-FFF2-40B4-BE49-F238E27FC236}">
                <a16:creationId xmlns:a16="http://schemas.microsoft.com/office/drawing/2014/main" id="{FC0C5481-04B3-44F2-8FD3-313679F4732F}"/>
              </a:ext>
            </a:extLst>
          </p:cNvPr>
          <p:cNvSpPr txBox="1"/>
          <p:nvPr/>
        </p:nvSpPr>
        <p:spPr>
          <a:xfrm>
            <a:off x="5995618" y="4159523"/>
            <a:ext cx="1247628" cy="646331"/>
          </a:xfrm>
          <a:prstGeom prst="rect">
            <a:avLst/>
          </a:prstGeom>
          <a:noFill/>
          <a:ln>
            <a:noFill/>
          </a:ln>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スパ</a:t>
            </a:r>
          </a:p>
        </p:txBody>
      </p:sp>
      <p:pic>
        <p:nvPicPr>
          <p:cNvPr id="42" name="図 41" descr="背景パターン が含まれている画像&#10;&#10;自動的に生成された説明">
            <a:extLst>
              <a:ext uri="{FF2B5EF4-FFF2-40B4-BE49-F238E27FC236}">
                <a16:creationId xmlns:a16="http://schemas.microsoft.com/office/drawing/2014/main" id="{DFD6DC51-EF5B-43B8-AF80-92882FAB9D7D}"/>
              </a:ext>
            </a:extLst>
          </p:cNvPr>
          <p:cNvPicPr>
            <a:picLocks noChangeAspect="1"/>
          </p:cNvPicPr>
          <p:nvPr/>
        </p:nvPicPr>
        <p:blipFill>
          <a:blip r:embed="rId3">
            <a:clrChange>
              <a:clrFrom>
                <a:srgbClr val="F4F4F4"/>
              </a:clrFrom>
              <a:clrTo>
                <a:srgbClr val="F4F4F4">
                  <a:alpha val="0"/>
                </a:srgbClr>
              </a:clrTo>
            </a:clrChange>
            <a:extLst>
              <a:ext uri="{28A0092B-C50C-407E-A947-70E740481C1C}">
                <a14:useLocalDpi xmlns:a14="http://schemas.microsoft.com/office/drawing/2010/main" val="0"/>
              </a:ext>
            </a:extLst>
          </a:blip>
          <a:stretch>
            <a:fillRect/>
          </a:stretch>
        </p:blipFill>
        <p:spPr>
          <a:xfrm>
            <a:off x="4630489" y="1909293"/>
            <a:ext cx="3704571" cy="2318065"/>
          </a:xfrm>
          <a:prstGeom prst="rect">
            <a:avLst/>
          </a:prstGeom>
        </p:spPr>
      </p:pic>
      <p:grpSp>
        <p:nvGrpSpPr>
          <p:cNvPr id="40" name="グループ化 39">
            <a:extLst>
              <a:ext uri="{FF2B5EF4-FFF2-40B4-BE49-F238E27FC236}">
                <a16:creationId xmlns:a16="http://schemas.microsoft.com/office/drawing/2014/main" id="{B599D910-A23E-4012-A034-06E853F56D98}"/>
              </a:ext>
            </a:extLst>
          </p:cNvPr>
          <p:cNvGrpSpPr/>
          <p:nvPr/>
        </p:nvGrpSpPr>
        <p:grpSpPr>
          <a:xfrm>
            <a:off x="8424162" y="1914559"/>
            <a:ext cx="3371102" cy="2928198"/>
            <a:chOff x="1230872" y="1914559"/>
            <a:chExt cx="3371102" cy="2928198"/>
          </a:xfrm>
        </p:grpSpPr>
        <p:sp>
          <p:nvSpPr>
            <p:cNvPr id="41" name="四角形: 角を丸くする 40">
              <a:extLst>
                <a:ext uri="{FF2B5EF4-FFF2-40B4-BE49-F238E27FC236}">
                  <a16:creationId xmlns:a16="http://schemas.microsoft.com/office/drawing/2014/main" id="{E39D3EED-71A9-4D5B-8910-926E4583F0F5}"/>
                </a:ext>
              </a:extLst>
            </p:cNvPr>
            <p:cNvSpPr/>
            <p:nvPr/>
          </p:nvSpPr>
          <p:spPr>
            <a:xfrm>
              <a:off x="1230872" y="1914559"/>
              <a:ext cx="3371102" cy="2876249"/>
            </a:xfrm>
            <a:prstGeom prst="roundRect">
              <a:avLst/>
            </a:prstGeom>
            <a:solidFill>
              <a:schemeClr val="bg1"/>
            </a:solidFill>
            <a:ln w="19050">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四角形: 上の 2 つの角を丸める 43">
              <a:extLst>
                <a:ext uri="{FF2B5EF4-FFF2-40B4-BE49-F238E27FC236}">
                  <a16:creationId xmlns:a16="http://schemas.microsoft.com/office/drawing/2014/main" id="{02006E23-7FC9-42E3-8AF0-2AE2526C6622}"/>
                </a:ext>
              </a:extLst>
            </p:cNvPr>
            <p:cNvSpPr/>
            <p:nvPr/>
          </p:nvSpPr>
          <p:spPr>
            <a:xfrm flipV="1">
              <a:off x="1231719" y="4091828"/>
              <a:ext cx="3370255" cy="750929"/>
            </a:xfrm>
            <a:prstGeom prst="round2SameRect">
              <a:avLst/>
            </a:prstGeom>
            <a:solidFill>
              <a:srgbClr val="E6E8EF"/>
            </a:solidFill>
            <a:ln>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5" name="テキスト ボックス 54">
            <a:extLst>
              <a:ext uri="{FF2B5EF4-FFF2-40B4-BE49-F238E27FC236}">
                <a16:creationId xmlns:a16="http://schemas.microsoft.com/office/drawing/2014/main" id="{112DB409-C4FF-43A4-8822-415BD6AADB55}"/>
              </a:ext>
            </a:extLst>
          </p:cNvPr>
          <p:cNvSpPr txBox="1"/>
          <p:nvPr/>
        </p:nvSpPr>
        <p:spPr>
          <a:xfrm>
            <a:off x="8945986" y="4177885"/>
            <a:ext cx="2633507" cy="646331"/>
          </a:xfrm>
          <a:prstGeom prst="rect">
            <a:avLst/>
          </a:prstGeom>
          <a:noFill/>
          <a:ln>
            <a:noFill/>
          </a:ln>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マッサージ</a:t>
            </a:r>
          </a:p>
        </p:txBody>
      </p:sp>
      <p:pic>
        <p:nvPicPr>
          <p:cNvPr id="36" name="図 35" descr="テキスト&#10;&#10;自動的に生成された説明">
            <a:extLst>
              <a:ext uri="{FF2B5EF4-FFF2-40B4-BE49-F238E27FC236}">
                <a16:creationId xmlns:a16="http://schemas.microsoft.com/office/drawing/2014/main" id="{113EA02D-2750-49D6-A5E4-882121C32CCA}"/>
              </a:ext>
            </a:extLst>
          </p:cNvPr>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133" t="20392" r="37132" b="63572"/>
          <a:stretch/>
        </p:blipFill>
        <p:spPr>
          <a:xfrm>
            <a:off x="8568033" y="2762913"/>
            <a:ext cx="3019295" cy="536802"/>
          </a:xfrm>
          <a:prstGeom prst="rect">
            <a:avLst/>
          </a:prstGeom>
        </p:spPr>
      </p:pic>
      <p:grpSp>
        <p:nvGrpSpPr>
          <p:cNvPr id="14" name="グループ化 13">
            <a:extLst>
              <a:ext uri="{FF2B5EF4-FFF2-40B4-BE49-F238E27FC236}">
                <a16:creationId xmlns:a16="http://schemas.microsoft.com/office/drawing/2014/main" id="{E16E21E6-EEB1-4499-BEB9-C4AA8F9DB1EC}"/>
              </a:ext>
            </a:extLst>
          </p:cNvPr>
          <p:cNvGrpSpPr/>
          <p:nvPr/>
        </p:nvGrpSpPr>
        <p:grpSpPr>
          <a:xfrm>
            <a:off x="4206769" y="1841551"/>
            <a:ext cx="510800" cy="424913"/>
            <a:chOff x="4206769" y="1841551"/>
            <a:chExt cx="510800" cy="424913"/>
          </a:xfrm>
        </p:grpSpPr>
        <p:sp>
          <p:nvSpPr>
            <p:cNvPr id="10" name="吹き出し: 円形 9">
              <a:extLst>
                <a:ext uri="{FF2B5EF4-FFF2-40B4-BE49-F238E27FC236}">
                  <a16:creationId xmlns:a16="http://schemas.microsoft.com/office/drawing/2014/main" id="{6980299F-8C26-4AE0-A1A4-258B4327BA1F}"/>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25ADBCF-E2BE-484B-A405-53B9668370CB}"/>
                </a:ext>
              </a:extLst>
            </p:cNvPr>
            <p:cNvSpPr txBox="1"/>
            <p:nvPr/>
          </p:nvSpPr>
          <p:spPr>
            <a:xfrm>
              <a:off x="4294177" y="1878360"/>
              <a:ext cx="423392" cy="369332"/>
            </a:xfrm>
            <a:prstGeom prst="rect">
              <a:avLst/>
            </a:prstGeom>
            <a:noFill/>
          </p:spPr>
          <p:txBody>
            <a:bodyPr wrap="square" rtlCol="0">
              <a:spAutoFit/>
            </a:bodyPr>
            <a:lstStyle/>
            <a:p>
              <a:r>
                <a:rPr kumimoji="1" lang="en-US" altLang="ja-JP"/>
                <a:t>1</a:t>
              </a:r>
              <a:endParaRPr kumimoji="1" lang="ja-JP" altLang="en-US"/>
            </a:p>
          </p:txBody>
        </p:sp>
      </p:grpSp>
      <p:grpSp>
        <p:nvGrpSpPr>
          <p:cNvPr id="47" name="グループ化 46">
            <a:extLst>
              <a:ext uri="{FF2B5EF4-FFF2-40B4-BE49-F238E27FC236}">
                <a16:creationId xmlns:a16="http://schemas.microsoft.com/office/drawing/2014/main" id="{345DA421-1EF6-44E3-9769-DB9E59B34158}"/>
              </a:ext>
            </a:extLst>
          </p:cNvPr>
          <p:cNvGrpSpPr/>
          <p:nvPr/>
        </p:nvGrpSpPr>
        <p:grpSpPr>
          <a:xfrm>
            <a:off x="11351632" y="1867787"/>
            <a:ext cx="510800" cy="424913"/>
            <a:chOff x="4206769" y="1841551"/>
            <a:chExt cx="510800" cy="424913"/>
          </a:xfrm>
        </p:grpSpPr>
        <p:sp>
          <p:nvSpPr>
            <p:cNvPr id="57" name="吹き出し: 円形 56">
              <a:extLst>
                <a:ext uri="{FF2B5EF4-FFF2-40B4-BE49-F238E27FC236}">
                  <a16:creationId xmlns:a16="http://schemas.microsoft.com/office/drawing/2014/main" id="{80201E74-9116-4E52-9821-A399BEE86E48}"/>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0A182D1E-0A60-4F6F-997E-C7CCC67C9254}"/>
                </a:ext>
              </a:extLst>
            </p:cNvPr>
            <p:cNvSpPr txBox="1"/>
            <p:nvPr/>
          </p:nvSpPr>
          <p:spPr>
            <a:xfrm>
              <a:off x="4294177" y="1878360"/>
              <a:ext cx="423392" cy="369332"/>
            </a:xfrm>
            <a:prstGeom prst="rect">
              <a:avLst/>
            </a:prstGeom>
            <a:noFill/>
          </p:spPr>
          <p:txBody>
            <a:bodyPr wrap="square" rtlCol="0">
              <a:spAutoFit/>
            </a:bodyPr>
            <a:lstStyle/>
            <a:p>
              <a:r>
                <a:rPr kumimoji="1" lang="en-US" altLang="ja-JP"/>
                <a:t>3</a:t>
              </a:r>
              <a:endParaRPr kumimoji="1" lang="ja-JP" altLang="en-US"/>
            </a:p>
          </p:txBody>
        </p:sp>
      </p:grpSp>
      <p:grpSp>
        <p:nvGrpSpPr>
          <p:cNvPr id="59" name="グループ化 58">
            <a:extLst>
              <a:ext uri="{FF2B5EF4-FFF2-40B4-BE49-F238E27FC236}">
                <a16:creationId xmlns:a16="http://schemas.microsoft.com/office/drawing/2014/main" id="{E90CCD1C-4466-4CBF-83C6-D275DBB222F9}"/>
              </a:ext>
            </a:extLst>
          </p:cNvPr>
          <p:cNvGrpSpPr/>
          <p:nvPr/>
        </p:nvGrpSpPr>
        <p:grpSpPr>
          <a:xfrm>
            <a:off x="7846194" y="1822779"/>
            <a:ext cx="510800" cy="424913"/>
            <a:chOff x="4206769" y="1841551"/>
            <a:chExt cx="510800" cy="424913"/>
          </a:xfrm>
        </p:grpSpPr>
        <p:sp>
          <p:nvSpPr>
            <p:cNvPr id="61" name="吹き出し: 円形 60">
              <a:extLst>
                <a:ext uri="{FF2B5EF4-FFF2-40B4-BE49-F238E27FC236}">
                  <a16:creationId xmlns:a16="http://schemas.microsoft.com/office/drawing/2014/main" id="{92EB5331-82FA-4D3F-A314-7258DB5277FC}"/>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テキスト ボックス 62">
              <a:extLst>
                <a:ext uri="{FF2B5EF4-FFF2-40B4-BE49-F238E27FC236}">
                  <a16:creationId xmlns:a16="http://schemas.microsoft.com/office/drawing/2014/main" id="{ED27CFD0-61DB-42CE-975C-DF0B9CB115C1}"/>
                </a:ext>
              </a:extLst>
            </p:cNvPr>
            <p:cNvSpPr txBox="1"/>
            <p:nvPr/>
          </p:nvSpPr>
          <p:spPr>
            <a:xfrm>
              <a:off x="4294177" y="1878360"/>
              <a:ext cx="423392" cy="369332"/>
            </a:xfrm>
            <a:prstGeom prst="rect">
              <a:avLst/>
            </a:prstGeom>
            <a:noFill/>
          </p:spPr>
          <p:txBody>
            <a:bodyPr wrap="square" rtlCol="0">
              <a:spAutoFit/>
            </a:bodyPr>
            <a:lstStyle/>
            <a:p>
              <a:r>
                <a:rPr kumimoji="1" lang="en-US" altLang="ja-JP"/>
                <a:t>2</a:t>
              </a:r>
              <a:endParaRPr kumimoji="1" lang="ja-JP" altLang="en-US"/>
            </a:p>
          </p:txBody>
        </p:sp>
      </p:grpSp>
    </p:spTree>
    <p:extLst>
      <p:ext uri="{BB962C8B-B14F-4D97-AF65-F5344CB8AC3E}">
        <p14:creationId xmlns:p14="http://schemas.microsoft.com/office/powerpoint/2010/main" val="1974584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사각형: 둥근 모서리 5">
            <a:extLst>
              <a:ext uri="{FF2B5EF4-FFF2-40B4-BE49-F238E27FC236}">
                <a16:creationId xmlns:a16="http://schemas.microsoft.com/office/drawing/2014/main" id="{F65D89D7-8DAB-4186-BA01-49C9B1F5C4C8}"/>
              </a:ext>
            </a:extLst>
          </p:cNvPr>
          <p:cNvSpPr/>
          <p:nvPr/>
        </p:nvSpPr>
        <p:spPr>
          <a:xfrm>
            <a:off x="270113" y="180975"/>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11</a:t>
            </a:fld>
            <a:endParaRPr lang="ko-KR" altLang="en-US">
              <a:solidFill>
                <a:prstClr val="black">
                  <a:tint val="75000"/>
                </a:prstClr>
              </a:solidFill>
            </a:endParaRPr>
          </a:p>
        </p:txBody>
      </p:sp>
      <p:sp>
        <p:nvSpPr>
          <p:cNvPr id="31" name="テキスト ボックス 30">
            <a:extLst>
              <a:ext uri="{FF2B5EF4-FFF2-40B4-BE49-F238E27FC236}">
                <a16:creationId xmlns:a16="http://schemas.microsoft.com/office/drawing/2014/main" id="{C63DD69D-3636-4236-90E5-80A78434EAB3}"/>
              </a:ext>
            </a:extLst>
          </p:cNvPr>
          <p:cNvSpPr txBox="1"/>
          <p:nvPr/>
        </p:nvSpPr>
        <p:spPr>
          <a:xfrm>
            <a:off x="4643746" y="5007562"/>
            <a:ext cx="3245004" cy="461665"/>
          </a:xfrm>
          <a:prstGeom prst="rect">
            <a:avLst/>
          </a:prstGeom>
          <a:noFill/>
        </p:spPr>
        <p:txBody>
          <a:bodyPr wrap="square">
            <a:spAutoFit/>
          </a:bodyPr>
          <a:lstStyle/>
          <a:p>
            <a:r>
              <a:rPr kumimoji="1" lang="en-US" altLang="ja-JP" sz="2400" b="1" kern="1200">
                <a:solidFill>
                  <a:schemeClr val="dk1"/>
                </a:solidFill>
                <a:effectLst/>
                <a:latin typeface="游ゴシック" panose="020B0400000000000000" pitchFamily="50" charset="-128"/>
                <a:ea typeface="游ゴシック" panose="020B0400000000000000" pitchFamily="50" charset="-128"/>
              </a:rPr>
              <a:t>(</a:t>
            </a:r>
            <a:r>
              <a:rPr kumimoji="1" lang="ja-JP" altLang="en-US" sz="2400" b="1" kern="1200">
                <a:solidFill>
                  <a:schemeClr val="dk1"/>
                </a:solidFill>
                <a:effectLst/>
                <a:latin typeface="游ゴシック" panose="020B0400000000000000" pitchFamily="50" charset="-128"/>
                <a:ea typeface="游ゴシック" panose="020B0400000000000000" pitchFamily="50" charset="-128"/>
              </a:rPr>
              <a:t>例</a:t>
            </a:r>
            <a:r>
              <a:rPr kumimoji="1" lang="en-US" altLang="ja-JP" sz="2400" b="1" kern="1200">
                <a:solidFill>
                  <a:schemeClr val="dk1"/>
                </a:solidFill>
                <a:effectLst/>
                <a:latin typeface="游ゴシック" panose="020B0400000000000000" pitchFamily="50" charset="-128"/>
                <a:ea typeface="游ゴシック" panose="020B0400000000000000" pitchFamily="50" charset="-128"/>
              </a:rPr>
              <a:t>)</a:t>
            </a:r>
            <a:r>
              <a:rPr kumimoji="1" lang="ja-JP" altLang="ja-JP" sz="2400" b="1" kern="1200">
                <a:solidFill>
                  <a:schemeClr val="dk1"/>
                </a:solidFill>
                <a:effectLst/>
                <a:latin typeface="游ゴシック" panose="020B0400000000000000" pitchFamily="50" charset="-128"/>
                <a:ea typeface="游ゴシック" panose="020B0400000000000000" pitchFamily="50" charset="-128"/>
              </a:rPr>
              <a:t>原宿乃豆柴カフェ</a:t>
            </a:r>
            <a:r>
              <a:rPr kumimoji="1" lang="en-US" altLang="ja-JP" sz="2400" b="1" kern="1200">
                <a:solidFill>
                  <a:schemeClr val="dk1"/>
                </a:solidFill>
                <a:effectLst/>
                <a:latin typeface="游ゴシック" panose="020B0400000000000000" pitchFamily="50" charset="-128"/>
                <a:ea typeface="游ゴシック" panose="020B0400000000000000" pitchFamily="50" charset="-128"/>
              </a:rPr>
              <a:t> </a:t>
            </a:r>
            <a:endParaRPr lang="ja-JP" altLang="en-US" sz="2400" b="1">
              <a:latin typeface="游ゴシック" panose="020B0400000000000000" pitchFamily="50" charset="-128"/>
              <a:ea typeface="游ゴシック" panose="020B0400000000000000" pitchFamily="50" charset="-128"/>
            </a:endParaRPr>
          </a:p>
        </p:txBody>
      </p:sp>
      <p:sp>
        <p:nvSpPr>
          <p:cNvPr id="30" name="テキスト ボックス 29">
            <a:extLst>
              <a:ext uri="{FF2B5EF4-FFF2-40B4-BE49-F238E27FC236}">
                <a16:creationId xmlns:a16="http://schemas.microsoft.com/office/drawing/2014/main" id="{687B6E68-FB6E-4781-AB3D-36E3F0F49947}"/>
              </a:ext>
            </a:extLst>
          </p:cNvPr>
          <p:cNvSpPr txBox="1"/>
          <p:nvPr/>
        </p:nvSpPr>
        <p:spPr>
          <a:xfrm>
            <a:off x="7691562" y="5587740"/>
            <a:ext cx="4500438" cy="646331"/>
          </a:xfrm>
          <a:prstGeom prst="rect">
            <a:avLst/>
          </a:prstGeom>
          <a:noFill/>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a:t>
            </a:r>
            <a:r>
              <a:rPr kumimoji="1" lang="ja-JP" altLang="en-US" sz="3600" b="1">
                <a:solidFill>
                  <a:srgbClr val="FF0000"/>
                </a:solidFill>
                <a:latin typeface="游ゴシック" panose="020B0400000000000000" pitchFamily="50" charset="-128"/>
                <a:ea typeface="游ゴシック" panose="020B0400000000000000" pitchFamily="50" charset="-128"/>
              </a:rPr>
              <a:t>女性の利用が多い</a:t>
            </a:r>
          </a:p>
        </p:txBody>
      </p:sp>
      <p:grpSp>
        <p:nvGrpSpPr>
          <p:cNvPr id="35" name="グループ化 34">
            <a:extLst>
              <a:ext uri="{FF2B5EF4-FFF2-40B4-BE49-F238E27FC236}">
                <a16:creationId xmlns:a16="http://schemas.microsoft.com/office/drawing/2014/main" id="{11707E9B-BE53-4AF9-90A0-EA843394E251}"/>
              </a:ext>
            </a:extLst>
          </p:cNvPr>
          <p:cNvGrpSpPr/>
          <p:nvPr/>
        </p:nvGrpSpPr>
        <p:grpSpPr>
          <a:xfrm>
            <a:off x="738079" y="2047013"/>
            <a:ext cx="3371102" cy="2928198"/>
            <a:chOff x="1230872" y="1914559"/>
            <a:chExt cx="3371102" cy="2928198"/>
          </a:xfrm>
        </p:grpSpPr>
        <p:sp>
          <p:nvSpPr>
            <p:cNvPr id="36" name="四角形: 角を丸くする 35">
              <a:extLst>
                <a:ext uri="{FF2B5EF4-FFF2-40B4-BE49-F238E27FC236}">
                  <a16:creationId xmlns:a16="http://schemas.microsoft.com/office/drawing/2014/main" id="{EBD6B87B-2E45-4C1A-900F-8F254007ECD2}"/>
                </a:ext>
              </a:extLst>
            </p:cNvPr>
            <p:cNvSpPr/>
            <p:nvPr/>
          </p:nvSpPr>
          <p:spPr>
            <a:xfrm>
              <a:off x="1230872" y="1914559"/>
              <a:ext cx="3371102" cy="2876249"/>
            </a:xfrm>
            <a:prstGeom prst="roundRect">
              <a:avLst/>
            </a:prstGeom>
            <a:solidFill>
              <a:schemeClr val="bg1"/>
            </a:solidFill>
            <a:ln w="19050">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四角形: 上の 2 つの角を丸める 36">
              <a:extLst>
                <a:ext uri="{FF2B5EF4-FFF2-40B4-BE49-F238E27FC236}">
                  <a16:creationId xmlns:a16="http://schemas.microsoft.com/office/drawing/2014/main" id="{049340A3-583B-47E7-AF5C-B7642224E6D6}"/>
                </a:ext>
              </a:extLst>
            </p:cNvPr>
            <p:cNvSpPr/>
            <p:nvPr/>
          </p:nvSpPr>
          <p:spPr>
            <a:xfrm flipV="1">
              <a:off x="1231719" y="4091828"/>
              <a:ext cx="3370255" cy="750929"/>
            </a:xfrm>
            <a:prstGeom prst="round2SameRect">
              <a:avLst/>
            </a:prstGeom>
            <a:solidFill>
              <a:srgbClr val="E6E8EF"/>
            </a:solidFill>
            <a:ln>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8" name="グループ化 37">
            <a:extLst>
              <a:ext uri="{FF2B5EF4-FFF2-40B4-BE49-F238E27FC236}">
                <a16:creationId xmlns:a16="http://schemas.microsoft.com/office/drawing/2014/main" id="{9804ECAE-9195-49FF-8D57-3AB830A23CBF}"/>
              </a:ext>
            </a:extLst>
          </p:cNvPr>
          <p:cNvGrpSpPr/>
          <p:nvPr/>
        </p:nvGrpSpPr>
        <p:grpSpPr>
          <a:xfrm>
            <a:off x="4580697" y="2047013"/>
            <a:ext cx="3371102" cy="2928198"/>
            <a:chOff x="1230872" y="1914559"/>
            <a:chExt cx="3371102" cy="2928198"/>
          </a:xfrm>
        </p:grpSpPr>
        <p:sp>
          <p:nvSpPr>
            <p:cNvPr id="39" name="四角形: 角を丸くする 38">
              <a:extLst>
                <a:ext uri="{FF2B5EF4-FFF2-40B4-BE49-F238E27FC236}">
                  <a16:creationId xmlns:a16="http://schemas.microsoft.com/office/drawing/2014/main" id="{AEFF1BD4-EB1A-41F5-87C0-685D7D60F2F4}"/>
                </a:ext>
              </a:extLst>
            </p:cNvPr>
            <p:cNvSpPr/>
            <p:nvPr/>
          </p:nvSpPr>
          <p:spPr>
            <a:xfrm>
              <a:off x="1230872" y="1914559"/>
              <a:ext cx="3371102" cy="2876249"/>
            </a:xfrm>
            <a:prstGeom prst="roundRect">
              <a:avLst/>
            </a:prstGeom>
            <a:solidFill>
              <a:schemeClr val="bg1"/>
            </a:solidFill>
            <a:ln w="19050">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四角形: 上の 2 つの角を丸める 39">
              <a:extLst>
                <a:ext uri="{FF2B5EF4-FFF2-40B4-BE49-F238E27FC236}">
                  <a16:creationId xmlns:a16="http://schemas.microsoft.com/office/drawing/2014/main" id="{38593230-1058-4CE5-A73C-663745702E21}"/>
                </a:ext>
              </a:extLst>
            </p:cNvPr>
            <p:cNvSpPr/>
            <p:nvPr/>
          </p:nvSpPr>
          <p:spPr>
            <a:xfrm flipV="1">
              <a:off x="1231719" y="4091828"/>
              <a:ext cx="3370255" cy="750929"/>
            </a:xfrm>
            <a:prstGeom prst="round2SameRect">
              <a:avLst/>
            </a:prstGeom>
            <a:solidFill>
              <a:srgbClr val="E6E8EF"/>
            </a:solidFill>
            <a:ln>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1" name="グループ化 40">
            <a:extLst>
              <a:ext uri="{FF2B5EF4-FFF2-40B4-BE49-F238E27FC236}">
                <a16:creationId xmlns:a16="http://schemas.microsoft.com/office/drawing/2014/main" id="{805280C3-2903-444D-987F-C06E9DB4B811}"/>
              </a:ext>
            </a:extLst>
          </p:cNvPr>
          <p:cNvGrpSpPr/>
          <p:nvPr/>
        </p:nvGrpSpPr>
        <p:grpSpPr>
          <a:xfrm>
            <a:off x="8424162" y="2021038"/>
            <a:ext cx="3371102" cy="2928198"/>
            <a:chOff x="1230872" y="1914559"/>
            <a:chExt cx="3371102" cy="2928198"/>
          </a:xfrm>
        </p:grpSpPr>
        <p:sp>
          <p:nvSpPr>
            <p:cNvPr id="42" name="四角形: 角を丸くする 41">
              <a:extLst>
                <a:ext uri="{FF2B5EF4-FFF2-40B4-BE49-F238E27FC236}">
                  <a16:creationId xmlns:a16="http://schemas.microsoft.com/office/drawing/2014/main" id="{361AFDE5-F027-460F-BDF9-0840F8926606}"/>
                </a:ext>
              </a:extLst>
            </p:cNvPr>
            <p:cNvSpPr/>
            <p:nvPr/>
          </p:nvSpPr>
          <p:spPr>
            <a:xfrm>
              <a:off x="1230872" y="1914559"/>
              <a:ext cx="3371102" cy="2876249"/>
            </a:xfrm>
            <a:prstGeom prst="roundRect">
              <a:avLst/>
            </a:prstGeom>
            <a:solidFill>
              <a:schemeClr val="bg1"/>
            </a:solidFill>
            <a:ln w="19050">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四角形: 上の 2 つの角を丸める 42">
              <a:extLst>
                <a:ext uri="{FF2B5EF4-FFF2-40B4-BE49-F238E27FC236}">
                  <a16:creationId xmlns:a16="http://schemas.microsoft.com/office/drawing/2014/main" id="{ED598E86-463D-4203-A9DC-41F5F9645EAE}"/>
                </a:ext>
              </a:extLst>
            </p:cNvPr>
            <p:cNvSpPr/>
            <p:nvPr/>
          </p:nvSpPr>
          <p:spPr>
            <a:xfrm flipV="1">
              <a:off x="1231719" y="4091828"/>
              <a:ext cx="3370255" cy="750929"/>
            </a:xfrm>
            <a:prstGeom prst="round2SameRect">
              <a:avLst/>
            </a:prstGeom>
            <a:solidFill>
              <a:srgbClr val="E6E8EF"/>
            </a:solidFill>
            <a:ln>
              <a:solidFill>
                <a:srgbClr val="E6E8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 name="図 3" descr="ダイアグラム&#10;&#10;自動的に生成された説明">
            <a:extLst>
              <a:ext uri="{FF2B5EF4-FFF2-40B4-BE49-F238E27FC236}">
                <a16:creationId xmlns:a16="http://schemas.microsoft.com/office/drawing/2014/main" id="{A7E628F9-CAF6-4454-8762-73BDDB3CDA71}"/>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77546" y="2154387"/>
            <a:ext cx="1492167" cy="2003921"/>
          </a:xfrm>
          <a:prstGeom prst="rect">
            <a:avLst/>
          </a:prstGeom>
        </p:spPr>
      </p:pic>
      <p:pic>
        <p:nvPicPr>
          <p:cNvPr id="25" name="図 24" descr="グラフィカル ユーザー インターフェイス, アプリケーション&#10;&#10;自動的に生成された説明">
            <a:extLst>
              <a:ext uri="{FF2B5EF4-FFF2-40B4-BE49-F238E27FC236}">
                <a16:creationId xmlns:a16="http://schemas.microsoft.com/office/drawing/2014/main" id="{4B41DD09-D70B-4978-B6F9-69C97DC48C7B}"/>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297" t="31120" r="66129" b="38988"/>
          <a:stretch/>
        </p:blipFill>
        <p:spPr>
          <a:xfrm>
            <a:off x="8357939" y="2021038"/>
            <a:ext cx="3503547" cy="2498816"/>
          </a:xfrm>
          <a:prstGeom prst="rect">
            <a:avLst/>
          </a:prstGeom>
        </p:spPr>
      </p:pic>
      <p:pic>
        <p:nvPicPr>
          <p:cNvPr id="9" name="図 8" descr="グラフィカル ユーザー インターフェイス, アプリケーション, Word&#10;&#10;自動的に生成された説明">
            <a:extLst>
              <a:ext uri="{FF2B5EF4-FFF2-40B4-BE49-F238E27FC236}">
                <a16:creationId xmlns:a16="http://schemas.microsoft.com/office/drawing/2014/main" id="{4050E677-7465-4D2A-90D3-2ADEB6D0442E}"/>
              </a:ext>
            </a:extLst>
          </p:cNvPr>
          <p:cNvPicPr>
            <a:picLocks noChangeAspect="1"/>
          </p:cNvPicPr>
          <p:nvPr/>
        </p:nvPicPr>
        <p:blipFill rotWithShape="1">
          <a:blip r:embed="rId4">
            <a:clrChange>
              <a:clrFrom>
                <a:srgbClr val="FAFAFA"/>
              </a:clrFrom>
              <a:clrTo>
                <a:srgbClr val="FAFAFA">
                  <a:alpha val="0"/>
                </a:srgbClr>
              </a:clrTo>
            </a:clrChange>
            <a:extLst>
              <a:ext uri="{28A0092B-C50C-407E-A947-70E740481C1C}">
                <a14:useLocalDpi xmlns:a14="http://schemas.microsoft.com/office/drawing/2010/main" val="0"/>
              </a:ext>
            </a:extLst>
          </a:blip>
          <a:srcRect l="12574" t="12026" r="62446" b="43399"/>
          <a:stretch/>
        </p:blipFill>
        <p:spPr>
          <a:xfrm>
            <a:off x="5292799" y="2112887"/>
            <a:ext cx="2182657" cy="2190799"/>
          </a:xfrm>
          <a:prstGeom prst="rect">
            <a:avLst/>
          </a:prstGeom>
        </p:spPr>
      </p:pic>
      <p:sp>
        <p:nvSpPr>
          <p:cNvPr id="15" name="テキスト ボックス 14">
            <a:extLst>
              <a:ext uri="{FF2B5EF4-FFF2-40B4-BE49-F238E27FC236}">
                <a16:creationId xmlns:a16="http://schemas.microsoft.com/office/drawing/2014/main" id="{6B55ED64-EDD5-4610-9519-EB55DB9881D3}"/>
              </a:ext>
            </a:extLst>
          </p:cNvPr>
          <p:cNvSpPr txBox="1"/>
          <p:nvPr/>
        </p:nvSpPr>
        <p:spPr>
          <a:xfrm>
            <a:off x="1406592" y="4302905"/>
            <a:ext cx="2165885" cy="646331"/>
          </a:xfrm>
          <a:prstGeom prst="rect">
            <a:avLst/>
          </a:prstGeom>
          <a:noFill/>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スイーツ</a:t>
            </a:r>
          </a:p>
        </p:txBody>
      </p:sp>
      <p:sp>
        <p:nvSpPr>
          <p:cNvPr id="29" name="テキスト ボックス 28">
            <a:extLst>
              <a:ext uri="{FF2B5EF4-FFF2-40B4-BE49-F238E27FC236}">
                <a16:creationId xmlns:a16="http://schemas.microsoft.com/office/drawing/2014/main" id="{A375A07B-DD73-4B4B-8F78-B38EAED5A54B}"/>
              </a:ext>
            </a:extLst>
          </p:cNvPr>
          <p:cNvSpPr txBox="1"/>
          <p:nvPr/>
        </p:nvSpPr>
        <p:spPr>
          <a:xfrm>
            <a:off x="4795812" y="4302904"/>
            <a:ext cx="3045645" cy="646331"/>
          </a:xfrm>
          <a:prstGeom prst="rect">
            <a:avLst/>
          </a:prstGeom>
          <a:noFill/>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ドッグカフェ</a:t>
            </a:r>
          </a:p>
        </p:txBody>
      </p:sp>
      <p:sp>
        <p:nvSpPr>
          <p:cNvPr id="23" name="テキスト ボックス 22">
            <a:extLst>
              <a:ext uri="{FF2B5EF4-FFF2-40B4-BE49-F238E27FC236}">
                <a16:creationId xmlns:a16="http://schemas.microsoft.com/office/drawing/2014/main" id="{1ECB0848-3222-4CAB-B28F-858F0C4F2B0B}"/>
              </a:ext>
            </a:extLst>
          </p:cNvPr>
          <p:cNvSpPr txBox="1"/>
          <p:nvPr/>
        </p:nvSpPr>
        <p:spPr>
          <a:xfrm>
            <a:off x="8875959" y="4250605"/>
            <a:ext cx="2577115" cy="646331"/>
          </a:xfrm>
          <a:prstGeom prst="rect">
            <a:avLst/>
          </a:prstGeom>
          <a:noFill/>
        </p:spPr>
        <p:txBody>
          <a:bodyPr wrap="square" rtlCol="0">
            <a:spAutoFit/>
          </a:bodyPr>
          <a:lstStyle/>
          <a:p>
            <a:r>
              <a:rPr kumimoji="1" lang="ja-JP" altLang="en-US" sz="3600" b="1">
                <a:latin typeface="游ゴシック" panose="020B0400000000000000" pitchFamily="50" charset="-128"/>
                <a:ea typeface="游ゴシック" panose="020B0400000000000000" pitchFamily="50" charset="-128"/>
              </a:rPr>
              <a:t>入浴剤販売</a:t>
            </a:r>
          </a:p>
        </p:txBody>
      </p:sp>
      <p:grpSp>
        <p:nvGrpSpPr>
          <p:cNvPr id="44" name="グループ化 43">
            <a:extLst>
              <a:ext uri="{FF2B5EF4-FFF2-40B4-BE49-F238E27FC236}">
                <a16:creationId xmlns:a16="http://schemas.microsoft.com/office/drawing/2014/main" id="{915AF994-6CC1-46B7-81E3-A8C2E596B5CA}"/>
              </a:ext>
            </a:extLst>
          </p:cNvPr>
          <p:cNvGrpSpPr/>
          <p:nvPr/>
        </p:nvGrpSpPr>
        <p:grpSpPr>
          <a:xfrm>
            <a:off x="11453074" y="1950489"/>
            <a:ext cx="510800" cy="424913"/>
            <a:chOff x="4206769" y="1841551"/>
            <a:chExt cx="510800" cy="424913"/>
          </a:xfrm>
        </p:grpSpPr>
        <p:sp>
          <p:nvSpPr>
            <p:cNvPr id="45" name="吹き出し: 円形 44">
              <a:extLst>
                <a:ext uri="{FF2B5EF4-FFF2-40B4-BE49-F238E27FC236}">
                  <a16:creationId xmlns:a16="http://schemas.microsoft.com/office/drawing/2014/main" id="{E6B34780-9E3C-4D95-91BB-065120885E7A}"/>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F8217ED9-740D-451E-8CB6-A41AAAE79550}"/>
                </a:ext>
              </a:extLst>
            </p:cNvPr>
            <p:cNvSpPr txBox="1"/>
            <p:nvPr/>
          </p:nvSpPr>
          <p:spPr>
            <a:xfrm>
              <a:off x="4294177" y="1878360"/>
              <a:ext cx="423392" cy="369332"/>
            </a:xfrm>
            <a:prstGeom prst="rect">
              <a:avLst/>
            </a:prstGeom>
            <a:noFill/>
          </p:spPr>
          <p:txBody>
            <a:bodyPr wrap="square" rtlCol="0">
              <a:spAutoFit/>
            </a:bodyPr>
            <a:lstStyle/>
            <a:p>
              <a:r>
                <a:rPr kumimoji="1" lang="en-US" altLang="ja-JP"/>
                <a:t>6</a:t>
              </a:r>
              <a:endParaRPr kumimoji="1" lang="ja-JP" altLang="en-US"/>
            </a:p>
          </p:txBody>
        </p:sp>
      </p:grpSp>
      <p:grpSp>
        <p:nvGrpSpPr>
          <p:cNvPr id="47" name="グループ化 46">
            <a:extLst>
              <a:ext uri="{FF2B5EF4-FFF2-40B4-BE49-F238E27FC236}">
                <a16:creationId xmlns:a16="http://schemas.microsoft.com/office/drawing/2014/main" id="{EA4E4F4E-15F5-43D9-AEB3-648C36276617}"/>
              </a:ext>
            </a:extLst>
          </p:cNvPr>
          <p:cNvGrpSpPr/>
          <p:nvPr/>
        </p:nvGrpSpPr>
        <p:grpSpPr>
          <a:xfrm>
            <a:off x="7581289" y="1941930"/>
            <a:ext cx="510800" cy="424913"/>
            <a:chOff x="4206769" y="1841551"/>
            <a:chExt cx="510800" cy="424913"/>
          </a:xfrm>
        </p:grpSpPr>
        <p:sp>
          <p:nvSpPr>
            <p:cNvPr id="48" name="吹き出し: 円形 47">
              <a:extLst>
                <a:ext uri="{FF2B5EF4-FFF2-40B4-BE49-F238E27FC236}">
                  <a16:creationId xmlns:a16="http://schemas.microsoft.com/office/drawing/2014/main" id="{4A1A3159-4D0D-41F5-ADEB-55E1D2856748}"/>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D79EAFA3-A803-4BFF-A59F-01FBB894B967}"/>
                </a:ext>
              </a:extLst>
            </p:cNvPr>
            <p:cNvSpPr txBox="1"/>
            <p:nvPr/>
          </p:nvSpPr>
          <p:spPr>
            <a:xfrm>
              <a:off x="4294177" y="1878360"/>
              <a:ext cx="423392" cy="369332"/>
            </a:xfrm>
            <a:prstGeom prst="rect">
              <a:avLst/>
            </a:prstGeom>
            <a:noFill/>
          </p:spPr>
          <p:txBody>
            <a:bodyPr wrap="square" rtlCol="0">
              <a:spAutoFit/>
            </a:bodyPr>
            <a:lstStyle/>
            <a:p>
              <a:r>
                <a:rPr kumimoji="1" lang="en-US" altLang="ja-JP"/>
                <a:t>5</a:t>
              </a:r>
              <a:endParaRPr kumimoji="1" lang="ja-JP" altLang="en-US"/>
            </a:p>
          </p:txBody>
        </p:sp>
      </p:grpSp>
      <p:grpSp>
        <p:nvGrpSpPr>
          <p:cNvPr id="50" name="グループ化 49">
            <a:extLst>
              <a:ext uri="{FF2B5EF4-FFF2-40B4-BE49-F238E27FC236}">
                <a16:creationId xmlns:a16="http://schemas.microsoft.com/office/drawing/2014/main" id="{9915D12A-F00C-4A69-9E6A-22679FD90F0C}"/>
              </a:ext>
            </a:extLst>
          </p:cNvPr>
          <p:cNvGrpSpPr/>
          <p:nvPr/>
        </p:nvGrpSpPr>
        <p:grpSpPr>
          <a:xfrm>
            <a:off x="3730426" y="1994154"/>
            <a:ext cx="510800" cy="424913"/>
            <a:chOff x="4206769" y="1841551"/>
            <a:chExt cx="510800" cy="424913"/>
          </a:xfrm>
        </p:grpSpPr>
        <p:sp>
          <p:nvSpPr>
            <p:cNvPr id="51" name="吹き出し: 円形 50">
              <a:extLst>
                <a:ext uri="{FF2B5EF4-FFF2-40B4-BE49-F238E27FC236}">
                  <a16:creationId xmlns:a16="http://schemas.microsoft.com/office/drawing/2014/main" id="{941B6653-B9EF-4008-87DC-263CF16D4C5D}"/>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17BD7CFA-074F-4B85-A205-425F006206BE}"/>
                </a:ext>
              </a:extLst>
            </p:cNvPr>
            <p:cNvSpPr txBox="1"/>
            <p:nvPr/>
          </p:nvSpPr>
          <p:spPr>
            <a:xfrm>
              <a:off x="4294177" y="1878360"/>
              <a:ext cx="423392" cy="369332"/>
            </a:xfrm>
            <a:prstGeom prst="rect">
              <a:avLst/>
            </a:prstGeom>
            <a:noFill/>
          </p:spPr>
          <p:txBody>
            <a:bodyPr wrap="square" rtlCol="0">
              <a:spAutoFit/>
            </a:bodyPr>
            <a:lstStyle/>
            <a:p>
              <a:r>
                <a:rPr kumimoji="1" lang="en-US" altLang="ja-JP"/>
                <a:t>4</a:t>
              </a:r>
              <a:endParaRPr kumimoji="1" lang="ja-JP" altLang="en-US"/>
            </a:p>
          </p:txBody>
        </p:sp>
      </p:grpSp>
    </p:spTree>
    <p:extLst>
      <p:ext uri="{BB962C8B-B14F-4D97-AF65-F5344CB8AC3E}">
        <p14:creationId xmlns:p14="http://schemas.microsoft.com/office/powerpoint/2010/main" val="360182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12</a:t>
            </a:fld>
            <a:endParaRPr lang="ko-KR" altLang="en-US">
              <a:solidFill>
                <a:prstClr val="black">
                  <a:tint val="75000"/>
                </a:prstClr>
              </a:solidFill>
            </a:endParaRPr>
          </a:p>
        </p:txBody>
      </p:sp>
      <p:grpSp>
        <p:nvGrpSpPr>
          <p:cNvPr id="19" name="グループ化 18">
            <a:extLst>
              <a:ext uri="{FF2B5EF4-FFF2-40B4-BE49-F238E27FC236}">
                <a16:creationId xmlns:a16="http://schemas.microsoft.com/office/drawing/2014/main" id="{96AB9FF9-CEC4-463E-AEAA-0239F1473C9A}"/>
              </a:ext>
            </a:extLst>
          </p:cNvPr>
          <p:cNvGrpSpPr/>
          <p:nvPr/>
        </p:nvGrpSpPr>
        <p:grpSpPr>
          <a:xfrm>
            <a:off x="6095998" y="504988"/>
            <a:ext cx="5333439" cy="5703108"/>
            <a:chOff x="488771" y="575035"/>
            <a:chExt cx="5333439" cy="5703108"/>
          </a:xfrm>
        </p:grpSpPr>
        <p:sp>
          <p:nvSpPr>
            <p:cNvPr id="3" name="正方形/長方形 2">
              <a:extLst>
                <a:ext uri="{FF2B5EF4-FFF2-40B4-BE49-F238E27FC236}">
                  <a16:creationId xmlns:a16="http://schemas.microsoft.com/office/drawing/2014/main" id="{D72FD3FD-82CD-4CEB-A842-A96AB9491299}"/>
                </a:ext>
              </a:extLst>
            </p:cNvPr>
            <p:cNvSpPr/>
            <p:nvPr/>
          </p:nvSpPr>
          <p:spPr>
            <a:xfrm>
              <a:off x="773034" y="575035"/>
              <a:ext cx="4579191" cy="570310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descr="店のガラスドア&#10;&#10;中程度の精度で自動的に生成された説明">
              <a:extLst>
                <a:ext uri="{FF2B5EF4-FFF2-40B4-BE49-F238E27FC236}">
                  <a16:creationId xmlns:a16="http://schemas.microsoft.com/office/drawing/2014/main" id="{76E88236-7018-4BD7-B037-F392765545BE}"/>
                </a:ext>
              </a:extLst>
            </p:cNvPr>
            <p:cNvPicPr>
              <a:picLocks noChangeAspect="1"/>
            </p:cNvPicPr>
            <p:nvPr/>
          </p:nvPicPr>
          <p:blipFill rotWithShape="1">
            <a:blip r:embed="rId2">
              <a:extLst>
                <a:ext uri="{28A0092B-C50C-407E-A947-70E740481C1C}">
                  <a14:useLocalDpi xmlns:a14="http://schemas.microsoft.com/office/drawing/2010/main" val="0"/>
                </a:ext>
              </a:extLst>
            </a:blip>
            <a:srcRect l="-399" t="1646" r="773" b="14618"/>
            <a:stretch/>
          </p:blipFill>
          <p:spPr>
            <a:xfrm>
              <a:off x="933725" y="901399"/>
              <a:ext cx="4257805" cy="2386964"/>
            </a:xfrm>
            <a:prstGeom prst="rect">
              <a:avLst/>
            </a:prstGeom>
          </p:spPr>
        </p:pic>
        <p:sp>
          <p:nvSpPr>
            <p:cNvPr id="23" name="テキスト プレースホルダー 4">
              <a:extLst>
                <a:ext uri="{FF2B5EF4-FFF2-40B4-BE49-F238E27FC236}">
                  <a16:creationId xmlns:a16="http://schemas.microsoft.com/office/drawing/2014/main" id="{88A87F44-5E21-4DAA-879D-D9CA6365A2E5}"/>
                </a:ext>
              </a:extLst>
            </p:cNvPr>
            <p:cNvSpPr txBox="1">
              <a:spLocks/>
            </p:cNvSpPr>
            <p:nvPr/>
          </p:nvSpPr>
          <p:spPr>
            <a:xfrm>
              <a:off x="1828156" y="3483816"/>
              <a:ext cx="2573515" cy="826543"/>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kumimoji="1" lang="ja-JP" altLang="en-US" sz="3200"/>
                <a:t>公営競技</a:t>
              </a:r>
            </a:p>
          </p:txBody>
        </p:sp>
        <p:sp>
          <p:nvSpPr>
            <p:cNvPr id="25" name="テキスト ボックス 24">
              <a:extLst>
                <a:ext uri="{FF2B5EF4-FFF2-40B4-BE49-F238E27FC236}">
                  <a16:creationId xmlns:a16="http://schemas.microsoft.com/office/drawing/2014/main" id="{D55B8510-55D9-49C0-AA77-B4F8D28A88EB}"/>
                </a:ext>
              </a:extLst>
            </p:cNvPr>
            <p:cNvSpPr txBox="1"/>
            <p:nvPr/>
          </p:nvSpPr>
          <p:spPr>
            <a:xfrm>
              <a:off x="488771" y="4174901"/>
              <a:ext cx="5252284" cy="1446550"/>
            </a:xfrm>
            <a:prstGeom prst="rect">
              <a:avLst/>
            </a:prstGeom>
            <a:noFill/>
          </p:spPr>
          <p:txBody>
            <a:bodyPr wrap="square">
              <a:spAutoFit/>
            </a:bodyPr>
            <a:lstStyle/>
            <a:p>
              <a:pPr marL="0" indent="0" algn="ctr">
                <a:buNone/>
              </a:pPr>
              <a:r>
                <a:rPr lang="ja-JP" altLang="en-US" sz="2200" b="1">
                  <a:latin typeface="游ゴシック" panose="020B0400000000000000" pitchFamily="50" charset="-128"/>
                  <a:ea typeface="游ゴシック" panose="020B0400000000000000" pitchFamily="50" charset="-128"/>
                </a:rPr>
                <a:t>「怖い」「危ない」「男性客が多い」</a:t>
              </a:r>
              <a:endParaRPr lang="en-US" altLang="ja-JP" sz="2200" b="1">
                <a:latin typeface="游ゴシック" panose="020B0400000000000000" pitchFamily="50" charset="-128"/>
                <a:ea typeface="游ゴシック" panose="020B0400000000000000" pitchFamily="50" charset="-128"/>
              </a:endParaRPr>
            </a:p>
            <a:p>
              <a:pPr marL="0" indent="0" algn="ctr">
                <a:buNone/>
              </a:pPr>
              <a:r>
                <a:rPr lang="ja-JP" altLang="en-US" sz="2200" b="1">
                  <a:latin typeface="游ゴシック" panose="020B0400000000000000" pitchFamily="50" charset="-128"/>
                  <a:ea typeface="游ゴシック" panose="020B0400000000000000" pitchFamily="50" charset="-128"/>
                </a:rPr>
                <a:t>↓</a:t>
              </a:r>
              <a:endParaRPr lang="en-US" altLang="ja-JP" sz="2200" b="1">
                <a:latin typeface="游ゴシック" panose="020B0400000000000000" pitchFamily="50" charset="-128"/>
                <a:ea typeface="游ゴシック" panose="020B0400000000000000" pitchFamily="50" charset="-128"/>
              </a:endParaRPr>
            </a:p>
            <a:p>
              <a:pPr marL="0" indent="0" algn="ctr">
                <a:buNone/>
              </a:pPr>
              <a:r>
                <a:rPr lang="ja-JP" altLang="en-US" sz="2200" b="1">
                  <a:latin typeface="游ゴシック" panose="020B0400000000000000" pitchFamily="50" charset="-128"/>
                  <a:ea typeface="游ゴシック" panose="020B0400000000000000" pitchFamily="50" charset="-128"/>
                </a:rPr>
                <a:t>女性客が訪れやすい会場づくり</a:t>
              </a:r>
              <a:endParaRPr lang="en-US" altLang="ja-JP" sz="2200" b="1">
                <a:latin typeface="游ゴシック" panose="020B0400000000000000" pitchFamily="50" charset="-128"/>
                <a:ea typeface="游ゴシック" panose="020B0400000000000000" pitchFamily="50" charset="-128"/>
              </a:endParaRPr>
            </a:p>
            <a:p>
              <a:pPr marL="0" indent="0" algn="ctr">
                <a:buNone/>
              </a:pPr>
              <a:r>
                <a:rPr lang="ja-JP" altLang="en-US" sz="2200" b="1">
                  <a:latin typeface="游ゴシック" panose="020B0400000000000000" pitchFamily="50" charset="-128"/>
                  <a:ea typeface="游ゴシック" panose="020B0400000000000000" pitchFamily="50" charset="-128"/>
                </a:rPr>
                <a:t>（公営競技の</a:t>
              </a:r>
              <a:r>
                <a:rPr lang="ja-JP" altLang="en-US" sz="2200" b="1">
                  <a:solidFill>
                    <a:srgbClr val="FF0000"/>
                  </a:solidFill>
                  <a:latin typeface="游ゴシック" panose="020B0400000000000000" pitchFamily="50" charset="-128"/>
                  <a:ea typeface="游ゴシック" panose="020B0400000000000000" pitchFamily="50" charset="-128"/>
                </a:rPr>
                <a:t>イメージ向上</a:t>
              </a:r>
              <a:r>
                <a:rPr lang="ja-JP" altLang="en-US" sz="2200" b="1">
                  <a:latin typeface="游ゴシック" panose="020B0400000000000000" pitchFamily="50" charset="-128"/>
                  <a:ea typeface="游ゴシック" panose="020B0400000000000000" pitchFamily="50" charset="-128"/>
                </a:rPr>
                <a:t>）</a:t>
              </a:r>
              <a:endParaRPr lang="ja-JP" altLang="en-US" sz="2200"/>
            </a:p>
          </p:txBody>
        </p:sp>
        <p:sp>
          <p:nvSpPr>
            <p:cNvPr id="30" name="テキスト ボックス 29">
              <a:extLst>
                <a:ext uri="{FF2B5EF4-FFF2-40B4-BE49-F238E27FC236}">
                  <a16:creationId xmlns:a16="http://schemas.microsoft.com/office/drawing/2014/main" id="{C921775A-280B-47D9-AF23-BC9DD2373418}"/>
                </a:ext>
              </a:extLst>
            </p:cNvPr>
            <p:cNvSpPr txBox="1"/>
            <p:nvPr/>
          </p:nvSpPr>
          <p:spPr>
            <a:xfrm>
              <a:off x="705589" y="5793445"/>
              <a:ext cx="5116621" cy="338554"/>
            </a:xfrm>
            <a:prstGeom prst="rect">
              <a:avLst/>
            </a:prstGeom>
            <a:noFill/>
          </p:spPr>
          <p:txBody>
            <a:bodyPr wrap="square">
              <a:spAutoFit/>
            </a:bodyPr>
            <a:lstStyle/>
            <a:p>
              <a:pPr marL="0" indent="0" algn="just">
                <a:buNone/>
              </a:pPr>
              <a:r>
                <a:rPr lang="ja-JP" altLang="en-US" sz="1600"/>
                <a:t>（例）・中央競馬・地方競馬・競輪・競艇・ボートレース</a:t>
              </a:r>
              <a:endParaRPr lang="en-US" altLang="ja-JP" sz="1600"/>
            </a:p>
          </p:txBody>
        </p:sp>
      </p:grpSp>
      <p:grpSp>
        <p:nvGrpSpPr>
          <p:cNvPr id="31" name="グループ化 30">
            <a:extLst>
              <a:ext uri="{FF2B5EF4-FFF2-40B4-BE49-F238E27FC236}">
                <a16:creationId xmlns:a16="http://schemas.microsoft.com/office/drawing/2014/main" id="{A06EA661-7709-4A7D-B34E-F359DFE0BD94}"/>
              </a:ext>
            </a:extLst>
          </p:cNvPr>
          <p:cNvGrpSpPr/>
          <p:nvPr/>
        </p:nvGrpSpPr>
        <p:grpSpPr>
          <a:xfrm>
            <a:off x="1015298" y="504988"/>
            <a:ext cx="5753794" cy="5703108"/>
            <a:chOff x="476561" y="575035"/>
            <a:chExt cx="5753794" cy="5703108"/>
          </a:xfrm>
        </p:grpSpPr>
        <p:sp>
          <p:nvSpPr>
            <p:cNvPr id="32" name="正方形/長方形 31">
              <a:extLst>
                <a:ext uri="{FF2B5EF4-FFF2-40B4-BE49-F238E27FC236}">
                  <a16:creationId xmlns:a16="http://schemas.microsoft.com/office/drawing/2014/main" id="{3A2A4E39-4E44-4495-B816-85FE5F84D3BF}"/>
                </a:ext>
              </a:extLst>
            </p:cNvPr>
            <p:cNvSpPr/>
            <p:nvPr/>
          </p:nvSpPr>
          <p:spPr>
            <a:xfrm>
              <a:off x="773034" y="575035"/>
              <a:ext cx="4579191" cy="5703108"/>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プレースホルダー 4">
              <a:extLst>
                <a:ext uri="{FF2B5EF4-FFF2-40B4-BE49-F238E27FC236}">
                  <a16:creationId xmlns:a16="http://schemas.microsoft.com/office/drawing/2014/main" id="{675363DF-76E0-4C46-8529-EB42C058A1BA}"/>
                </a:ext>
              </a:extLst>
            </p:cNvPr>
            <p:cNvSpPr txBox="1">
              <a:spLocks/>
            </p:cNvSpPr>
            <p:nvPr/>
          </p:nvSpPr>
          <p:spPr>
            <a:xfrm>
              <a:off x="1609328" y="3499047"/>
              <a:ext cx="2906602" cy="535558"/>
            </a:xfrm>
            <a:prstGeom prst="rect">
              <a:avLst/>
            </a:prstGeom>
          </p:spPr>
          <p:txBody>
            <a:bodyPr>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Wingdings" panose="05000000000000000000" pitchFamily="2" charset="2"/>
                <a:buChar char="u"/>
              </a:pPr>
              <a:r>
                <a:rPr kumimoji="1" lang="ja-JP" altLang="en-US" sz="3200"/>
                <a:t>レジャー施設</a:t>
              </a:r>
            </a:p>
          </p:txBody>
        </p:sp>
        <p:sp>
          <p:nvSpPr>
            <p:cNvPr id="35" name="テキスト ボックス 34">
              <a:extLst>
                <a:ext uri="{FF2B5EF4-FFF2-40B4-BE49-F238E27FC236}">
                  <a16:creationId xmlns:a16="http://schemas.microsoft.com/office/drawing/2014/main" id="{23830F7E-7643-42FF-837C-A31658CD488C}"/>
                </a:ext>
              </a:extLst>
            </p:cNvPr>
            <p:cNvSpPr txBox="1"/>
            <p:nvPr/>
          </p:nvSpPr>
          <p:spPr>
            <a:xfrm>
              <a:off x="476561" y="4223856"/>
              <a:ext cx="5252284" cy="1348639"/>
            </a:xfrm>
            <a:prstGeom prst="rect">
              <a:avLst/>
            </a:prstGeom>
            <a:noFill/>
          </p:spPr>
          <p:txBody>
            <a:bodyPr wrap="square">
              <a:spAutoFit/>
            </a:bodyPr>
            <a:lstStyle/>
            <a:p>
              <a:pPr marL="0" marR="0" lvl="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ja-JP" altLang="en-US" sz="2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手軽に生理用品を購入できない</a:t>
              </a:r>
              <a:endParaRPr kumimoji="0" lang="en-US" altLang="ja-JP" sz="2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lang="ja-JP" altLang="en-US" sz="2400" b="1">
                  <a:solidFill>
                    <a:prstClr val="black"/>
                  </a:solidFill>
                  <a:latin typeface="游ゴシック" panose="020B0400000000000000" pitchFamily="50" charset="-128"/>
                  <a:ea typeface="游ゴシック" panose="020B0400000000000000" pitchFamily="50" charset="-128"/>
                </a:rPr>
                <a:t>↓</a:t>
              </a:r>
              <a:endParaRPr kumimoji="0" lang="en-US" altLang="ja-JP" sz="2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予期しない生理にも</a:t>
              </a:r>
              <a:r>
                <a:rPr kumimoji="1" lang="ja-JP" altLang="en-US" sz="24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すぐ対応</a:t>
              </a:r>
              <a:endParaRPr kumimoji="1" lang="en-US" altLang="ja-JP" sz="24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36" name="テキスト ボックス 35">
              <a:extLst>
                <a:ext uri="{FF2B5EF4-FFF2-40B4-BE49-F238E27FC236}">
                  <a16:creationId xmlns:a16="http://schemas.microsoft.com/office/drawing/2014/main" id="{7FA97D38-6120-4751-B5B5-01D271B91577}"/>
                </a:ext>
              </a:extLst>
            </p:cNvPr>
            <p:cNvSpPr txBox="1"/>
            <p:nvPr/>
          </p:nvSpPr>
          <p:spPr>
            <a:xfrm>
              <a:off x="1113734" y="5670335"/>
              <a:ext cx="5116621" cy="584775"/>
            </a:xfrm>
            <a:prstGeom prst="rect">
              <a:avLst/>
            </a:prstGeom>
            <a:noFill/>
          </p:spPr>
          <p:txBody>
            <a:bodyPr wrap="square">
              <a:spAutoFit/>
            </a:bodyPr>
            <a:lstStyle/>
            <a:p>
              <a:pPr marL="0" indent="0" algn="just">
                <a:buNone/>
              </a:pPr>
              <a:r>
                <a:rPr kumimoji="1" lang="ja-JP" altLang="en-US" sz="1600"/>
                <a:t>（例）・八景島シーパラダイス</a:t>
              </a:r>
              <a:r>
                <a:rPr lang="ja-JP" altLang="en-US" sz="1600"/>
                <a:t>・ハウステンボス</a:t>
              </a:r>
              <a:endParaRPr lang="en-US" altLang="ja-JP" sz="1600"/>
            </a:p>
            <a:p>
              <a:pPr marL="0" indent="0" algn="just">
                <a:buNone/>
              </a:pPr>
              <a:r>
                <a:rPr kumimoji="1" lang="ja-JP" altLang="en-US" sz="1600"/>
                <a:t>・白い恋人パーク</a:t>
              </a:r>
            </a:p>
          </p:txBody>
        </p:sp>
      </p:grpSp>
      <p:pic>
        <p:nvPicPr>
          <p:cNvPr id="21" name="図 20" descr="ピンクの花が咲いている建物の様子&#10;&#10;低い精度で自動的に生成された説明">
            <a:extLst>
              <a:ext uri="{FF2B5EF4-FFF2-40B4-BE49-F238E27FC236}">
                <a16:creationId xmlns:a16="http://schemas.microsoft.com/office/drawing/2014/main" id="{377934DE-FC7D-4151-AC3F-7A6221C9EA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359" y="831352"/>
            <a:ext cx="4302014" cy="2419882"/>
          </a:xfrm>
          <a:prstGeom prst="rect">
            <a:avLst/>
          </a:prstGeom>
        </p:spPr>
      </p:pic>
      <p:grpSp>
        <p:nvGrpSpPr>
          <p:cNvPr id="37" name="グループ化 36">
            <a:extLst>
              <a:ext uri="{FF2B5EF4-FFF2-40B4-BE49-F238E27FC236}">
                <a16:creationId xmlns:a16="http://schemas.microsoft.com/office/drawing/2014/main" id="{28D43317-263D-441A-B3D2-03C0D66E2363}"/>
              </a:ext>
            </a:extLst>
          </p:cNvPr>
          <p:cNvGrpSpPr/>
          <p:nvPr/>
        </p:nvGrpSpPr>
        <p:grpSpPr>
          <a:xfrm>
            <a:off x="5676635" y="248024"/>
            <a:ext cx="510800" cy="424913"/>
            <a:chOff x="4206769" y="1841551"/>
            <a:chExt cx="510800" cy="424913"/>
          </a:xfrm>
        </p:grpSpPr>
        <p:sp>
          <p:nvSpPr>
            <p:cNvPr id="38" name="吹き出し: 円形 37">
              <a:extLst>
                <a:ext uri="{FF2B5EF4-FFF2-40B4-BE49-F238E27FC236}">
                  <a16:creationId xmlns:a16="http://schemas.microsoft.com/office/drawing/2014/main" id="{66C85564-BBC7-443B-B36F-4C9371E54B81}"/>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4A5027B7-19AF-49AD-ABEA-41A6507C3E6D}"/>
                </a:ext>
              </a:extLst>
            </p:cNvPr>
            <p:cNvSpPr txBox="1"/>
            <p:nvPr/>
          </p:nvSpPr>
          <p:spPr>
            <a:xfrm>
              <a:off x="4294177" y="1878360"/>
              <a:ext cx="423392" cy="369332"/>
            </a:xfrm>
            <a:prstGeom prst="rect">
              <a:avLst/>
            </a:prstGeom>
            <a:noFill/>
          </p:spPr>
          <p:txBody>
            <a:bodyPr wrap="square" rtlCol="0">
              <a:spAutoFit/>
            </a:bodyPr>
            <a:lstStyle/>
            <a:p>
              <a:r>
                <a:rPr kumimoji="1" lang="en-US" altLang="ja-JP"/>
                <a:t>7</a:t>
              </a:r>
              <a:endParaRPr kumimoji="1" lang="ja-JP" altLang="en-US"/>
            </a:p>
          </p:txBody>
        </p:sp>
      </p:grpSp>
      <p:grpSp>
        <p:nvGrpSpPr>
          <p:cNvPr id="40" name="グループ化 39">
            <a:extLst>
              <a:ext uri="{FF2B5EF4-FFF2-40B4-BE49-F238E27FC236}">
                <a16:creationId xmlns:a16="http://schemas.microsoft.com/office/drawing/2014/main" id="{89DBA547-43A4-480F-BB8F-12CA4E94FF6A}"/>
              </a:ext>
            </a:extLst>
          </p:cNvPr>
          <p:cNvGrpSpPr/>
          <p:nvPr/>
        </p:nvGrpSpPr>
        <p:grpSpPr>
          <a:xfrm>
            <a:off x="10704052" y="260295"/>
            <a:ext cx="510800" cy="424913"/>
            <a:chOff x="4206769" y="1841551"/>
            <a:chExt cx="510800" cy="424913"/>
          </a:xfrm>
        </p:grpSpPr>
        <p:sp>
          <p:nvSpPr>
            <p:cNvPr id="41" name="吹き出し: 円形 40">
              <a:extLst>
                <a:ext uri="{FF2B5EF4-FFF2-40B4-BE49-F238E27FC236}">
                  <a16:creationId xmlns:a16="http://schemas.microsoft.com/office/drawing/2014/main" id="{895A8B0B-5290-4949-B744-160E5F66D521}"/>
                </a:ext>
              </a:extLst>
            </p:cNvPr>
            <p:cNvSpPr/>
            <p:nvPr/>
          </p:nvSpPr>
          <p:spPr>
            <a:xfrm>
              <a:off x="4206769" y="1841551"/>
              <a:ext cx="466249" cy="424913"/>
            </a:xfrm>
            <a:prstGeom prst="wedgeEllipseCallout">
              <a:avLst>
                <a:gd name="adj1" fmla="val -40434"/>
                <a:gd name="adj2" fmla="val 74751"/>
              </a:avLst>
            </a:prstGeom>
            <a:solidFill>
              <a:srgbClr val="E0EAF3"/>
            </a:solidFill>
            <a:ln>
              <a:solidFill>
                <a:srgbClr val="E0EA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7D846E90-076A-472B-8459-EECFDC8B0630}"/>
                </a:ext>
              </a:extLst>
            </p:cNvPr>
            <p:cNvSpPr txBox="1"/>
            <p:nvPr/>
          </p:nvSpPr>
          <p:spPr>
            <a:xfrm>
              <a:off x="4294177" y="1878360"/>
              <a:ext cx="423392" cy="369332"/>
            </a:xfrm>
            <a:prstGeom prst="rect">
              <a:avLst/>
            </a:prstGeom>
            <a:noFill/>
          </p:spPr>
          <p:txBody>
            <a:bodyPr wrap="square" rtlCol="0">
              <a:spAutoFit/>
            </a:bodyPr>
            <a:lstStyle/>
            <a:p>
              <a:r>
                <a:rPr kumimoji="1" lang="en-US" altLang="ja-JP"/>
                <a:t>8</a:t>
              </a:r>
              <a:endParaRPr kumimoji="1" lang="ja-JP" altLang="en-US"/>
            </a:p>
          </p:txBody>
        </p:sp>
      </p:grpSp>
    </p:spTree>
    <p:extLst>
      <p:ext uri="{BB962C8B-B14F-4D97-AF65-F5344CB8AC3E}">
        <p14:creationId xmlns:p14="http://schemas.microsoft.com/office/powerpoint/2010/main" val="2769268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u="sng">
                <a:solidFill>
                  <a:schemeClr val="tx1"/>
                </a:solidFill>
                <a:latin typeface="游ゴシック" panose="020B0400000000000000" pitchFamily="50" charset="-128"/>
                <a:ea typeface="游ゴシック" panose="020B0400000000000000" pitchFamily="50" charset="-128"/>
              </a:rPr>
              <a:t>アプリについて</a:t>
            </a: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41937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72421"/>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endParaRPr lang="en-US" altLang="ja-JP"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70484" y="1967906"/>
            <a:ext cx="10413603" cy="3431204"/>
          </a:xfrm>
        </p:spPr>
        <p:txBody>
          <a:body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1" lang="ja-JP" altLang="en-US"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ディスペンサー連動アプリ</a:t>
            </a:r>
            <a:endParaRPr kumimoji="1" lang="en-US" altLang="ja-JP"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90000"/>
              </a:lnSpc>
              <a:spcBef>
                <a:spcPts val="1000"/>
              </a:spcBef>
              <a:spcAft>
                <a:spcPts val="0"/>
              </a:spcAft>
              <a:buClrTx/>
              <a:buSzTx/>
              <a:buNone/>
              <a:tabLst/>
              <a:defRPr/>
            </a:pPr>
            <a:endParaRPr kumimoji="0" lang="en-US" altLang="ja-JP"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ja-JP" altLang="en-US"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広告、記事（</a:t>
            </a:r>
            <a:r>
              <a:rPr kumimoji="0" lang="ja-JP" altLang="en-US" sz="2800" b="1" i="0" u="none" strike="noStrike" kern="1200" cap="none" spc="0" normalizeH="0" baseline="0" noProof="0">
                <a:ln>
                  <a:noFill/>
                </a:ln>
                <a:solidFill>
                  <a:srgbClr val="C00000"/>
                </a:solidFill>
                <a:effectLst/>
                <a:uLnTx/>
                <a:uFillTx/>
                <a:latin typeface="游ゴシック" panose="020B0400000000000000" pitchFamily="50" charset="-128"/>
                <a:ea typeface="游ゴシック" panose="020B0400000000000000" pitchFamily="50" charset="-128"/>
              </a:rPr>
              <a:t>女性の身体に関する問題への役立つ情報</a:t>
            </a:r>
            <a:r>
              <a:rPr kumimoji="0" lang="ja-JP" altLang="en-US"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を掲載）</a:t>
            </a:r>
            <a:endParaRPr kumimoji="0" lang="en-US" altLang="ja-JP"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0" lang="en-US" altLang="ja-JP"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ja-JP" altLang="en-US"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ディスペンサー利用に伴う</a:t>
            </a:r>
            <a:r>
              <a:rPr kumimoji="0" lang="ja-JP" altLang="en-US" sz="2800" b="1" i="0" u="none" strike="noStrike" kern="1200" cap="none" spc="0" normalizeH="0" baseline="0" noProof="0">
                <a:ln>
                  <a:noFill/>
                </a:ln>
                <a:solidFill>
                  <a:srgbClr val="C00000"/>
                </a:solidFill>
                <a:effectLst/>
                <a:uLnTx/>
                <a:uFillTx/>
                <a:latin typeface="游ゴシック" panose="020B0400000000000000" pitchFamily="50" charset="-128"/>
                <a:ea typeface="游ゴシック" panose="020B0400000000000000" pitchFamily="50" charset="-128"/>
              </a:rPr>
              <a:t>寄付活動</a:t>
            </a:r>
            <a:r>
              <a:rPr kumimoji="0" lang="ja-JP" altLang="en-US"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の広報（生理の貧困問題）</a:t>
            </a:r>
            <a:endParaRPr kumimoji="0" lang="en-US" altLang="ja-JP" sz="280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b="1">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14</a:t>
            </a:fld>
            <a:endParaRPr lang="ko-KR" altLang="en-US">
              <a:solidFill>
                <a:prstClr val="black">
                  <a:tint val="75000"/>
                </a:prstClr>
              </a:solidFill>
            </a:endParaRPr>
          </a:p>
        </p:txBody>
      </p:sp>
      <p:sp>
        <p:nvSpPr>
          <p:cNvPr id="13" name="テキスト ボックス 12">
            <a:extLst>
              <a:ext uri="{FF2B5EF4-FFF2-40B4-BE49-F238E27FC236}">
                <a16:creationId xmlns:a16="http://schemas.microsoft.com/office/drawing/2014/main" id="{0015D7E1-AFEE-41B8-A026-308D2C265357}"/>
              </a:ext>
            </a:extLst>
          </p:cNvPr>
          <p:cNvSpPr txBox="1"/>
          <p:nvPr/>
        </p:nvSpPr>
        <p:spPr>
          <a:xfrm>
            <a:off x="1113888" y="284779"/>
            <a:ext cx="6096000" cy="646331"/>
          </a:xfrm>
          <a:prstGeom prst="rect">
            <a:avLst/>
          </a:prstGeom>
          <a:noFill/>
        </p:spPr>
        <p:txBody>
          <a:bodyPr wrap="square">
            <a:spAutoFit/>
          </a:bodyPr>
          <a:lstStyle/>
          <a:p>
            <a:r>
              <a:rPr kumimoji="1"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アプリの利用目的</a:t>
            </a:r>
            <a:endParaRPr lang="ja-JP" altLang="en-US" sz="1400" b="1">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546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45117"/>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endParaRPr lang="en-US" altLang="ja-JP"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310664" y="2051074"/>
            <a:ext cx="8910917" cy="3119718"/>
          </a:xfrm>
        </p:spPr>
        <p:txBody>
          <a:bodyPr/>
          <a:lstStyle/>
          <a:p>
            <a:pPr marL="0" indent="0" algn="ctr">
              <a:lnSpc>
                <a:spcPct val="200000"/>
              </a:lnSpc>
              <a:buNone/>
            </a:pPr>
            <a:r>
              <a:rPr lang="ja-JP" altLang="en-US" sz="2800" b="1">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企業用</a:t>
            </a:r>
            <a:r>
              <a:rPr lang="ja-JP" altLang="en-US" sz="2800">
                <a:latin typeface="游ゴシック" panose="020B0400000000000000" pitchFamily="50" charset="-128"/>
                <a:ea typeface="游ゴシック" panose="020B0400000000000000" pitchFamily="50" charset="-128"/>
              </a:rPr>
              <a:t>のシンプルな機能（</a:t>
            </a:r>
            <a:r>
              <a:rPr lang="ja-JP" altLang="en-US" sz="2800" b="1" u="sng">
                <a:latin typeface="游ゴシック" panose="020B0400000000000000" pitchFamily="50" charset="-128"/>
                <a:ea typeface="游ゴシック" panose="020B0400000000000000" pitchFamily="50" charset="-128"/>
              </a:rPr>
              <a:t>知名度向上</a:t>
            </a:r>
            <a:r>
              <a:rPr lang="ja-JP" altLang="en-US" sz="2800">
                <a:latin typeface="游ゴシック" panose="020B0400000000000000" pitchFamily="50" charset="-128"/>
                <a:ea typeface="游ゴシック" panose="020B0400000000000000" pitchFamily="50" charset="-128"/>
              </a:rPr>
              <a:t>を図る）</a:t>
            </a:r>
            <a:endParaRPr lang="en-US" altLang="ja-JP" sz="2800">
              <a:latin typeface="游ゴシック" panose="020B0400000000000000" pitchFamily="50" charset="-128"/>
              <a:ea typeface="游ゴシック" panose="020B0400000000000000" pitchFamily="50" charset="-128"/>
            </a:endParaRPr>
          </a:p>
          <a:p>
            <a:pPr marL="0" indent="0" algn="ctr">
              <a:lnSpc>
                <a:spcPct val="200000"/>
              </a:lnSpc>
              <a:buNone/>
            </a:pPr>
            <a:endParaRPr lang="en-US" altLang="ja-JP" sz="2800">
              <a:latin typeface="游ゴシック" panose="020B0400000000000000" pitchFamily="50" charset="-128"/>
              <a:ea typeface="游ゴシック" panose="020B0400000000000000" pitchFamily="50" charset="-128"/>
            </a:endParaRPr>
          </a:p>
          <a:p>
            <a:pPr marL="0" indent="0" algn="ctr">
              <a:lnSpc>
                <a:spcPct val="200000"/>
              </a:lnSpc>
              <a:buNone/>
            </a:pPr>
            <a:r>
              <a:rPr lang="ja-JP" altLang="en-US" sz="2800" b="1" u="sng">
                <a:latin typeface="游ゴシック" panose="020B0400000000000000" pitchFamily="50" charset="-128"/>
                <a:ea typeface="游ゴシック" panose="020B0400000000000000" pitchFamily="50" charset="-128"/>
              </a:rPr>
              <a:t>アップデート</a:t>
            </a:r>
            <a:r>
              <a:rPr lang="ja-JP" altLang="en-US" sz="2800">
                <a:latin typeface="游ゴシック" panose="020B0400000000000000" pitchFamily="50" charset="-128"/>
                <a:ea typeface="游ゴシック" panose="020B0400000000000000" pitchFamily="50" charset="-128"/>
              </a:rPr>
              <a:t>を行い</a:t>
            </a:r>
            <a:r>
              <a:rPr lang="ja-JP" altLang="en-US" sz="2800" b="1">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消費者向け</a:t>
            </a:r>
            <a:r>
              <a:rPr lang="ja-JP" altLang="en-US" sz="2800">
                <a:latin typeface="游ゴシック" panose="020B0400000000000000" pitchFamily="50" charset="-128"/>
                <a:ea typeface="游ゴシック" panose="020B0400000000000000" pitchFamily="50" charset="-128"/>
              </a:rPr>
              <a:t>の機能を加える</a:t>
            </a:r>
            <a:endParaRPr kumimoji="1" lang="en-US" altLang="ja-JP" sz="2800">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b="1">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15</a:t>
            </a:fld>
            <a:endParaRPr lang="ko-KR" altLang="en-US">
              <a:solidFill>
                <a:prstClr val="black">
                  <a:tint val="75000"/>
                </a:prstClr>
              </a:solidFill>
            </a:endParaRPr>
          </a:p>
        </p:txBody>
      </p:sp>
      <p:sp>
        <p:nvSpPr>
          <p:cNvPr id="13" name="テキスト ボックス 12">
            <a:extLst>
              <a:ext uri="{FF2B5EF4-FFF2-40B4-BE49-F238E27FC236}">
                <a16:creationId xmlns:a16="http://schemas.microsoft.com/office/drawing/2014/main" id="{F94AAFF8-846E-4250-AAD7-890EB1F662E4}"/>
              </a:ext>
            </a:extLst>
          </p:cNvPr>
          <p:cNvSpPr txBox="1"/>
          <p:nvPr/>
        </p:nvSpPr>
        <p:spPr>
          <a:xfrm>
            <a:off x="1221464" y="292135"/>
            <a:ext cx="6096000" cy="646331"/>
          </a:xfrm>
          <a:prstGeom prst="rect">
            <a:avLst/>
          </a:prstGeom>
          <a:noFill/>
        </p:spPr>
        <p:txBody>
          <a:bodyPr wrap="square">
            <a:spAutoFit/>
          </a:bodyPr>
          <a:lstStyle/>
          <a:p>
            <a:r>
              <a:rPr kumimoji="1"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他社サービスとの差別化</a:t>
            </a:r>
            <a:endParaRPr lang="ja-JP" altLang="en-US" sz="1400" b="1">
              <a:latin typeface="游ゴシック" panose="020B0400000000000000" pitchFamily="50" charset="-128"/>
              <a:ea typeface="游ゴシック" panose="020B0400000000000000" pitchFamily="50" charset="-128"/>
            </a:endParaRPr>
          </a:p>
        </p:txBody>
      </p:sp>
      <p:pic>
        <p:nvPicPr>
          <p:cNvPr id="9" name="図 8" descr="アイコン&#10;&#10;自動的に生成された説明">
            <a:extLst>
              <a:ext uri="{FF2B5EF4-FFF2-40B4-BE49-F238E27FC236}">
                <a16:creationId xmlns:a16="http://schemas.microsoft.com/office/drawing/2014/main" id="{F3022188-E9D1-4B87-A522-7890B480EDEA}"/>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32363" y="1220115"/>
            <a:ext cx="1960390" cy="1845524"/>
          </a:xfrm>
          <a:prstGeom prst="rect">
            <a:avLst/>
          </a:prstGeom>
        </p:spPr>
      </p:pic>
      <p:sp>
        <p:nvSpPr>
          <p:cNvPr id="4" name="矢印: 下 3">
            <a:extLst>
              <a:ext uri="{FF2B5EF4-FFF2-40B4-BE49-F238E27FC236}">
                <a16:creationId xmlns:a16="http://schemas.microsoft.com/office/drawing/2014/main" id="{B7BB6C6B-674D-497B-9E52-0F5FDE3C3AD0}"/>
              </a:ext>
            </a:extLst>
          </p:cNvPr>
          <p:cNvSpPr/>
          <p:nvPr/>
        </p:nvSpPr>
        <p:spPr>
          <a:xfrm>
            <a:off x="5813611" y="3133370"/>
            <a:ext cx="887506" cy="887506"/>
          </a:xfrm>
          <a:prstGeom prst="downArrow">
            <a:avLst/>
          </a:prstGeom>
          <a:solidFill>
            <a:srgbClr val="E6E8EF"/>
          </a:solidFill>
          <a:ln>
            <a:solidFill>
              <a:srgbClr val="E6E8EF"/>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50E8070F-5B36-45EF-A9AE-1E2852152E0B}"/>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48475" y="4592196"/>
            <a:ext cx="1631576" cy="1631576"/>
          </a:xfrm>
          <a:prstGeom prst="rect">
            <a:avLst/>
          </a:prstGeom>
        </p:spPr>
      </p:pic>
    </p:spTree>
    <p:extLst>
      <p:ext uri="{BB962C8B-B14F-4D97-AF65-F5344CB8AC3E}">
        <p14:creationId xmlns:p14="http://schemas.microsoft.com/office/powerpoint/2010/main" val="31609089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endParaRPr lang="en-US" altLang="ja-JP"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16</a:t>
            </a:fld>
            <a:endParaRPr lang="ko-KR" altLang="en-US">
              <a:solidFill>
                <a:prstClr val="black">
                  <a:tint val="75000"/>
                </a:prstClr>
              </a:solidFill>
            </a:endParaRPr>
          </a:p>
        </p:txBody>
      </p:sp>
      <p:sp>
        <p:nvSpPr>
          <p:cNvPr id="13" name="テキスト ボックス 12">
            <a:extLst>
              <a:ext uri="{FF2B5EF4-FFF2-40B4-BE49-F238E27FC236}">
                <a16:creationId xmlns:a16="http://schemas.microsoft.com/office/drawing/2014/main" id="{4AA3E02A-7A12-4DBD-A9A0-FA63974985FA}"/>
              </a:ext>
            </a:extLst>
          </p:cNvPr>
          <p:cNvSpPr txBox="1"/>
          <p:nvPr/>
        </p:nvSpPr>
        <p:spPr>
          <a:xfrm>
            <a:off x="956342" y="292135"/>
            <a:ext cx="6096000" cy="646331"/>
          </a:xfrm>
          <a:prstGeom prst="rect">
            <a:avLst/>
          </a:prstGeom>
          <a:noFill/>
        </p:spPr>
        <p:txBody>
          <a:bodyPr wrap="square">
            <a:spAutoFit/>
          </a:bodyPr>
          <a:lstStyle/>
          <a:p>
            <a:r>
              <a:rPr kumimoji="1"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企業向け機能</a:t>
            </a:r>
            <a:endParaRPr lang="ja-JP" altLang="en-US" sz="1400" b="1">
              <a:latin typeface="游ゴシック" panose="020B0400000000000000" pitchFamily="50" charset="-128"/>
              <a:ea typeface="游ゴシック" panose="020B0400000000000000" pitchFamily="50" charset="-128"/>
            </a:endParaRPr>
          </a:p>
        </p:txBody>
      </p:sp>
      <p:sp>
        <p:nvSpPr>
          <p:cNvPr id="15" name="テキスト ボックス 14">
            <a:extLst>
              <a:ext uri="{FF2B5EF4-FFF2-40B4-BE49-F238E27FC236}">
                <a16:creationId xmlns:a16="http://schemas.microsoft.com/office/drawing/2014/main" id="{F4513600-7346-49CF-BEF6-9294B5B5DF13}"/>
              </a:ext>
            </a:extLst>
          </p:cNvPr>
          <p:cNvSpPr txBox="1"/>
          <p:nvPr/>
        </p:nvSpPr>
        <p:spPr>
          <a:xfrm>
            <a:off x="1310664" y="2560637"/>
            <a:ext cx="10083854" cy="1641475"/>
          </a:xfrm>
          <a:prstGeom prst="rect">
            <a:avLst/>
          </a:prstGeom>
          <a:noFill/>
        </p:spPr>
        <p:txBody>
          <a:bodyPr wrap="square">
            <a:spAutoFit/>
          </a:bodyPr>
          <a:lstStyle/>
          <a:p>
            <a:pPr marL="228600" marR="0" lvl="0" indent="-228600" algn="l" defTabSz="914400" rtl="0" eaLnBrk="1" fontAlgn="auto" latinLnBrk="1" hangingPunct="1">
              <a:lnSpc>
                <a:spcPct val="100000"/>
              </a:lnSpc>
              <a:spcBef>
                <a:spcPts val="1000"/>
              </a:spcBef>
              <a:spcAft>
                <a:spcPts val="0"/>
              </a:spcAft>
              <a:buClrTx/>
              <a:buSzTx/>
              <a:buFont typeface="Arial" panose="020B0604020202020204" pitchFamily="34" charset="0"/>
              <a:buChar char="•"/>
              <a:tabLst/>
              <a:defRPr/>
            </a:pPr>
            <a:r>
              <a:rPr kumimoji="0" lang="ja-JP" altLang="en-US" sz="2800" b="1" i="0" u="sng"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rPr>
              <a:t>ディスペンサー利用のみを目的</a:t>
            </a:r>
            <a:r>
              <a:rPr kumimoji="0" lang="ja-JP" altLang="en-US"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rPr>
              <a:t>とする</a:t>
            </a:r>
            <a:endParaRPr kumimoji="0" lang="en-US" altLang="ja-JP"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a:p>
            <a:pPr marL="0" marR="0" lvl="0" indent="0" algn="l" defTabSz="914400" rtl="0" eaLnBrk="1" fontAlgn="auto" latinLnBrk="1" hangingPunct="1">
              <a:lnSpc>
                <a:spcPct val="10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a:p>
            <a:pPr marL="228600" marR="0" lvl="0" indent="-228600" algn="l" defTabSz="914400" rtl="0" eaLnBrk="1" fontAlgn="auto" latinLnBrk="1" hangingPunct="1">
              <a:lnSpc>
                <a:spcPct val="100000"/>
              </a:lnSpc>
              <a:spcBef>
                <a:spcPts val="1000"/>
              </a:spcBef>
              <a:spcAft>
                <a:spcPts val="0"/>
              </a:spcAft>
              <a:buClrTx/>
              <a:buSzTx/>
              <a:buFont typeface="Arial" panose="020B0604020202020204" pitchFamily="34" charset="0"/>
              <a:buChar char="•"/>
              <a:tabLst/>
              <a:defRPr/>
            </a:pPr>
            <a:r>
              <a:rPr kumimoji="0" lang="ja-JP" altLang="en-US"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rPr>
              <a:t>勤務時の利用であるため、多様な機能を利用する機会がない</a:t>
            </a:r>
            <a:endParaRPr kumimoji="1" lang="ja-JP" altLang="en-US"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131553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09257"/>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endParaRPr lang="en-US" altLang="ja-JP"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17</a:t>
            </a:fld>
            <a:endParaRPr lang="ko-KR" altLang="en-US">
              <a:solidFill>
                <a:prstClr val="black">
                  <a:tint val="75000"/>
                </a:prstClr>
              </a:solidFill>
            </a:endParaRPr>
          </a:p>
        </p:txBody>
      </p:sp>
      <p:grpSp>
        <p:nvGrpSpPr>
          <p:cNvPr id="4" name="グループ化 3">
            <a:extLst>
              <a:ext uri="{FF2B5EF4-FFF2-40B4-BE49-F238E27FC236}">
                <a16:creationId xmlns:a16="http://schemas.microsoft.com/office/drawing/2014/main" id="{CE59D5D4-7B11-4A5E-813B-803C990CDC9B}"/>
              </a:ext>
            </a:extLst>
          </p:cNvPr>
          <p:cNvGrpSpPr/>
          <p:nvPr/>
        </p:nvGrpSpPr>
        <p:grpSpPr>
          <a:xfrm>
            <a:off x="2172705" y="1110019"/>
            <a:ext cx="9412941" cy="5280639"/>
            <a:chOff x="1479176" y="1255058"/>
            <a:chExt cx="9412941" cy="5280639"/>
          </a:xfrm>
        </p:grpSpPr>
        <p:sp>
          <p:nvSpPr>
            <p:cNvPr id="35" name="타원 15">
              <a:extLst>
                <a:ext uri="{FF2B5EF4-FFF2-40B4-BE49-F238E27FC236}">
                  <a16:creationId xmlns:a16="http://schemas.microsoft.com/office/drawing/2014/main" id="{A476337F-0D80-4A99-8C46-3216EEB6BFE3}"/>
                </a:ext>
              </a:extLst>
            </p:cNvPr>
            <p:cNvSpPr/>
            <p:nvPr/>
          </p:nvSpPr>
          <p:spPr>
            <a:xfrm>
              <a:off x="9529724" y="1845302"/>
              <a:ext cx="932903" cy="979439"/>
            </a:xfrm>
            <a:prstGeom prst="ellipse">
              <a:avLst/>
            </a:prstGeom>
            <a:solidFill>
              <a:srgbClr val="E1DF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nvGrpSpPr>
            <p:cNvPr id="12" name="グループ化 11">
              <a:extLst>
                <a:ext uri="{FF2B5EF4-FFF2-40B4-BE49-F238E27FC236}">
                  <a16:creationId xmlns:a16="http://schemas.microsoft.com/office/drawing/2014/main" id="{C3905181-50F8-4271-B29D-F00B25C86C94}"/>
                </a:ext>
              </a:extLst>
            </p:cNvPr>
            <p:cNvGrpSpPr/>
            <p:nvPr/>
          </p:nvGrpSpPr>
          <p:grpSpPr>
            <a:xfrm>
              <a:off x="1479176" y="1255058"/>
              <a:ext cx="9156370" cy="5280639"/>
              <a:chOff x="1220318" y="643177"/>
              <a:chExt cx="9328019" cy="5439994"/>
            </a:xfrm>
          </p:grpSpPr>
          <p:sp>
            <p:nvSpPr>
              <p:cNvPr id="13" name="모서리가 둥근 직사각형 11">
                <a:extLst>
                  <a:ext uri="{FF2B5EF4-FFF2-40B4-BE49-F238E27FC236}">
                    <a16:creationId xmlns:a16="http://schemas.microsoft.com/office/drawing/2014/main" id="{CBADDECD-362E-4C70-9FA5-6A790C3ED913}"/>
                  </a:ext>
                </a:extLst>
              </p:cNvPr>
              <p:cNvSpPr/>
              <p:nvPr/>
            </p:nvSpPr>
            <p:spPr>
              <a:xfrm>
                <a:off x="1510840" y="1256282"/>
                <a:ext cx="8351670" cy="1008996"/>
              </a:xfrm>
              <a:prstGeom prst="roundRect">
                <a:avLst>
                  <a:gd name="adj" fmla="val 0"/>
                </a:avLst>
              </a:prstGeom>
              <a:solidFill>
                <a:srgbClr val="E1DF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14" name="모서리가 둥근 직사각형 12">
                <a:extLst>
                  <a:ext uri="{FF2B5EF4-FFF2-40B4-BE49-F238E27FC236}">
                    <a16:creationId xmlns:a16="http://schemas.microsoft.com/office/drawing/2014/main" id="{F135C5C3-0327-4643-B521-8177BA2D3BFF}"/>
                  </a:ext>
                </a:extLst>
              </p:cNvPr>
              <p:cNvSpPr/>
              <p:nvPr/>
            </p:nvSpPr>
            <p:spPr>
              <a:xfrm>
                <a:off x="1510840" y="3325074"/>
                <a:ext cx="8770144" cy="1008996"/>
              </a:xfrm>
              <a:prstGeom prst="roundRect">
                <a:avLst>
                  <a:gd name="adj" fmla="val 1212"/>
                </a:avLst>
              </a:prstGeom>
              <a:solidFill>
                <a:srgbClr val="FFF2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15" name="모서리가 둥근 직사각형 13">
                <a:extLst>
                  <a:ext uri="{FF2B5EF4-FFF2-40B4-BE49-F238E27FC236}">
                    <a16:creationId xmlns:a16="http://schemas.microsoft.com/office/drawing/2014/main" id="{753D585F-8B42-4C4B-B49B-C22D30B60419}"/>
                  </a:ext>
                </a:extLst>
              </p:cNvPr>
              <p:cNvSpPr/>
              <p:nvPr/>
            </p:nvSpPr>
            <p:spPr>
              <a:xfrm>
                <a:off x="1510839" y="2290678"/>
                <a:ext cx="7863203" cy="1008996"/>
              </a:xfrm>
              <a:prstGeom prst="roundRect">
                <a:avLst>
                  <a:gd name="adj" fmla="val 1212"/>
                </a:avLst>
              </a:prstGeom>
              <a:solidFill>
                <a:srgbClr val="EC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16" name="모서리가 둥근 직사각형 14">
                <a:extLst>
                  <a:ext uri="{FF2B5EF4-FFF2-40B4-BE49-F238E27FC236}">
                    <a16:creationId xmlns:a16="http://schemas.microsoft.com/office/drawing/2014/main" id="{1064D3A7-AA7A-4FC5-AFD4-E58C999968CD}"/>
                  </a:ext>
                </a:extLst>
              </p:cNvPr>
              <p:cNvSpPr/>
              <p:nvPr/>
            </p:nvSpPr>
            <p:spPr>
              <a:xfrm>
                <a:off x="1511891" y="4362592"/>
                <a:ext cx="7995899" cy="1008996"/>
              </a:xfrm>
              <a:prstGeom prst="roundRect">
                <a:avLst>
                  <a:gd name="adj" fmla="val 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0" name="Freeform 6">
                <a:extLst>
                  <a:ext uri="{FF2B5EF4-FFF2-40B4-BE49-F238E27FC236}">
                    <a16:creationId xmlns:a16="http://schemas.microsoft.com/office/drawing/2014/main" id="{D2C0C7A9-F7E3-4843-AF96-453753B992B2}"/>
                  </a:ext>
                </a:extLst>
              </p:cNvPr>
              <p:cNvSpPr>
                <a:spLocks noEditPoints="1"/>
              </p:cNvSpPr>
              <p:nvPr/>
            </p:nvSpPr>
            <p:spPr bwMode="auto">
              <a:xfrm>
                <a:off x="1220318" y="643177"/>
                <a:ext cx="3238670" cy="5439994"/>
              </a:xfrm>
              <a:custGeom>
                <a:avLst/>
                <a:gdLst>
                  <a:gd name="T0" fmla="*/ 1294 w 2658"/>
                  <a:gd name="T1" fmla="*/ 4020 h 4468"/>
                  <a:gd name="T2" fmla="*/ 1233 w 2658"/>
                  <a:gd name="T3" fmla="*/ 4048 h 4468"/>
                  <a:gd name="T4" fmla="*/ 1191 w 2658"/>
                  <a:gd name="T5" fmla="*/ 4100 h 4468"/>
                  <a:gd name="T6" fmla="*/ 1174 w 2658"/>
                  <a:gd name="T7" fmla="*/ 4166 h 4468"/>
                  <a:gd name="T8" fmla="*/ 1191 w 2658"/>
                  <a:gd name="T9" fmla="*/ 4232 h 4468"/>
                  <a:gd name="T10" fmla="*/ 1233 w 2658"/>
                  <a:gd name="T11" fmla="*/ 4284 h 4468"/>
                  <a:gd name="T12" fmla="*/ 1294 w 2658"/>
                  <a:gd name="T13" fmla="*/ 4314 h 4468"/>
                  <a:gd name="T14" fmla="*/ 1364 w 2658"/>
                  <a:gd name="T15" fmla="*/ 4314 h 4468"/>
                  <a:gd name="T16" fmla="*/ 1425 w 2658"/>
                  <a:gd name="T17" fmla="*/ 4284 h 4468"/>
                  <a:gd name="T18" fmla="*/ 1468 w 2658"/>
                  <a:gd name="T19" fmla="*/ 4232 h 4468"/>
                  <a:gd name="T20" fmla="*/ 1484 w 2658"/>
                  <a:gd name="T21" fmla="*/ 4166 h 4468"/>
                  <a:gd name="T22" fmla="*/ 1468 w 2658"/>
                  <a:gd name="T23" fmla="*/ 4100 h 4468"/>
                  <a:gd name="T24" fmla="*/ 1425 w 2658"/>
                  <a:gd name="T25" fmla="*/ 4048 h 4468"/>
                  <a:gd name="T26" fmla="*/ 1364 w 2658"/>
                  <a:gd name="T27" fmla="*/ 4020 h 4468"/>
                  <a:gd name="T28" fmla="*/ 215 w 2658"/>
                  <a:gd name="T29" fmla="*/ 479 h 4468"/>
                  <a:gd name="T30" fmla="*/ 2443 w 2658"/>
                  <a:gd name="T31" fmla="*/ 3910 h 4468"/>
                  <a:gd name="T32" fmla="*/ 215 w 2658"/>
                  <a:gd name="T33" fmla="*/ 479 h 4468"/>
                  <a:gd name="T34" fmla="*/ 988 w 2658"/>
                  <a:gd name="T35" fmla="*/ 221 h 4468"/>
                  <a:gd name="T36" fmla="*/ 968 w 2658"/>
                  <a:gd name="T37" fmla="*/ 240 h 4468"/>
                  <a:gd name="T38" fmla="*/ 968 w 2658"/>
                  <a:gd name="T39" fmla="*/ 268 h 4468"/>
                  <a:gd name="T40" fmla="*/ 988 w 2658"/>
                  <a:gd name="T41" fmla="*/ 287 h 4468"/>
                  <a:gd name="T42" fmla="*/ 1656 w 2658"/>
                  <a:gd name="T43" fmla="*/ 290 h 4468"/>
                  <a:gd name="T44" fmla="*/ 1682 w 2658"/>
                  <a:gd name="T45" fmla="*/ 280 h 4468"/>
                  <a:gd name="T46" fmla="*/ 1693 w 2658"/>
                  <a:gd name="T47" fmla="*/ 255 h 4468"/>
                  <a:gd name="T48" fmla="*/ 1682 w 2658"/>
                  <a:gd name="T49" fmla="*/ 229 h 4468"/>
                  <a:gd name="T50" fmla="*/ 1656 w 2658"/>
                  <a:gd name="T51" fmla="*/ 218 h 4468"/>
                  <a:gd name="T52" fmla="*/ 309 w 2658"/>
                  <a:gd name="T53" fmla="*/ 0 h 4468"/>
                  <a:gd name="T54" fmla="*/ 2399 w 2658"/>
                  <a:gd name="T55" fmla="*/ 4 h 4468"/>
                  <a:gd name="T56" fmla="*/ 2492 w 2658"/>
                  <a:gd name="T57" fmla="*/ 34 h 4468"/>
                  <a:gd name="T58" fmla="*/ 2568 w 2658"/>
                  <a:gd name="T59" fmla="*/ 89 h 4468"/>
                  <a:gd name="T60" fmla="*/ 2624 w 2658"/>
                  <a:gd name="T61" fmla="*/ 164 h 4468"/>
                  <a:gd name="T62" fmla="*/ 2654 w 2658"/>
                  <a:gd name="T63" fmla="*/ 253 h 4468"/>
                  <a:gd name="T64" fmla="*/ 2658 w 2658"/>
                  <a:gd name="T65" fmla="*/ 4166 h 4468"/>
                  <a:gd name="T66" fmla="*/ 2643 w 2658"/>
                  <a:gd name="T67" fmla="*/ 4261 h 4468"/>
                  <a:gd name="T68" fmla="*/ 2599 w 2658"/>
                  <a:gd name="T69" fmla="*/ 4343 h 4468"/>
                  <a:gd name="T70" fmla="*/ 2532 w 2658"/>
                  <a:gd name="T71" fmla="*/ 4410 h 4468"/>
                  <a:gd name="T72" fmla="*/ 2448 w 2658"/>
                  <a:gd name="T73" fmla="*/ 4453 h 4468"/>
                  <a:gd name="T74" fmla="*/ 2349 w 2658"/>
                  <a:gd name="T75" fmla="*/ 4468 h 4468"/>
                  <a:gd name="T76" fmla="*/ 259 w 2658"/>
                  <a:gd name="T77" fmla="*/ 4464 h 4468"/>
                  <a:gd name="T78" fmla="*/ 167 w 2658"/>
                  <a:gd name="T79" fmla="*/ 4434 h 4468"/>
                  <a:gd name="T80" fmla="*/ 91 w 2658"/>
                  <a:gd name="T81" fmla="*/ 4379 h 4468"/>
                  <a:gd name="T82" fmla="*/ 34 w 2658"/>
                  <a:gd name="T83" fmla="*/ 4304 h 4468"/>
                  <a:gd name="T84" fmla="*/ 4 w 2658"/>
                  <a:gd name="T85" fmla="*/ 4215 h 4468"/>
                  <a:gd name="T86" fmla="*/ 0 w 2658"/>
                  <a:gd name="T87" fmla="*/ 302 h 4468"/>
                  <a:gd name="T88" fmla="*/ 16 w 2658"/>
                  <a:gd name="T89" fmla="*/ 207 h 4468"/>
                  <a:gd name="T90" fmla="*/ 59 w 2658"/>
                  <a:gd name="T91" fmla="*/ 125 h 4468"/>
                  <a:gd name="T92" fmla="*/ 127 w 2658"/>
                  <a:gd name="T93" fmla="*/ 58 h 4468"/>
                  <a:gd name="T94" fmla="*/ 212 w 2658"/>
                  <a:gd name="T95" fmla="*/ 15 h 4468"/>
                  <a:gd name="T96" fmla="*/ 309 w 2658"/>
                  <a:gd name="T97" fmla="*/ 0 h 4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58" h="4468">
                    <a:moveTo>
                      <a:pt x="1330" y="4016"/>
                    </a:moveTo>
                    <a:lnTo>
                      <a:pt x="1294" y="4020"/>
                    </a:lnTo>
                    <a:lnTo>
                      <a:pt x="1262" y="4031"/>
                    </a:lnTo>
                    <a:lnTo>
                      <a:pt x="1233" y="4048"/>
                    </a:lnTo>
                    <a:lnTo>
                      <a:pt x="1209" y="4071"/>
                    </a:lnTo>
                    <a:lnTo>
                      <a:pt x="1191" y="4100"/>
                    </a:lnTo>
                    <a:lnTo>
                      <a:pt x="1178" y="4132"/>
                    </a:lnTo>
                    <a:lnTo>
                      <a:pt x="1174" y="4166"/>
                    </a:lnTo>
                    <a:lnTo>
                      <a:pt x="1178" y="4201"/>
                    </a:lnTo>
                    <a:lnTo>
                      <a:pt x="1191" y="4232"/>
                    </a:lnTo>
                    <a:lnTo>
                      <a:pt x="1209" y="4261"/>
                    </a:lnTo>
                    <a:lnTo>
                      <a:pt x="1233" y="4284"/>
                    </a:lnTo>
                    <a:lnTo>
                      <a:pt x="1262" y="4301"/>
                    </a:lnTo>
                    <a:lnTo>
                      <a:pt x="1294" y="4314"/>
                    </a:lnTo>
                    <a:lnTo>
                      <a:pt x="1330" y="4318"/>
                    </a:lnTo>
                    <a:lnTo>
                      <a:pt x="1364" y="4314"/>
                    </a:lnTo>
                    <a:lnTo>
                      <a:pt x="1398" y="4301"/>
                    </a:lnTo>
                    <a:lnTo>
                      <a:pt x="1425" y="4284"/>
                    </a:lnTo>
                    <a:lnTo>
                      <a:pt x="1450" y="4261"/>
                    </a:lnTo>
                    <a:lnTo>
                      <a:pt x="1468" y="4232"/>
                    </a:lnTo>
                    <a:lnTo>
                      <a:pt x="1479" y="4201"/>
                    </a:lnTo>
                    <a:lnTo>
                      <a:pt x="1484" y="4166"/>
                    </a:lnTo>
                    <a:lnTo>
                      <a:pt x="1479" y="4132"/>
                    </a:lnTo>
                    <a:lnTo>
                      <a:pt x="1468" y="4100"/>
                    </a:lnTo>
                    <a:lnTo>
                      <a:pt x="1450" y="4071"/>
                    </a:lnTo>
                    <a:lnTo>
                      <a:pt x="1425" y="4048"/>
                    </a:lnTo>
                    <a:lnTo>
                      <a:pt x="1398" y="4031"/>
                    </a:lnTo>
                    <a:lnTo>
                      <a:pt x="1364" y="4020"/>
                    </a:lnTo>
                    <a:lnTo>
                      <a:pt x="1330" y="4016"/>
                    </a:lnTo>
                    <a:close/>
                    <a:moveTo>
                      <a:pt x="215" y="479"/>
                    </a:moveTo>
                    <a:lnTo>
                      <a:pt x="215" y="3910"/>
                    </a:lnTo>
                    <a:lnTo>
                      <a:pt x="2443" y="3910"/>
                    </a:lnTo>
                    <a:lnTo>
                      <a:pt x="2443" y="479"/>
                    </a:lnTo>
                    <a:lnTo>
                      <a:pt x="215" y="479"/>
                    </a:lnTo>
                    <a:close/>
                    <a:moveTo>
                      <a:pt x="1004" y="218"/>
                    </a:moveTo>
                    <a:lnTo>
                      <a:pt x="988" y="221"/>
                    </a:lnTo>
                    <a:lnTo>
                      <a:pt x="976" y="229"/>
                    </a:lnTo>
                    <a:lnTo>
                      <a:pt x="968" y="240"/>
                    </a:lnTo>
                    <a:lnTo>
                      <a:pt x="965" y="255"/>
                    </a:lnTo>
                    <a:lnTo>
                      <a:pt x="968" y="268"/>
                    </a:lnTo>
                    <a:lnTo>
                      <a:pt x="976" y="280"/>
                    </a:lnTo>
                    <a:lnTo>
                      <a:pt x="988" y="287"/>
                    </a:lnTo>
                    <a:lnTo>
                      <a:pt x="1004" y="290"/>
                    </a:lnTo>
                    <a:lnTo>
                      <a:pt x="1656" y="290"/>
                    </a:lnTo>
                    <a:lnTo>
                      <a:pt x="1671" y="287"/>
                    </a:lnTo>
                    <a:lnTo>
                      <a:pt x="1682" y="280"/>
                    </a:lnTo>
                    <a:lnTo>
                      <a:pt x="1690" y="268"/>
                    </a:lnTo>
                    <a:lnTo>
                      <a:pt x="1693" y="255"/>
                    </a:lnTo>
                    <a:lnTo>
                      <a:pt x="1690" y="240"/>
                    </a:lnTo>
                    <a:lnTo>
                      <a:pt x="1682" y="229"/>
                    </a:lnTo>
                    <a:lnTo>
                      <a:pt x="1671" y="221"/>
                    </a:lnTo>
                    <a:lnTo>
                      <a:pt x="1656" y="218"/>
                    </a:lnTo>
                    <a:lnTo>
                      <a:pt x="1004" y="218"/>
                    </a:lnTo>
                    <a:close/>
                    <a:moveTo>
                      <a:pt x="309" y="0"/>
                    </a:moveTo>
                    <a:lnTo>
                      <a:pt x="2349" y="0"/>
                    </a:lnTo>
                    <a:lnTo>
                      <a:pt x="2399" y="4"/>
                    </a:lnTo>
                    <a:lnTo>
                      <a:pt x="2448" y="15"/>
                    </a:lnTo>
                    <a:lnTo>
                      <a:pt x="2492" y="34"/>
                    </a:lnTo>
                    <a:lnTo>
                      <a:pt x="2532" y="58"/>
                    </a:lnTo>
                    <a:lnTo>
                      <a:pt x="2568" y="89"/>
                    </a:lnTo>
                    <a:lnTo>
                      <a:pt x="2599" y="125"/>
                    </a:lnTo>
                    <a:lnTo>
                      <a:pt x="2624" y="164"/>
                    </a:lnTo>
                    <a:lnTo>
                      <a:pt x="2643" y="207"/>
                    </a:lnTo>
                    <a:lnTo>
                      <a:pt x="2654" y="253"/>
                    </a:lnTo>
                    <a:lnTo>
                      <a:pt x="2658" y="302"/>
                    </a:lnTo>
                    <a:lnTo>
                      <a:pt x="2658" y="4166"/>
                    </a:lnTo>
                    <a:lnTo>
                      <a:pt x="2654" y="4215"/>
                    </a:lnTo>
                    <a:lnTo>
                      <a:pt x="2643" y="4261"/>
                    </a:lnTo>
                    <a:lnTo>
                      <a:pt x="2624" y="4304"/>
                    </a:lnTo>
                    <a:lnTo>
                      <a:pt x="2599" y="4343"/>
                    </a:lnTo>
                    <a:lnTo>
                      <a:pt x="2568" y="4379"/>
                    </a:lnTo>
                    <a:lnTo>
                      <a:pt x="2532" y="4410"/>
                    </a:lnTo>
                    <a:lnTo>
                      <a:pt x="2492" y="4434"/>
                    </a:lnTo>
                    <a:lnTo>
                      <a:pt x="2448" y="4453"/>
                    </a:lnTo>
                    <a:lnTo>
                      <a:pt x="2399" y="4464"/>
                    </a:lnTo>
                    <a:lnTo>
                      <a:pt x="2349" y="4468"/>
                    </a:lnTo>
                    <a:lnTo>
                      <a:pt x="309" y="4468"/>
                    </a:lnTo>
                    <a:lnTo>
                      <a:pt x="259" y="4464"/>
                    </a:lnTo>
                    <a:lnTo>
                      <a:pt x="212" y="4453"/>
                    </a:lnTo>
                    <a:lnTo>
                      <a:pt x="167" y="4434"/>
                    </a:lnTo>
                    <a:lnTo>
                      <a:pt x="127" y="4410"/>
                    </a:lnTo>
                    <a:lnTo>
                      <a:pt x="91" y="4379"/>
                    </a:lnTo>
                    <a:lnTo>
                      <a:pt x="59" y="4343"/>
                    </a:lnTo>
                    <a:lnTo>
                      <a:pt x="34" y="4304"/>
                    </a:lnTo>
                    <a:lnTo>
                      <a:pt x="16" y="4261"/>
                    </a:lnTo>
                    <a:lnTo>
                      <a:pt x="4" y="4215"/>
                    </a:lnTo>
                    <a:lnTo>
                      <a:pt x="0" y="4166"/>
                    </a:lnTo>
                    <a:lnTo>
                      <a:pt x="0" y="302"/>
                    </a:lnTo>
                    <a:lnTo>
                      <a:pt x="4" y="253"/>
                    </a:lnTo>
                    <a:lnTo>
                      <a:pt x="16" y="207"/>
                    </a:lnTo>
                    <a:lnTo>
                      <a:pt x="34" y="164"/>
                    </a:lnTo>
                    <a:lnTo>
                      <a:pt x="59" y="125"/>
                    </a:lnTo>
                    <a:lnTo>
                      <a:pt x="91" y="89"/>
                    </a:lnTo>
                    <a:lnTo>
                      <a:pt x="127" y="58"/>
                    </a:lnTo>
                    <a:lnTo>
                      <a:pt x="167" y="34"/>
                    </a:lnTo>
                    <a:lnTo>
                      <a:pt x="212" y="15"/>
                    </a:lnTo>
                    <a:lnTo>
                      <a:pt x="259" y="4"/>
                    </a:lnTo>
                    <a:lnTo>
                      <a:pt x="309" y="0"/>
                    </a:lnTo>
                    <a:close/>
                  </a:path>
                </a:pathLst>
              </a:custGeom>
              <a:solidFill>
                <a:schemeClr val="tx1">
                  <a:lumMod val="50000"/>
                  <a:lumOff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2" name="직사각형 41">
                <a:extLst>
                  <a:ext uri="{FF2B5EF4-FFF2-40B4-BE49-F238E27FC236}">
                    <a16:creationId xmlns:a16="http://schemas.microsoft.com/office/drawing/2014/main" id="{4684CFF1-9E1C-4951-96C8-A2440E1CD8AE}"/>
                  </a:ext>
                </a:extLst>
              </p:cNvPr>
              <p:cNvSpPr/>
              <p:nvPr/>
            </p:nvSpPr>
            <p:spPr>
              <a:xfrm>
                <a:off x="4460687" y="1286294"/>
                <a:ext cx="4974013" cy="1001858"/>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生理周期カレンダー</a:t>
                </a:r>
                <a:r>
                  <a:rPr lang="en-US" altLang="ja-JP" sz="2000">
                    <a:solidFill>
                      <a:schemeClr val="tx1">
                        <a:lumMod val="75000"/>
                        <a:lumOff val="25000"/>
                      </a:schemeClr>
                    </a:solidFill>
                    <a:latin typeface="游ゴシック" panose="020B0400000000000000" pitchFamily="50" charset="-128"/>
                    <a:ea typeface="游ゴシック" panose="020B0400000000000000" pitchFamily="50" charset="-128"/>
                  </a:rPr>
                  <a:t>/</a:t>
                </a:r>
                <a:r>
                  <a:rPr kumimoji="1"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体調アドバイス</a:t>
                </a:r>
                <a:endParaRPr kumimoji="1" lang="en-US" altLang="ja-JP" sz="2000">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1" hangingPunct="1">
                  <a:lnSpc>
                    <a:spcPct val="150000"/>
                  </a:lnSpc>
                  <a:spcBef>
                    <a:spcPts val="0"/>
                  </a:spcBef>
                  <a:spcAft>
                    <a:spcPts val="0"/>
                  </a:spcAft>
                  <a:buClrTx/>
                  <a:buSzTx/>
                  <a:buFontTx/>
                  <a:buNone/>
                  <a:tabLst/>
                  <a:defRPr/>
                </a:pP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基礎体温記録</a:t>
                </a:r>
                <a:endParaRPr kumimoji="0" lang="ko-KR" altLang="en-US" b="0" i="0"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맑은 고딕" panose="020B0503020000020004" pitchFamily="34" charset="-127"/>
                </a:endParaRPr>
              </a:p>
            </p:txBody>
          </p:sp>
          <p:sp>
            <p:nvSpPr>
              <p:cNvPr id="23" name="직사각형 42">
                <a:extLst>
                  <a:ext uri="{FF2B5EF4-FFF2-40B4-BE49-F238E27FC236}">
                    <a16:creationId xmlns:a16="http://schemas.microsoft.com/office/drawing/2014/main" id="{A0BDE6F7-0AEA-41E1-BB42-42F7C77CCE4C}"/>
                  </a:ext>
                </a:extLst>
              </p:cNvPr>
              <p:cNvSpPr/>
              <p:nvPr/>
            </p:nvSpPr>
            <p:spPr>
              <a:xfrm>
                <a:off x="1543026" y="1400655"/>
                <a:ext cx="2592886" cy="1133836"/>
              </a:xfrm>
              <a:prstGeom prst="rect">
                <a:avLst/>
              </a:prstGeom>
            </p:spPr>
            <p:txBody>
              <a:bodyPr wrap="square">
                <a:spAutoFit/>
              </a:bodyPr>
              <a:lstStyle/>
              <a:p>
                <a:pPr algn="ctr">
                  <a:lnSpc>
                    <a:spcPct val="150000"/>
                  </a:lnSpc>
                </a:pPr>
                <a:r>
                  <a:rPr kumimoji="1" lang="ja-JP" altLang="en-US" sz="2800" b="1">
                    <a:solidFill>
                      <a:schemeClr val="tx1">
                        <a:lumMod val="75000"/>
                        <a:lumOff val="25000"/>
                      </a:schemeClr>
                    </a:solidFill>
                  </a:rPr>
                  <a:t>生理管理</a:t>
                </a:r>
                <a:endParaRPr kumimoji="1" lang="en-US" altLang="ja-JP" sz="2800" b="1">
                  <a:solidFill>
                    <a:schemeClr val="tx1">
                      <a:lumMod val="75000"/>
                      <a:lumOff val="25000"/>
                    </a:schemeClr>
                  </a:solidFill>
                </a:endParaRPr>
              </a:p>
              <a:p>
                <a:pPr marL="0" marR="0" lvl="0" indent="0" algn="ctr" defTabSz="914400" rtl="0" eaLnBrk="1" fontAlgn="auto" latinLnBrk="1" hangingPunct="1">
                  <a:lnSpc>
                    <a:spcPct val="150000"/>
                  </a:lnSpc>
                  <a:spcBef>
                    <a:spcPts val="0"/>
                  </a:spcBef>
                  <a:spcAft>
                    <a:spcPts val="0"/>
                  </a:spcAft>
                  <a:buClrTx/>
                  <a:buSzTx/>
                  <a:buFontTx/>
                  <a:buNone/>
                  <a:tabLst/>
                  <a:defRPr/>
                </a:pPr>
                <a:endParaRPr kumimoji="0" lang="en-US" altLang="ko-KR" sz="180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5" name="직사각형 43">
                <a:extLst>
                  <a:ext uri="{FF2B5EF4-FFF2-40B4-BE49-F238E27FC236}">
                    <a16:creationId xmlns:a16="http://schemas.microsoft.com/office/drawing/2014/main" id="{62A174BB-CD79-4E57-A6A7-ABEF3C491C00}"/>
                  </a:ext>
                </a:extLst>
              </p:cNvPr>
              <p:cNvSpPr/>
              <p:nvPr/>
            </p:nvSpPr>
            <p:spPr>
              <a:xfrm>
                <a:off x="1321308" y="2515939"/>
                <a:ext cx="3008794" cy="896038"/>
              </a:xfrm>
              <a:prstGeom prst="rect">
                <a:avLst/>
              </a:prstGeom>
            </p:spPr>
            <p:txBody>
              <a:bodyPr wrap="square">
                <a:spAutoFit/>
              </a:bodyPr>
              <a:lstStyle/>
              <a:p>
                <a:pPr algn="ctr">
                  <a:lnSpc>
                    <a:spcPct val="150000"/>
                  </a:lnSpc>
                </a:pPr>
                <a:r>
                  <a:rPr kumimoji="1" lang="ja-JP" altLang="en-US" b="1">
                    <a:solidFill>
                      <a:schemeClr val="tx1">
                        <a:lumMod val="75000"/>
                        <a:lumOff val="25000"/>
                      </a:schemeClr>
                    </a:solidFill>
                    <a:latin typeface="游ゴシック" panose="020B0400000000000000" pitchFamily="50" charset="-128"/>
                    <a:ea typeface="游ゴシック" panose="020B0400000000000000" pitchFamily="50" charset="-128"/>
                  </a:rPr>
                  <a:t>ディスペンサー設置場所</a:t>
                </a:r>
                <a:endParaRPr kumimoji="1" lang="en-US" altLang="ja-JP" b="1">
                  <a:solidFill>
                    <a:schemeClr val="tx1">
                      <a:lumMod val="75000"/>
                      <a:lumOff val="25000"/>
                    </a:schemeClr>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1" hangingPunct="1">
                  <a:lnSpc>
                    <a:spcPct val="150000"/>
                  </a:lnSpc>
                  <a:spcBef>
                    <a:spcPts val="0"/>
                  </a:spcBef>
                  <a:spcAft>
                    <a:spcPts val="0"/>
                  </a:spcAft>
                  <a:buClrTx/>
                  <a:buSzTx/>
                  <a:buFontTx/>
                  <a:buNone/>
                  <a:tabLst/>
                  <a:defRPr/>
                </a:pPr>
                <a:endParaRPr kumimoji="0" lang="en-US" altLang="ko-KR" sz="1800" b="1"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26" name="직사각형 44">
                <a:extLst>
                  <a:ext uri="{FF2B5EF4-FFF2-40B4-BE49-F238E27FC236}">
                    <a16:creationId xmlns:a16="http://schemas.microsoft.com/office/drawing/2014/main" id="{E6DBB8C7-A2A7-49E3-B870-5BE569DEACE2}"/>
                  </a:ext>
                </a:extLst>
              </p:cNvPr>
              <p:cNvSpPr/>
              <p:nvPr/>
            </p:nvSpPr>
            <p:spPr>
              <a:xfrm>
                <a:off x="1915917" y="3440499"/>
                <a:ext cx="1853035" cy="697541"/>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記事一覧</a:t>
                </a:r>
                <a:endParaRPr kumimoji="0" lang="en-US" altLang="ko-KR" sz="28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30" name="직사각형 45">
                <a:extLst>
                  <a:ext uri="{FF2B5EF4-FFF2-40B4-BE49-F238E27FC236}">
                    <a16:creationId xmlns:a16="http://schemas.microsoft.com/office/drawing/2014/main" id="{E12CD90C-3A2F-4C4B-B98D-08B81E11C492}"/>
                  </a:ext>
                </a:extLst>
              </p:cNvPr>
              <p:cNvSpPr/>
              <p:nvPr/>
            </p:nvSpPr>
            <p:spPr>
              <a:xfrm>
                <a:off x="1931247" y="4459224"/>
                <a:ext cx="1819576" cy="697541"/>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ja-JP" altLang="en-US" sz="2800" b="1">
                    <a:solidFill>
                      <a:schemeClr val="tx1">
                        <a:lumMod val="75000"/>
                        <a:lumOff val="25000"/>
                      </a:schemeClr>
                    </a:solidFill>
                    <a:latin typeface="游ゴシック" panose="020B0400000000000000" pitchFamily="50" charset="-128"/>
                    <a:ea typeface="游ゴシック" panose="020B0400000000000000" pitchFamily="50" charset="-128"/>
                  </a:rPr>
                  <a:t>特典付与</a:t>
                </a:r>
                <a:endParaRPr kumimoji="0" lang="en-US" altLang="ko-KR" sz="2800"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p:txBody>
          </p:sp>
          <p:sp>
            <p:nvSpPr>
              <p:cNvPr id="31" name="직사각형 46">
                <a:extLst>
                  <a:ext uri="{FF2B5EF4-FFF2-40B4-BE49-F238E27FC236}">
                    <a16:creationId xmlns:a16="http://schemas.microsoft.com/office/drawing/2014/main" id="{D0739117-DB9E-4669-88EC-980C5C6261A6}"/>
                  </a:ext>
                </a:extLst>
              </p:cNvPr>
              <p:cNvSpPr/>
              <p:nvPr/>
            </p:nvSpPr>
            <p:spPr>
              <a:xfrm>
                <a:off x="4519633" y="2364248"/>
                <a:ext cx="4570538" cy="911164"/>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ja-JP" altLang="en-US"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携帯の位置情報システムを利用して</a:t>
                </a:r>
                <a:endParaRPr kumimoji="0" lang="en-US" altLang="ja-JP"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ja-JP" altLang="en-US"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ディスペンサーの</a:t>
                </a:r>
                <a:r>
                  <a:rPr kumimoji="0" lang="ja-JP" altLang="en-US" b="1"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設置場所</a:t>
                </a:r>
                <a:r>
                  <a:rPr kumimoji="0" lang="ja-JP" altLang="en-US"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游ゴシック" panose="020B0400000000000000" pitchFamily="50" charset="-128"/>
                  </a:rPr>
                  <a:t>を地図で表示</a:t>
                </a:r>
                <a:endParaRPr kumimoji="0" lang="ko-KR" altLang="en-US" b="0" i="0" u="none" strike="noStrike" kern="1200" cap="none" spc="0" normalizeH="0" baseline="0" noProof="0">
                  <a:ln>
                    <a:noFill/>
                  </a:ln>
                  <a:solidFill>
                    <a:schemeClr val="tx1">
                      <a:lumMod val="75000"/>
                      <a:lumOff val="25000"/>
                    </a:schemeClr>
                  </a:solidFill>
                  <a:effectLst/>
                  <a:uLnTx/>
                  <a:uFillTx/>
                  <a:latin typeface="游ゴシック" panose="020B0400000000000000" pitchFamily="50" charset="-128"/>
                  <a:ea typeface="맑은 고딕" panose="020B0503020000020004" pitchFamily="34" charset="-127"/>
                </a:endParaRPr>
              </a:p>
            </p:txBody>
          </p:sp>
          <p:sp>
            <p:nvSpPr>
              <p:cNvPr id="32" name="직사각형 47">
                <a:extLst>
                  <a:ext uri="{FF2B5EF4-FFF2-40B4-BE49-F238E27FC236}">
                    <a16:creationId xmlns:a16="http://schemas.microsoft.com/office/drawing/2014/main" id="{84CBB460-7E1E-4878-9CC8-93A715D9FFF3}"/>
                  </a:ext>
                </a:extLst>
              </p:cNvPr>
              <p:cNvSpPr/>
              <p:nvPr/>
            </p:nvSpPr>
            <p:spPr>
              <a:xfrm>
                <a:off x="4444661" y="3501900"/>
                <a:ext cx="6103676" cy="549843"/>
              </a:xfrm>
              <a:prstGeom prst="rect">
                <a:avLst/>
              </a:prstGeom>
            </p:spPr>
            <p:txBody>
              <a:bodyPr wrap="square">
                <a:spAutoFit/>
              </a:bodyPr>
              <a:lstStyle/>
              <a:p>
                <a:pPr>
                  <a:lnSpc>
                    <a:spcPct val="160000"/>
                  </a:lnSpc>
                </a:pP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生理時の服装、食事</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000" b="1">
                    <a:solidFill>
                      <a:schemeClr val="tx1">
                        <a:lumMod val="75000"/>
                        <a:lumOff val="25000"/>
                      </a:schemeClr>
                    </a:solidFill>
                    <a:latin typeface="游ゴシック" panose="020B0400000000000000" pitchFamily="50" charset="-128"/>
                    <a:ea typeface="游ゴシック" panose="020B0400000000000000" pitchFamily="50" charset="-128"/>
                  </a:rPr>
                  <a:t>ダイエット</a:t>
                </a:r>
                <a:r>
                  <a:rPr lang="ja-JP" altLang="en-US" sz="2000">
                    <a:solidFill>
                      <a:schemeClr val="tx1">
                        <a:lumMod val="75000"/>
                        <a:lumOff val="25000"/>
                      </a:schemeClr>
                    </a:solidFill>
                    <a:latin typeface="游ゴシック" panose="020B0400000000000000" pitchFamily="50" charset="-128"/>
                    <a:ea typeface="游ゴシック" panose="020B0400000000000000" pitchFamily="50" charset="-128"/>
                  </a:rPr>
                  <a:t>情報掲載</a:t>
                </a:r>
                <a:endParaRPr lang="en-US" altLang="ja-JP" sz="200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3" name="직사각형 48">
                <a:extLst>
                  <a:ext uri="{FF2B5EF4-FFF2-40B4-BE49-F238E27FC236}">
                    <a16:creationId xmlns:a16="http://schemas.microsoft.com/office/drawing/2014/main" id="{6D5F8039-8246-4849-9D90-EED444EE302D}"/>
                  </a:ext>
                </a:extLst>
              </p:cNvPr>
              <p:cNvSpPr/>
              <p:nvPr/>
            </p:nvSpPr>
            <p:spPr>
              <a:xfrm>
                <a:off x="4455681" y="4409759"/>
                <a:ext cx="4570540" cy="953439"/>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1" lang="ja-JP" altLang="en-US">
                    <a:latin typeface="游ゴシック" panose="020B0400000000000000" pitchFamily="50" charset="-128"/>
                    <a:ea typeface="游ゴシック" panose="020B0400000000000000" pitchFamily="50" charset="-128"/>
                  </a:rPr>
                  <a:t>アンケート回答で商業施設や</a:t>
                </a:r>
                <a:endParaRPr kumimoji="1" lang="en-US" altLang="ja-JP">
                  <a:latin typeface="游ゴシック" panose="020B0400000000000000" pitchFamily="50" charset="-128"/>
                  <a:ea typeface="游ゴシック" panose="020B0400000000000000" pitchFamily="50" charset="-128"/>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1" lang="ja-JP" altLang="en-US">
                    <a:latin typeface="游ゴシック" panose="020B0400000000000000" pitchFamily="50" charset="-128"/>
                    <a:ea typeface="游ゴシック" panose="020B0400000000000000" pitchFamily="50" charset="-128"/>
                  </a:rPr>
                  <a:t>ショップで使える</a:t>
                </a:r>
                <a:r>
                  <a:rPr kumimoji="1" lang="ja-JP" altLang="en-US" sz="2000" b="1">
                    <a:latin typeface="游ゴシック" panose="020B0400000000000000" pitchFamily="50" charset="-128"/>
                    <a:ea typeface="游ゴシック" panose="020B0400000000000000" pitchFamily="50" charset="-128"/>
                  </a:rPr>
                  <a:t>クーポン</a:t>
                </a:r>
                <a:r>
                  <a:rPr kumimoji="1" lang="ja-JP" altLang="en-US">
                    <a:latin typeface="游ゴシック" panose="020B0400000000000000" pitchFamily="50" charset="-128"/>
                    <a:ea typeface="游ゴシック" panose="020B0400000000000000" pitchFamily="50" charset="-128"/>
                  </a:rPr>
                  <a:t>を付与</a:t>
                </a:r>
                <a:endParaRPr kumimoji="0" lang="ko-KR" altLang="en-US" sz="1600" b="0" i="0" u="none" strike="noStrike" kern="1200" cap="none" spc="0" normalizeH="0" baseline="0" noProof="0">
                  <a:ln>
                    <a:noFill/>
                  </a:ln>
                  <a:solidFill>
                    <a:prstClr val="white"/>
                  </a:solidFill>
                  <a:effectLst/>
                  <a:uLnTx/>
                  <a:uFillTx/>
                  <a:latin typeface="游ゴシック" panose="020B0400000000000000" pitchFamily="50" charset="-128"/>
                  <a:ea typeface="맑은 고딕" panose="020B0503020000020004" pitchFamily="34" charset="-127"/>
                </a:endParaRPr>
              </a:p>
            </p:txBody>
          </p:sp>
          <p:sp>
            <p:nvSpPr>
              <p:cNvPr id="17" name="타원 19">
                <a:extLst>
                  <a:ext uri="{FF2B5EF4-FFF2-40B4-BE49-F238E27FC236}">
                    <a16:creationId xmlns:a16="http://schemas.microsoft.com/office/drawing/2014/main" id="{7D631A8C-74B0-4CE2-A79E-134565746499}"/>
                  </a:ext>
                </a:extLst>
              </p:cNvPr>
              <p:cNvSpPr/>
              <p:nvPr/>
            </p:nvSpPr>
            <p:spPr>
              <a:xfrm>
                <a:off x="9434700" y="1327702"/>
                <a:ext cx="856810" cy="85681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36" name="타원 16">
              <a:extLst>
                <a:ext uri="{FF2B5EF4-FFF2-40B4-BE49-F238E27FC236}">
                  <a16:creationId xmlns:a16="http://schemas.microsoft.com/office/drawing/2014/main" id="{9ACD4B43-8E57-4134-9F2C-ADF0552D3C5A}"/>
                </a:ext>
              </a:extLst>
            </p:cNvPr>
            <p:cNvSpPr/>
            <p:nvPr/>
          </p:nvSpPr>
          <p:spPr>
            <a:xfrm>
              <a:off x="8949140" y="2849397"/>
              <a:ext cx="1013200" cy="988575"/>
            </a:xfrm>
            <a:prstGeom prst="ellipse">
              <a:avLst/>
            </a:prstGeom>
            <a:solidFill>
              <a:srgbClr val="ECF3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37" name="타원 19">
              <a:extLst>
                <a:ext uri="{FF2B5EF4-FFF2-40B4-BE49-F238E27FC236}">
                  <a16:creationId xmlns:a16="http://schemas.microsoft.com/office/drawing/2014/main" id="{82A1CB68-504E-49DC-9E5C-B3FFD8E73167}"/>
                </a:ext>
              </a:extLst>
            </p:cNvPr>
            <p:cNvSpPr/>
            <p:nvPr/>
          </p:nvSpPr>
          <p:spPr>
            <a:xfrm>
              <a:off x="9031328" y="2925712"/>
              <a:ext cx="841043" cy="83171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38" name="타원 17">
              <a:extLst>
                <a:ext uri="{FF2B5EF4-FFF2-40B4-BE49-F238E27FC236}">
                  <a16:creationId xmlns:a16="http://schemas.microsoft.com/office/drawing/2014/main" id="{58F712B0-4D94-4F66-9CD5-605BB3432D2C}"/>
                </a:ext>
              </a:extLst>
            </p:cNvPr>
            <p:cNvSpPr/>
            <p:nvPr/>
          </p:nvSpPr>
          <p:spPr>
            <a:xfrm>
              <a:off x="9814766" y="3853493"/>
              <a:ext cx="1077351" cy="979439"/>
            </a:xfrm>
            <a:prstGeom prst="ellipse">
              <a:avLst/>
            </a:prstGeom>
            <a:solidFill>
              <a:srgbClr val="FFF2C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39" name="타원 19">
              <a:extLst>
                <a:ext uri="{FF2B5EF4-FFF2-40B4-BE49-F238E27FC236}">
                  <a16:creationId xmlns:a16="http://schemas.microsoft.com/office/drawing/2014/main" id="{A5F4E08A-8663-435A-9569-D123B762393A}"/>
                </a:ext>
              </a:extLst>
            </p:cNvPr>
            <p:cNvSpPr/>
            <p:nvPr/>
          </p:nvSpPr>
          <p:spPr>
            <a:xfrm>
              <a:off x="9962339" y="3932257"/>
              <a:ext cx="841043" cy="83171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40" name="타원 18">
              <a:extLst>
                <a:ext uri="{FF2B5EF4-FFF2-40B4-BE49-F238E27FC236}">
                  <a16:creationId xmlns:a16="http://schemas.microsoft.com/office/drawing/2014/main" id="{473E148A-7682-49E3-8365-8CBE1825D312}"/>
                </a:ext>
              </a:extLst>
            </p:cNvPr>
            <p:cNvSpPr/>
            <p:nvPr/>
          </p:nvSpPr>
          <p:spPr>
            <a:xfrm>
              <a:off x="9204213" y="4874817"/>
              <a:ext cx="856810" cy="979440"/>
            </a:xfrm>
            <a:prstGeom prst="ellipse">
              <a:avLst/>
            </a:prstGeom>
            <a:solidFill>
              <a:schemeClr val="accent6">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41" name="타원 19">
              <a:extLst>
                <a:ext uri="{FF2B5EF4-FFF2-40B4-BE49-F238E27FC236}">
                  <a16:creationId xmlns:a16="http://schemas.microsoft.com/office/drawing/2014/main" id="{B7BEE68F-EE9A-4585-A9E3-D2332F71F8DC}"/>
                </a:ext>
              </a:extLst>
            </p:cNvPr>
            <p:cNvSpPr/>
            <p:nvPr/>
          </p:nvSpPr>
          <p:spPr>
            <a:xfrm>
              <a:off x="9113184" y="4948680"/>
              <a:ext cx="841043" cy="831711"/>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pSp>
      <p:sp>
        <p:nvSpPr>
          <p:cNvPr id="42" name="テキスト ボックス 41">
            <a:extLst>
              <a:ext uri="{FF2B5EF4-FFF2-40B4-BE49-F238E27FC236}">
                <a16:creationId xmlns:a16="http://schemas.microsoft.com/office/drawing/2014/main" id="{0EAFB217-F258-4C1D-B431-2F75F527F027}"/>
              </a:ext>
            </a:extLst>
          </p:cNvPr>
          <p:cNvSpPr txBox="1"/>
          <p:nvPr/>
        </p:nvSpPr>
        <p:spPr>
          <a:xfrm>
            <a:off x="956342" y="237757"/>
            <a:ext cx="6096000" cy="646331"/>
          </a:xfrm>
          <a:prstGeom prst="rect">
            <a:avLst/>
          </a:prstGeom>
          <a:noFill/>
        </p:spPr>
        <p:txBody>
          <a:bodyPr wrap="square">
            <a:spAutoFit/>
          </a:bodyPr>
          <a:lstStyle/>
          <a:p>
            <a:r>
              <a:rPr kumimoji="1"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消費者向け機能</a:t>
            </a:r>
            <a:endParaRPr lang="ja-JP" altLang="en-US" sz="1400" b="1">
              <a:latin typeface="游ゴシック" panose="020B0400000000000000" pitchFamily="50" charset="-128"/>
              <a:ea typeface="游ゴシック" panose="020B0400000000000000" pitchFamily="50" charset="-128"/>
            </a:endParaRPr>
          </a:p>
        </p:txBody>
      </p:sp>
      <p:pic>
        <p:nvPicPr>
          <p:cNvPr id="44" name="グラフィックス 43" descr="日毎カレンダー 単色塗りつぶし">
            <a:extLst>
              <a:ext uri="{FF2B5EF4-FFF2-40B4-BE49-F238E27FC236}">
                <a16:creationId xmlns:a16="http://schemas.microsoft.com/office/drawing/2014/main" id="{9196D0FB-CC5E-4E77-9068-51E6227CDC3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352324" y="1854942"/>
            <a:ext cx="667212" cy="667212"/>
          </a:xfrm>
          <a:prstGeom prst="rect">
            <a:avLst/>
          </a:prstGeom>
        </p:spPr>
      </p:pic>
      <p:pic>
        <p:nvPicPr>
          <p:cNvPr id="46" name="グラフィックス 45" descr="ピン止めした地図 単色塗りつぶし">
            <a:extLst>
              <a:ext uri="{FF2B5EF4-FFF2-40B4-BE49-F238E27FC236}">
                <a16:creationId xmlns:a16="http://schemas.microsoft.com/office/drawing/2014/main" id="{B596BD28-0A7F-4104-9512-6F38AF1243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23334" y="2867785"/>
            <a:ext cx="652586" cy="652586"/>
          </a:xfrm>
          <a:prstGeom prst="rect">
            <a:avLst/>
          </a:prstGeom>
        </p:spPr>
      </p:pic>
      <p:pic>
        <p:nvPicPr>
          <p:cNvPr id="48" name="グラフィックス 47" descr="新聞 単色塗りつぶし">
            <a:extLst>
              <a:ext uri="{FF2B5EF4-FFF2-40B4-BE49-F238E27FC236}">
                <a16:creationId xmlns:a16="http://schemas.microsoft.com/office/drawing/2014/main" id="{A192CC55-B0E4-43F5-8532-A6551F7043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701641" y="3821761"/>
            <a:ext cx="762624" cy="762624"/>
          </a:xfrm>
          <a:prstGeom prst="rect">
            <a:avLst/>
          </a:prstGeom>
        </p:spPr>
      </p:pic>
      <p:pic>
        <p:nvPicPr>
          <p:cNvPr id="54" name="グラフィックス 53" descr="チケット 単色塗りつぶし">
            <a:extLst>
              <a:ext uri="{FF2B5EF4-FFF2-40B4-BE49-F238E27FC236}">
                <a16:creationId xmlns:a16="http://schemas.microsoft.com/office/drawing/2014/main" id="{8B76F44A-F7EF-4350-A29C-852A0C4E74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859034" y="4787564"/>
            <a:ext cx="785769" cy="785769"/>
          </a:xfrm>
          <a:prstGeom prst="rect">
            <a:avLst/>
          </a:prstGeom>
        </p:spPr>
      </p:pic>
    </p:spTree>
    <p:extLst>
      <p:ext uri="{BB962C8B-B14F-4D97-AF65-F5344CB8AC3E}">
        <p14:creationId xmlns:p14="http://schemas.microsoft.com/office/powerpoint/2010/main" val="2164712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245939D-8723-4356-A224-3101A127185F}"/>
              </a:ext>
            </a:extLst>
          </p:cNvPr>
          <p:cNvSpPr txBox="1"/>
          <p:nvPr/>
        </p:nvSpPr>
        <p:spPr>
          <a:xfrm>
            <a:off x="1897942" y="2465387"/>
            <a:ext cx="8396116" cy="2774414"/>
          </a:xfrm>
          <a:prstGeom prst="rect">
            <a:avLst/>
          </a:prstGeom>
          <a:noFill/>
        </p:spPr>
        <p:txBody>
          <a:bodyPr wrap="square" rtlCol="0">
            <a:spAutoFit/>
          </a:bodyPr>
          <a:lstStyle/>
          <a:p>
            <a:pPr algn="ctr" latinLnBrk="0">
              <a:lnSpc>
                <a:spcPct val="150000"/>
              </a:lnSpc>
              <a:defRPr/>
            </a:pPr>
            <a:r>
              <a:rPr kumimoji="1" lang="ja-JP" altLang="en-US" sz="4000" b="1" u="sng">
                <a:solidFill>
                  <a:schemeClr val="tx1"/>
                </a:solidFill>
                <a:latin typeface="游ゴシック" panose="020B0400000000000000" pitchFamily="50" charset="-128"/>
                <a:ea typeface="游ゴシック" panose="020B0400000000000000" pitchFamily="50" charset="-128"/>
              </a:rPr>
              <a:t>ディスペンサーを用いた新事業提案</a:t>
            </a:r>
            <a:r>
              <a:rPr lang="ja-JP" altLang="en-US" sz="4000" kern="0">
                <a:solidFill>
                  <a:schemeClr val="tx1"/>
                </a:solidFill>
                <a:latin typeface="BIZ UDPGothic" panose="020B0400000000000000" pitchFamily="34" charset="-128"/>
              </a:rPr>
              <a:t>乳幼児用オムツのディスペンサー</a:t>
            </a:r>
          </a:p>
          <a:p>
            <a:pPr algn="ctr" latinLnBrk="0">
              <a:lnSpc>
                <a:spcPct val="150000"/>
              </a:lnSpc>
              <a:defRPr/>
            </a:pPr>
            <a:endParaRPr kumimoji="1" lang="en-US" altLang="ja-JP" sz="4000" b="1" u="sng">
              <a:solidFill>
                <a:schemeClr val="tx1"/>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87055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3600" b="1" kern="0">
                  <a:solidFill>
                    <a:prstClr val="black">
                      <a:lumMod val="75000"/>
                      <a:lumOff val="25000"/>
                    </a:prstClr>
                  </a:solidFill>
                  <a:latin typeface="游ゴシック" panose="020B0400000000000000" pitchFamily="50" charset="-128"/>
                  <a:ea typeface="游ゴシック" panose="020B0400000000000000" pitchFamily="50" charset="-128"/>
                </a:rPr>
                <a:t>概要</a:t>
              </a:r>
              <a:endParaRPr lang="ko-KR" altLang="en-US" sz="5400" kern="0">
                <a:solidFill>
                  <a:prstClr val="white">
                    <a:lumMod val="75000"/>
                  </a:prstClr>
                </a:solidFill>
                <a:latin typeface="游ゴシック" panose="020B04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pic>
        <p:nvPicPr>
          <p:cNvPr id="58" name="object 3">
            <a:extLst>
              <a:ext uri="{FF2B5EF4-FFF2-40B4-BE49-F238E27FC236}">
                <a16:creationId xmlns:a16="http://schemas.microsoft.com/office/drawing/2014/main" id="{BD258D2C-26EE-4174-900C-3210B21B8350}"/>
              </a:ext>
            </a:extLst>
          </p:cNvPr>
          <p:cNvPicPr>
            <a:picLocks noChangeAspect="1"/>
          </p:cNvPicPr>
          <p:nvPr/>
        </p:nvPicPr>
        <p:blipFill>
          <a:blip r:embed="rId2" cstate="print"/>
          <a:stretch>
            <a:fillRect/>
          </a:stretch>
        </p:blipFill>
        <p:spPr>
          <a:xfrm>
            <a:off x="10204722" y="268075"/>
            <a:ext cx="1553064" cy="694452"/>
          </a:xfrm>
          <a:prstGeom prst="rect">
            <a:avLst/>
          </a:prstGeom>
        </p:spPr>
      </p:pic>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lstStyle/>
          <a:p>
            <a:pPr>
              <a:lnSpc>
                <a:spcPct val="100000"/>
              </a:lnSpc>
            </a:pPr>
            <a:r>
              <a:rPr kumimoji="1" lang="ja-JP" altLang="en-US" u="sng">
                <a:latin typeface="游ゴシック" panose="020B0400000000000000" pitchFamily="50" charset="-128"/>
                <a:ea typeface="游ゴシック" panose="020B0400000000000000" pitchFamily="50" charset="-128"/>
              </a:rPr>
              <a:t>設置施設</a:t>
            </a:r>
            <a:endParaRPr kumimoji="1" lang="en-US" altLang="ja-JP" u="sng">
              <a:latin typeface="游ゴシック" panose="020B0400000000000000" pitchFamily="50" charset="-128"/>
              <a:ea typeface="游ゴシック" panose="020B0400000000000000" pitchFamily="50" charset="-128"/>
            </a:endParaRPr>
          </a:p>
          <a:p>
            <a:pPr marL="457200" lvl="1" indent="0">
              <a:lnSpc>
                <a:spcPct val="100000"/>
              </a:lnSpc>
              <a:buNone/>
            </a:pPr>
            <a:r>
              <a:rPr lang="ja-JP" altLang="en-US" b="1">
                <a:latin typeface="游ゴシック" panose="020B0400000000000000" pitchFamily="50" charset="-128"/>
                <a:ea typeface="游ゴシック" panose="020B0400000000000000" pitchFamily="50" charset="-128"/>
              </a:rPr>
              <a:t>①商業施設</a:t>
            </a:r>
            <a:endParaRPr lang="en-US" altLang="ja-JP" b="1">
              <a:latin typeface="游ゴシック" panose="020B0400000000000000" pitchFamily="50" charset="-128"/>
              <a:ea typeface="游ゴシック" panose="020B0400000000000000" pitchFamily="50" charset="-128"/>
            </a:endParaRPr>
          </a:p>
          <a:p>
            <a:pPr marL="457200" lvl="1" indent="0">
              <a:lnSpc>
                <a:spcPct val="100000"/>
              </a:lnSpc>
              <a:buNone/>
            </a:pPr>
            <a:r>
              <a:rPr lang="ja-JP" altLang="en-US" b="1">
                <a:latin typeface="游ゴシック" panose="020B0400000000000000" pitchFamily="50" charset="-128"/>
                <a:ea typeface="游ゴシック" panose="020B0400000000000000" pitchFamily="50" charset="-128"/>
              </a:rPr>
              <a:t>②レジャー施設</a:t>
            </a:r>
            <a:r>
              <a:rPr lang="ja-JP" altLang="en-US">
                <a:latin typeface="游ゴシック" panose="020B0400000000000000" pitchFamily="50" charset="-128"/>
                <a:ea typeface="游ゴシック" panose="020B0400000000000000" pitchFamily="50" charset="-128"/>
              </a:rPr>
              <a:t>（八景島シーパラダイス、よみうりランドなど）</a:t>
            </a:r>
            <a:endParaRPr lang="en-US" altLang="ja-JP">
              <a:latin typeface="游ゴシック" panose="020B0400000000000000" pitchFamily="50" charset="-128"/>
              <a:ea typeface="游ゴシック" panose="020B0400000000000000" pitchFamily="50" charset="-128"/>
            </a:endParaRPr>
          </a:p>
          <a:p>
            <a:pPr marL="457200" lvl="1" indent="0">
              <a:lnSpc>
                <a:spcPct val="100000"/>
              </a:lnSpc>
              <a:buNone/>
            </a:pPr>
            <a:r>
              <a:rPr lang="ja-JP" altLang="en-US" b="1">
                <a:latin typeface="游ゴシック" panose="020B0400000000000000" pitchFamily="50" charset="-128"/>
                <a:ea typeface="游ゴシック" panose="020B0400000000000000" pitchFamily="50" charset="-128"/>
              </a:rPr>
              <a:t>③コンビニ、スーパー</a:t>
            </a:r>
            <a:endParaRPr lang="en-US" altLang="ja-JP" b="1">
              <a:latin typeface="游ゴシック" panose="020B0400000000000000" pitchFamily="50" charset="-128"/>
              <a:ea typeface="游ゴシック" panose="020B0400000000000000" pitchFamily="50" charset="-128"/>
            </a:endParaRPr>
          </a:p>
          <a:p>
            <a:pPr>
              <a:lnSpc>
                <a:spcPct val="100000"/>
              </a:lnSpc>
            </a:pPr>
            <a:r>
              <a:rPr lang="ja-JP" altLang="en-US" u="sng">
                <a:latin typeface="游ゴシック" panose="020B0400000000000000" pitchFamily="50" charset="-128"/>
                <a:ea typeface="游ゴシック" panose="020B0400000000000000" pitchFamily="50" charset="-128"/>
              </a:rPr>
              <a:t>設置場所</a:t>
            </a:r>
            <a:endParaRPr lang="en-US" altLang="ja-JP" u="sng">
              <a:latin typeface="游ゴシック" panose="020B0400000000000000" pitchFamily="50" charset="-128"/>
              <a:ea typeface="游ゴシック" panose="020B0400000000000000" pitchFamily="50" charset="-128"/>
            </a:endParaRPr>
          </a:p>
          <a:p>
            <a:pPr marL="457200" lvl="1" indent="0">
              <a:lnSpc>
                <a:spcPct val="100000"/>
              </a:lnSpc>
              <a:buNone/>
            </a:pPr>
            <a:r>
              <a:rPr kumimoji="1" lang="ja-JP" altLang="en-US" b="1">
                <a:latin typeface="游ゴシック" panose="020B0400000000000000" pitchFamily="50" charset="-128"/>
                <a:ea typeface="游ゴシック" panose="020B0400000000000000" pitchFamily="50" charset="-128"/>
              </a:rPr>
              <a:t>オムツ交換台のある場所</a:t>
            </a:r>
            <a:r>
              <a:rPr kumimoji="1" lang="ja-JP" altLang="en-US">
                <a:latin typeface="游ゴシック" panose="020B0400000000000000" pitchFamily="50" charset="-128"/>
                <a:ea typeface="游ゴシック" panose="020B0400000000000000" pitchFamily="50" charset="-128"/>
              </a:rPr>
              <a:t>（トイレ、授乳室）</a:t>
            </a:r>
            <a:endParaRPr kumimoji="1" lang="en-US" altLang="ja-JP">
              <a:latin typeface="游ゴシック" panose="020B0400000000000000" pitchFamily="50" charset="-128"/>
              <a:ea typeface="游ゴシック" panose="020B0400000000000000" pitchFamily="50" charset="-128"/>
            </a:endParaRPr>
          </a:p>
          <a:p>
            <a:pPr>
              <a:lnSpc>
                <a:spcPct val="100000"/>
              </a:lnSpc>
            </a:pPr>
            <a:r>
              <a:rPr lang="ja-JP" altLang="en-US" u="sng">
                <a:latin typeface="游ゴシック" panose="020B0400000000000000" pitchFamily="50" charset="-128"/>
                <a:ea typeface="游ゴシック" panose="020B0400000000000000" pitchFamily="50" charset="-128"/>
              </a:rPr>
              <a:t>設置枚数</a:t>
            </a:r>
            <a:r>
              <a:rPr lang="ja-JP" altLang="en-US" sz="2400">
                <a:latin typeface="游ゴシック" panose="020B0400000000000000" pitchFamily="50" charset="-128"/>
                <a:ea typeface="游ゴシック" panose="020B0400000000000000" pitchFamily="50" charset="-128"/>
              </a:rPr>
              <a:t>（</a:t>
            </a:r>
            <a:r>
              <a:rPr kumimoji="1" lang="en-US" altLang="ja-JP" sz="2400">
                <a:latin typeface="游ゴシック" panose="020B0400000000000000" pitchFamily="50" charset="-128"/>
                <a:ea typeface="游ゴシック" panose="020B0400000000000000" pitchFamily="50" charset="-128"/>
              </a:rPr>
              <a:t>1</a:t>
            </a:r>
            <a:r>
              <a:rPr kumimoji="1" lang="ja-JP" altLang="en-US" sz="2400">
                <a:latin typeface="游ゴシック" panose="020B0400000000000000" pitchFamily="50" charset="-128"/>
                <a:ea typeface="游ゴシック" panose="020B0400000000000000" pitchFamily="50" charset="-128"/>
              </a:rPr>
              <a:t>ヶ月でリセット）</a:t>
            </a:r>
            <a:endParaRPr kumimoji="1" lang="en-US" altLang="ja-JP" sz="2400">
              <a:latin typeface="游ゴシック" panose="020B0400000000000000" pitchFamily="50" charset="-128"/>
              <a:ea typeface="游ゴシック" panose="020B0400000000000000" pitchFamily="50" charset="-128"/>
            </a:endParaRPr>
          </a:p>
          <a:p>
            <a:pPr marL="457200" lvl="1" indent="0">
              <a:lnSpc>
                <a:spcPct val="100000"/>
              </a:lnSpc>
              <a:buNone/>
            </a:pPr>
            <a:r>
              <a:rPr kumimoji="1" lang="en-US" altLang="ja-JP" b="1">
                <a:latin typeface="游ゴシック" panose="020B0400000000000000" pitchFamily="50" charset="-128"/>
                <a:ea typeface="游ゴシック" panose="020B0400000000000000" pitchFamily="50" charset="-128"/>
              </a:rPr>
              <a:t>1</a:t>
            </a:r>
            <a:r>
              <a:rPr kumimoji="1" lang="ja-JP" altLang="en-US" b="1">
                <a:latin typeface="游ゴシック" panose="020B0400000000000000" pitchFamily="50" charset="-128"/>
                <a:ea typeface="游ゴシック" panose="020B0400000000000000" pitchFamily="50" charset="-128"/>
              </a:rPr>
              <a:t>週間</a:t>
            </a:r>
            <a:r>
              <a:rPr lang="ja-JP" altLang="en-US" b="1">
                <a:latin typeface="游ゴシック" panose="020B0400000000000000" pitchFamily="50" charset="-128"/>
                <a:ea typeface="游ゴシック" panose="020B0400000000000000" pitchFamily="50" charset="-128"/>
              </a:rPr>
              <a:t>で</a:t>
            </a:r>
            <a:r>
              <a:rPr kumimoji="1" lang="en-US" altLang="ja-JP" b="1">
                <a:latin typeface="游ゴシック" panose="020B0400000000000000" pitchFamily="50" charset="-128"/>
                <a:ea typeface="游ゴシック" panose="020B0400000000000000" pitchFamily="50" charset="-128"/>
              </a:rPr>
              <a:t>3</a:t>
            </a:r>
            <a:r>
              <a:rPr kumimoji="1" lang="ja-JP" altLang="en-US" b="1">
                <a:latin typeface="游ゴシック" panose="020B0400000000000000" pitchFamily="50" charset="-128"/>
                <a:ea typeface="游ゴシック" panose="020B0400000000000000" pitchFamily="50" charset="-128"/>
              </a:rPr>
              <a:t>枚</a:t>
            </a:r>
            <a:r>
              <a:rPr kumimoji="1" lang="ja-JP" altLang="en-US">
                <a:latin typeface="游ゴシック" panose="020B0400000000000000" pitchFamily="50" charset="-128"/>
                <a:ea typeface="游ゴシック" panose="020B0400000000000000" pitchFamily="50" charset="-128"/>
              </a:rPr>
              <a:t> → </a:t>
            </a:r>
            <a:r>
              <a:rPr kumimoji="1" lang="en-US" altLang="ja-JP" b="1">
                <a:latin typeface="游ゴシック" panose="020B0400000000000000" pitchFamily="50" charset="-128"/>
                <a:ea typeface="游ゴシック" panose="020B0400000000000000" pitchFamily="50" charset="-128"/>
              </a:rPr>
              <a:t>1</a:t>
            </a:r>
            <a:r>
              <a:rPr kumimoji="1" lang="ja-JP" altLang="en-US" b="1">
                <a:latin typeface="游ゴシック" panose="020B0400000000000000" pitchFamily="50" charset="-128"/>
                <a:ea typeface="游ゴシック" panose="020B0400000000000000" pitchFamily="50" charset="-128"/>
              </a:rPr>
              <a:t>ヶ月</a:t>
            </a:r>
            <a:r>
              <a:rPr kumimoji="1" lang="en-US" altLang="ja-JP" b="1">
                <a:latin typeface="游ゴシック" panose="020B0400000000000000" pitchFamily="50" charset="-128"/>
                <a:ea typeface="游ゴシック" panose="020B0400000000000000" pitchFamily="50" charset="-128"/>
              </a:rPr>
              <a:t>12</a:t>
            </a:r>
            <a:r>
              <a:rPr kumimoji="1" lang="ja-JP" altLang="en-US" b="1">
                <a:latin typeface="游ゴシック" panose="020B0400000000000000" pitchFamily="50" charset="-128"/>
                <a:ea typeface="游ゴシック" panose="020B0400000000000000" pitchFamily="50" charset="-128"/>
              </a:rPr>
              <a:t>枚 </a:t>
            </a:r>
            <a:r>
              <a:rPr kumimoji="1" lang="ja-JP" altLang="en-US">
                <a:latin typeface="游ゴシック" panose="020B0400000000000000" pitchFamily="50" charset="-128"/>
                <a:ea typeface="游ゴシック" panose="020B0400000000000000" pitchFamily="50" charset="-128"/>
              </a:rPr>
              <a:t>（</a:t>
            </a:r>
            <a:r>
              <a:rPr kumimoji="1" lang="en-US" altLang="ja-JP">
                <a:latin typeface="游ゴシック" panose="020B0400000000000000" pitchFamily="50" charset="-128"/>
                <a:ea typeface="游ゴシック" panose="020B0400000000000000" pitchFamily="50" charset="-128"/>
              </a:rPr>
              <a:t>1</a:t>
            </a:r>
            <a:r>
              <a:rPr kumimoji="1" lang="ja-JP" altLang="en-US">
                <a:latin typeface="游ゴシック" panose="020B0400000000000000" pitchFamily="50" charset="-128"/>
                <a:ea typeface="游ゴシック" panose="020B0400000000000000" pitchFamily="50" charset="-128"/>
              </a:rPr>
              <a:t>人当たり）</a:t>
            </a:r>
          </a:p>
          <a:p>
            <a:pPr marL="457200" lvl="1" indent="0">
              <a:lnSpc>
                <a:spcPct val="100000"/>
              </a:lnSpc>
              <a:buNone/>
            </a:pPr>
            <a:r>
              <a:rPr kumimoji="1" lang="ja-JP" altLang="en-US" b="1">
                <a:latin typeface="游ゴシック" panose="020B0400000000000000" pitchFamily="50" charset="-128"/>
                <a:ea typeface="游ゴシック" panose="020B0400000000000000" pitchFamily="50" charset="-128"/>
              </a:rPr>
              <a:t>月</a:t>
            </a:r>
            <a:r>
              <a:rPr kumimoji="1" lang="en-US" altLang="ja-JP" b="1">
                <a:latin typeface="游ゴシック" panose="020B0400000000000000" pitchFamily="50" charset="-128"/>
                <a:ea typeface="游ゴシック" panose="020B0400000000000000" pitchFamily="50" charset="-128"/>
              </a:rPr>
              <a:t>20</a:t>
            </a:r>
            <a:r>
              <a:rPr kumimoji="1" lang="ja-JP" altLang="en-US" b="1">
                <a:latin typeface="游ゴシック" panose="020B0400000000000000" pitchFamily="50" charset="-128"/>
                <a:ea typeface="游ゴシック" panose="020B0400000000000000" pitchFamily="50" charset="-128"/>
              </a:rPr>
              <a:t>名</a:t>
            </a:r>
            <a:r>
              <a:rPr kumimoji="1" lang="ja-JP" altLang="en-US">
                <a:latin typeface="游ゴシック" panose="020B0400000000000000" pitchFamily="50" charset="-128"/>
                <a:ea typeface="游ゴシック" panose="020B0400000000000000" pitchFamily="50" charset="-128"/>
              </a:rPr>
              <a:t>使用目安（</a:t>
            </a:r>
            <a:r>
              <a:rPr lang="en-US" altLang="ja-JP" sz="2400" i="0">
                <a:solidFill>
                  <a:srgbClr val="000000"/>
                </a:solidFill>
                <a:effectLst/>
                <a:latin typeface="游ゴシック" panose="020B0400000000000000" pitchFamily="50" charset="-128"/>
                <a:ea typeface="游ゴシック" panose="020B0400000000000000" pitchFamily="50" charset="-128"/>
              </a:rPr>
              <a:t>anbii</a:t>
            </a:r>
            <a:r>
              <a:rPr lang="ja-JP" altLang="en-US" sz="2400" i="0">
                <a:solidFill>
                  <a:srgbClr val="000000"/>
                </a:solidFill>
                <a:effectLst/>
                <a:latin typeface="游ゴシック" panose="020B0400000000000000" pitchFamily="50" charset="-128"/>
                <a:ea typeface="游ゴシック" panose="020B0400000000000000" pitchFamily="50" charset="-128"/>
              </a:rPr>
              <a:t>同様</a:t>
            </a:r>
            <a:r>
              <a:rPr kumimoji="1" lang="ja-JP" altLang="en-US">
                <a:latin typeface="游ゴシック" panose="020B0400000000000000" pitchFamily="50" charset="-128"/>
                <a:ea typeface="游ゴシック" panose="020B0400000000000000" pitchFamily="50" charset="-128"/>
              </a:rPr>
              <a:t>）</a:t>
            </a:r>
            <a:endParaRPr kumimoji="1" lang="en-US" altLang="ja-JP">
              <a:latin typeface="游ゴシック" panose="020B0400000000000000" pitchFamily="50" charset="-128"/>
              <a:ea typeface="游ゴシック" panose="020B0400000000000000" pitchFamily="50" charset="-128"/>
            </a:endParaRPr>
          </a:p>
          <a:p>
            <a:pPr marL="457200" lvl="1" indent="0">
              <a:lnSpc>
                <a:spcPct val="100000"/>
              </a:lnSpc>
              <a:buNone/>
            </a:pPr>
            <a:r>
              <a:rPr kumimoji="1" lang="ja-JP" altLang="en-US">
                <a:latin typeface="游ゴシック" panose="020B0400000000000000" pitchFamily="50" charset="-128"/>
                <a:ea typeface="游ゴシック" panose="020B0400000000000000" pitchFamily="50" charset="-128"/>
              </a:rPr>
              <a:t>→ </a:t>
            </a:r>
            <a:r>
              <a:rPr kumimoji="1" lang="ja-JP" altLang="en-US" b="1">
                <a:latin typeface="游ゴシック" panose="020B0400000000000000" pitchFamily="50" charset="-128"/>
                <a:ea typeface="游ゴシック" panose="020B0400000000000000" pitchFamily="50" charset="-128"/>
              </a:rPr>
              <a:t>月</a:t>
            </a:r>
            <a:r>
              <a:rPr kumimoji="1" lang="en-US" altLang="ja-JP" b="1">
                <a:latin typeface="游ゴシック" panose="020B0400000000000000" pitchFamily="50" charset="-128"/>
                <a:ea typeface="游ゴシック" panose="020B0400000000000000" pitchFamily="50" charset="-128"/>
              </a:rPr>
              <a:t>240</a:t>
            </a:r>
            <a:r>
              <a:rPr kumimoji="1" lang="ja-JP" altLang="en-US" b="1">
                <a:latin typeface="游ゴシック" panose="020B0400000000000000" pitchFamily="50" charset="-128"/>
                <a:ea typeface="游ゴシック" panose="020B0400000000000000" pitchFamily="50" charset="-128"/>
              </a:rPr>
              <a:t>枚＝</a:t>
            </a:r>
            <a:r>
              <a:rPr kumimoji="1" lang="en-US" altLang="ja-JP" b="1">
                <a:latin typeface="游ゴシック" panose="020B0400000000000000" pitchFamily="50" charset="-128"/>
                <a:ea typeface="游ゴシック" panose="020B0400000000000000" pitchFamily="50" charset="-128"/>
              </a:rPr>
              <a:t>40</a:t>
            </a:r>
            <a:r>
              <a:rPr kumimoji="1" lang="ja-JP" altLang="en-US" b="1">
                <a:latin typeface="游ゴシック" panose="020B0400000000000000" pitchFamily="50" charset="-128"/>
                <a:ea typeface="游ゴシック" panose="020B0400000000000000" pitchFamily="50" charset="-128"/>
              </a:rPr>
              <a:t>枚入り</a:t>
            </a:r>
            <a:r>
              <a:rPr kumimoji="1" lang="en-US" altLang="ja-JP">
                <a:latin typeface="游ゴシック" panose="020B0400000000000000" pitchFamily="50" charset="-128"/>
                <a:ea typeface="游ゴシック" panose="020B0400000000000000" pitchFamily="50" charset="-128"/>
              </a:rPr>
              <a:t>(</a:t>
            </a:r>
            <a:r>
              <a:rPr kumimoji="1" lang="ja-JP" altLang="en-US">
                <a:latin typeface="游ゴシック" panose="020B0400000000000000" pitchFamily="50" charset="-128"/>
                <a:ea typeface="游ゴシック" panose="020B0400000000000000" pitchFamily="50" charset="-128"/>
              </a:rPr>
              <a:t>使用するオムツの</a:t>
            </a:r>
            <a:r>
              <a:rPr kumimoji="1" lang="en-US" altLang="ja-JP">
                <a:latin typeface="游ゴシック" panose="020B0400000000000000" pitchFamily="50" charset="-128"/>
                <a:ea typeface="游ゴシック" panose="020B0400000000000000" pitchFamily="50" charset="-128"/>
              </a:rPr>
              <a:t>1</a:t>
            </a:r>
            <a:r>
              <a:rPr kumimoji="1" lang="ja-JP" altLang="en-US">
                <a:latin typeface="游ゴシック" panose="020B0400000000000000" pitchFamily="50" charset="-128"/>
                <a:ea typeface="游ゴシック" panose="020B0400000000000000" pitchFamily="50" charset="-128"/>
              </a:rPr>
              <a:t>袋当たりの枚数</a:t>
            </a:r>
            <a:r>
              <a:rPr kumimoji="1" lang="en-US" altLang="ja-JP">
                <a:latin typeface="游ゴシック" panose="020B0400000000000000" pitchFamily="50" charset="-128"/>
                <a:ea typeface="游ゴシック" panose="020B0400000000000000" pitchFamily="50" charset="-128"/>
              </a:rPr>
              <a:t>)</a:t>
            </a:r>
            <a:r>
              <a:rPr kumimoji="1" lang="en-US" altLang="ja-JP" b="1">
                <a:latin typeface="游ゴシック" panose="020B0400000000000000" pitchFamily="50" charset="-128"/>
                <a:ea typeface="游ゴシック" panose="020B0400000000000000" pitchFamily="50" charset="-128"/>
              </a:rPr>
              <a:t>×6 </a:t>
            </a:r>
            <a:endParaRPr kumimoji="1" lang="ja-JP" altLang="en-US" b="1">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19</a:t>
            </a:fld>
            <a:endParaRPr lang="ko-KR" altLang="en-US">
              <a:solidFill>
                <a:prstClr val="black">
                  <a:tint val="75000"/>
                </a:prstClr>
              </a:solidFill>
            </a:endParaRPr>
          </a:p>
        </p:txBody>
      </p:sp>
    </p:spTree>
    <p:extLst>
      <p:ext uri="{BB962C8B-B14F-4D97-AF65-F5344CB8AC3E}">
        <p14:creationId xmlns:p14="http://schemas.microsoft.com/office/powerpoint/2010/main" val="3148192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4400" b="1" i="1" kern="0">
                  <a:solidFill>
                    <a:schemeClr val="tx1"/>
                  </a:solidFill>
                  <a:latin typeface="游ゴシック Medium" panose="020B0500000000000000" pitchFamily="50" charset="-128"/>
                  <a:ea typeface="游ゴシック Medium" panose="020B0500000000000000" pitchFamily="50" charset="-128"/>
                </a:rPr>
                <a:t>目次</a:t>
              </a:r>
              <a:endParaRPr lang="en-US" altLang="ja-JP" sz="4400" b="1" i="1" kern="0">
                <a:solidFill>
                  <a:schemeClr val="tx1"/>
                </a:solidFill>
                <a:latin typeface="游ゴシック Medium" panose="020B0500000000000000" pitchFamily="50" charset="-128"/>
                <a:ea typeface="游ゴシック Medium" panose="020B05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lstStyle/>
          <a:p>
            <a:pPr marL="0" indent="0">
              <a:lnSpc>
                <a:spcPct val="100000"/>
              </a:lnSpc>
              <a:buNone/>
            </a:pPr>
            <a:r>
              <a:rPr kumimoji="1" lang="en-US" altLang="ja-JP"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01 |</a:t>
            </a:r>
            <a:r>
              <a:rPr kumimoji="1" lang="ja-JP" altLang="en-US"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　</a:t>
            </a:r>
            <a:r>
              <a:rPr lang="en-US" altLang="ja-JP" sz="3200" b="1" dirty="0" err="1">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anbii</a:t>
            </a:r>
            <a:r>
              <a:rPr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 ~</a:t>
            </a:r>
            <a:r>
              <a:rPr lang="ja-JP"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利用拡大に向けて</a:t>
            </a:r>
            <a:r>
              <a:rPr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a:t>
            </a: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02 |    </a:t>
            </a:r>
            <a:r>
              <a:rPr kumimoji="1" lang="ja-JP" altLang="en-US"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相互理解</a:t>
            </a:r>
            <a:r>
              <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kumimoji="1" lang="ja-JP" altLang="en-US"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女性のパフォーマンス向上のために</a:t>
            </a:r>
            <a:r>
              <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03 |</a:t>
            </a:r>
            <a:r>
              <a:rPr kumimoji="1" lang="ja-JP" altLang="en-US"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ja-JP" altLang="en-US"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女性活躍推進のための活動</a:t>
            </a: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b="1" dirty="0">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2</a:t>
            </a:fld>
            <a:endParaRPr lang="ko-KR" altLang="en-US">
              <a:solidFill>
                <a:prstClr val="black">
                  <a:tint val="75000"/>
                </a:prstClr>
              </a:solidFill>
            </a:endParaRPr>
          </a:p>
        </p:txBody>
      </p:sp>
    </p:spTree>
    <p:extLst>
      <p:ext uri="{BB962C8B-B14F-4D97-AF65-F5344CB8AC3E}">
        <p14:creationId xmlns:p14="http://schemas.microsoft.com/office/powerpoint/2010/main" val="713223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912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3600" b="1" kern="0">
                  <a:solidFill>
                    <a:prstClr val="black">
                      <a:lumMod val="75000"/>
                      <a:lumOff val="25000"/>
                    </a:prstClr>
                  </a:solidFill>
                  <a:latin typeface="游ゴシック" panose="020B0400000000000000" pitchFamily="50" charset="-128"/>
                  <a:ea typeface="游ゴシック" panose="020B0400000000000000" pitchFamily="50" charset="-128"/>
                </a:rPr>
                <a:t>提案理由</a:t>
              </a:r>
              <a:endParaRPr lang="ko-KR" altLang="en-US" sz="5400" kern="0">
                <a:solidFill>
                  <a:prstClr val="white">
                    <a:lumMod val="75000"/>
                  </a:prstClr>
                </a:solidFill>
                <a:latin typeface="游ゴシック" panose="020B04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pic>
        <p:nvPicPr>
          <p:cNvPr id="58" name="object 3">
            <a:extLst>
              <a:ext uri="{FF2B5EF4-FFF2-40B4-BE49-F238E27FC236}">
                <a16:creationId xmlns:a16="http://schemas.microsoft.com/office/drawing/2014/main" id="{BD258D2C-26EE-4174-900C-3210B21B8350}"/>
              </a:ext>
            </a:extLst>
          </p:cNvPr>
          <p:cNvPicPr>
            <a:picLocks noChangeAspect="1"/>
          </p:cNvPicPr>
          <p:nvPr/>
        </p:nvPicPr>
        <p:blipFill>
          <a:blip r:embed="rId2" cstate="print"/>
          <a:stretch>
            <a:fillRect/>
          </a:stretch>
        </p:blipFill>
        <p:spPr>
          <a:xfrm>
            <a:off x="10204722" y="268075"/>
            <a:ext cx="1553064" cy="694452"/>
          </a:xfrm>
          <a:prstGeom prst="rect">
            <a:avLst/>
          </a:prstGeom>
        </p:spPr>
      </p:pic>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157620" y="1138469"/>
            <a:ext cx="4938380" cy="5208702"/>
          </a:xfrm>
        </p:spPr>
        <p:txBody>
          <a:bodyPr/>
          <a:lstStyle/>
          <a:p>
            <a:pPr marL="0" indent="0">
              <a:lnSpc>
                <a:spcPct val="100000"/>
              </a:lnSpc>
              <a:buNone/>
            </a:pPr>
            <a:r>
              <a:rPr kumimoji="1" lang="ja-JP" altLang="en-US" b="1" u="sng">
                <a:latin typeface="游ゴシック" panose="020B0400000000000000" pitchFamily="50" charset="-128"/>
                <a:ea typeface="游ゴシック" panose="020B0400000000000000" pitchFamily="50" charset="-128"/>
              </a:rPr>
              <a:t>①　母親の負担軽減</a:t>
            </a: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20</a:t>
            </a:fld>
            <a:endParaRPr lang="ko-KR" altLang="en-US">
              <a:solidFill>
                <a:prstClr val="black">
                  <a:tint val="75000"/>
                </a:prstClr>
              </a:solidFill>
            </a:endParaRPr>
          </a:p>
        </p:txBody>
      </p:sp>
      <p:pic>
        <p:nvPicPr>
          <p:cNvPr id="13" name="Picture 4">
            <a:extLst>
              <a:ext uri="{FF2B5EF4-FFF2-40B4-BE49-F238E27FC236}">
                <a16:creationId xmlns:a16="http://schemas.microsoft.com/office/drawing/2014/main" id="{68CD075D-9C47-43E1-BBC8-D8AB9698B3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484" y="1786196"/>
            <a:ext cx="3489146" cy="4560975"/>
          </a:xfrm>
          <a:prstGeom prst="rect">
            <a:avLst/>
          </a:prstGeom>
          <a:noFill/>
          <a:extLst>
            <a:ext uri="{909E8E84-426E-40DD-AFC4-6F175D3DCCD1}">
              <a14:hiddenFill xmlns:a14="http://schemas.microsoft.com/office/drawing/2010/main">
                <a:solidFill>
                  <a:srgbClr val="FFFFFF"/>
                </a:solidFill>
              </a14:hiddenFill>
            </a:ext>
          </a:extLst>
        </p:spPr>
      </p:pic>
      <p:sp>
        <p:nvSpPr>
          <p:cNvPr id="14" name="コンテンツ プレースホルダー 2">
            <a:extLst>
              <a:ext uri="{FF2B5EF4-FFF2-40B4-BE49-F238E27FC236}">
                <a16:creationId xmlns:a16="http://schemas.microsoft.com/office/drawing/2014/main" id="{53024D78-E836-4948-9770-5674E37608B4}"/>
              </a:ext>
            </a:extLst>
          </p:cNvPr>
          <p:cNvSpPr txBox="1">
            <a:spLocks/>
          </p:cNvSpPr>
          <p:nvPr/>
        </p:nvSpPr>
        <p:spPr>
          <a:xfrm>
            <a:off x="5074108" y="1137007"/>
            <a:ext cx="6847778" cy="5062940"/>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kumimoji="1" lang="ja-JP" altLang="en-US" b="1" u="sng">
                <a:latin typeface="游ゴシック" panose="020B0400000000000000" pitchFamily="50" charset="-128"/>
                <a:ea typeface="游ゴシック" panose="020B0400000000000000" pitchFamily="50" charset="-128"/>
              </a:rPr>
              <a:t>②　オムツ市場の拡大</a:t>
            </a:r>
            <a:endParaRPr kumimoji="1" lang="en-US" altLang="ja-JP" b="1" u="sng">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a:latin typeface="BIZ UDPGothic" panose="020B0400000000000000" pitchFamily="34" charset="-128"/>
              <a:ea typeface="BIZ UDPGothic" panose="020B0400000000000000" pitchFamily="34" charset="-128"/>
            </a:endParaRPr>
          </a:p>
          <a:p>
            <a:pPr marL="0" indent="0">
              <a:lnSpc>
                <a:spcPct val="100000"/>
              </a:lnSpc>
              <a:buNone/>
            </a:pPr>
            <a:r>
              <a:rPr kumimoji="1" lang="ja-JP" altLang="en-US">
                <a:latin typeface="游ゴシック" panose="020B0400000000000000" pitchFamily="50" charset="-128"/>
                <a:ea typeface="游ゴシック" panose="020B0400000000000000" pitchFamily="50" charset="-128"/>
              </a:rPr>
              <a:t>・ベビーパンツの</a:t>
            </a:r>
            <a:r>
              <a:rPr kumimoji="1" lang="ja-JP" altLang="en-US" b="1">
                <a:latin typeface="游ゴシック" panose="020B0400000000000000" pitchFamily="50" charset="-128"/>
                <a:ea typeface="游ゴシック" panose="020B0400000000000000" pitchFamily="50" charset="-128"/>
              </a:rPr>
              <a:t>需要の増加</a:t>
            </a:r>
            <a:endParaRPr kumimoji="1" lang="en-US" altLang="ja-JP" b="1">
              <a:latin typeface="游ゴシック" panose="020B0400000000000000" pitchFamily="50" charset="-128"/>
              <a:ea typeface="游ゴシック" panose="020B0400000000000000" pitchFamily="50" charset="-128"/>
            </a:endParaRPr>
          </a:p>
          <a:p>
            <a:pPr marL="0" indent="0">
              <a:lnSpc>
                <a:spcPct val="100000"/>
              </a:lnSpc>
              <a:buNone/>
            </a:pPr>
            <a:r>
              <a:rPr kumimoji="1" lang="ja-JP" altLang="en-US">
                <a:latin typeface="游ゴシック" panose="020B0400000000000000" pitchFamily="50" charset="-128"/>
                <a:ea typeface="游ゴシック" panose="020B0400000000000000" pitchFamily="50" charset="-128"/>
              </a:rPr>
              <a:t>・乳幼児の衛生に関する</a:t>
            </a:r>
            <a:r>
              <a:rPr kumimoji="1" lang="ja-JP" altLang="en-US" b="1">
                <a:latin typeface="游ゴシック" panose="020B0400000000000000" pitchFamily="50" charset="-128"/>
                <a:ea typeface="游ゴシック" panose="020B0400000000000000" pitchFamily="50" charset="-128"/>
              </a:rPr>
              <a:t>消費者の意識の向上</a:t>
            </a:r>
            <a:endParaRPr kumimoji="1" lang="en-US" altLang="ja-JP" b="1">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a:latin typeface="游ゴシック" panose="020B0400000000000000" pitchFamily="50" charset="-128"/>
              <a:ea typeface="游ゴシック" panose="020B0400000000000000" pitchFamily="50" charset="-128"/>
            </a:endParaRPr>
          </a:p>
          <a:p>
            <a:pPr marL="0" indent="0">
              <a:lnSpc>
                <a:spcPct val="100000"/>
              </a:lnSpc>
              <a:buNone/>
            </a:pPr>
            <a:r>
              <a:rPr kumimoji="1" lang="ja-JP" altLang="en-US">
                <a:latin typeface="游ゴシック" panose="020B0400000000000000" pitchFamily="50" charset="-128"/>
                <a:ea typeface="游ゴシック" panose="020B0400000000000000" pitchFamily="50" charset="-128"/>
              </a:rPr>
              <a:t>・</a:t>
            </a:r>
            <a:r>
              <a:rPr kumimoji="1" lang="en-US" altLang="ja-JP">
                <a:latin typeface="游ゴシック" panose="020B0400000000000000" pitchFamily="50" charset="-128"/>
                <a:ea typeface="游ゴシック" panose="020B0400000000000000" pitchFamily="50" charset="-128"/>
              </a:rPr>
              <a:t>2016</a:t>
            </a:r>
            <a:r>
              <a:rPr kumimoji="1" lang="ja-JP" altLang="en-US">
                <a:latin typeface="游ゴシック" panose="020B0400000000000000" pitchFamily="50" charset="-128"/>
                <a:ea typeface="游ゴシック" panose="020B0400000000000000" pitchFamily="50" charset="-128"/>
              </a:rPr>
              <a:t>年～</a:t>
            </a:r>
            <a:r>
              <a:rPr kumimoji="1" lang="en-US" altLang="ja-JP">
                <a:latin typeface="游ゴシック" panose="020B0400000000000000" pitchFamily="50" charset="-128"/>
                <a:ea typeface="游ゴシック" panose="020B0400000000000000" pitchFamily="50" charset="-128"/>
              </a:rPr>
              <a:t>2024</a:t>
            </a:r>
            <a:r>
              <a:rPr kumimoji="1" lang="ja-JP" altLang="en-US">
                <a:latin typeface="游ゴシック" panose="020B0400000000000000" pitchFamily="50" charset="-128"/>
                <a:ea typeface="游ゴシック" panose="020B0400000000000000" pitchFamily="50" charset="-128"/>
              </a:rPr>
              <a:t>年で</a:t>
            </a:r>
            <a:r>
              <a:rPr kumimoji="1" lang="ja-JP" altLang="en-US" b="1">
                <a:latin typeface="游ゴシック" panose="020B0400000000000000" pitchFamily="50" charset="-128"/>
                <a:ea typeface="游ゴシック" panose="020B0400000000000000" pitchFamily="50" charset="-128"/>
              </a:rPr>
              <a:t>年平均成長率</a:t>
            </a:r>
            <a:r>
              <a:rPr kumimoji="1" lang="en-US" altLang="ja-JP" b="1">
                <a:latin typeface="游ゴシック" panose="020B0400000000000000" pitchFamily="50" charset="-128"/>
                <a:ea typeface="游ゴシック" panose="020B0400000000000000" pitchFamily="50" charset="-128"/>
              </a:rPr>
              <a:t>5.1</a:t>
            </a:r>
            <a:r>
              <a:rPr kumimoji="1" lang="ja-JP" altLang="en-US" b="1">
                <a:latin typeface="游ゴシック" panose="020B0400000000000000" pitchFamily="50" charset="-128"/>
                <a:ea typeface="游ゴシック" panose="020B0400000000000000" pitchFamily="50" charset="-128"/>
              </a:rPr>
              <a:t>％</a:t>
            </a:r>
            <a:endParaRPr kumimoji="1" lang="en-US" altLang="ja-JP" b="1">
              <a:latin typeface="游ゴシック" panose="020B0400000000000000" pitchFamily="50" charset="-128"/>
              <a:ea typeface="游ゴシック" panose="020B0400000000000000" pitchFamily="50" charset="-128"/>
            </a:endParaRPr>
          </a:p>
          <a:p>
            <a:pPr marL="0" indent="0">
              <a:lnSpc>
                <a:spcPct val="100000"/>
              </a:lnSpc>
              <a:buNone/>
            </a:pPr>
            <a:r>
              <a:rPr kumimoji="1" lang="ja-JP" altLang="en-US">
                <a:latin typeface="游ゴシック" panose="020B0400000000000000" pitchFamily="50" charset="-128"/>
                <a:ea typeface="游ゴシック" panose="020B0400000000000000" pitchFamily="50" charset="-128"/>
              </a:rPr>
              <a:t>・</a:t>
            </a:r>
            <a:r>
              <a:rPr kumimoji="1" lang="en-US" altLang="ja-JP">
                <a:latin typeface="游ゴシック" panose="020B0400000000000000" pitchFamily="50" charset="-128"/>
                <a:ea typeface="游ゴシック" panose="020B0400000000000000" pitchFamily="50" charset="-128"/>
              </a:rPr>
              <a:t>2024</a:t>
            </a:r>
            <a:r>
              <a:rPr kumimoji="1" lang="ja-JP" altLang="en-US">
                <a:latin typeface="游ゴシック" panose="020B0400000000000000" pitchFamily="50" charset="-128"/>
                <a:ea typeface="游ゴシック" panose="020B0400000000000000" pitchFamily="50" charset="-128"/>
              </a:rPr>
              <a:t>年までに</a:t>
            </a:r>
            <a:r>
              <a:rPr kumimoji="1" lang="en-US" altLang="ja-JP" b="1">
                <a:latin typeface="游ゴシック" panose="020B0400000000000000" pitchFamily="50" charset="-128"/>
                <a:ea typeface="游ゴシック" panose="020B0400000000000000" pitchFamily="50" charset="-128"/>
              </a:rPr>
              <a:t>72</a:t>
            </a:r>
            <a:r>
              <a:rPr kumimoji="1" lang="ja-JP" altLang="en-US" b="1">
                <a:latin typeface="游ゴシック" panose="020B0400000000000000" pitchFamily="50" charset="-128"/>
                <a:ea typeface="游ゴシック" panose="020B0400000000000000" pitchFamily="50" charset="-128"/>
              </a:rPr>
              <a:t>億米ドル</a:t>
            </a:r>
            <a:r>
              <a:rPr kumimoji="1" lang="ja-JP" altLang="en-US">
                <a:latin typeface="游ゴシック" panose="020B0400000000000000" pitchFamily="50" charset="-128"/>
                <a:ea typeface="游ゴシック" panose="020B0400000000000000" pitchFamily="50" charset="-128"/>
              </a:rPr>
              <a:t>に達する推定</a:t>
            </a:r>
            <a:endParaRPr kumimoji="1" lang="en-US" altLang="ja-JP" u="sng">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u="sng">
              <a:latin typeface="+mn-ea"/>
            </a:endParaRPr>
          </a:p>
        </p:txBody>
      </p:sp>
      <p:sp>
        <p:nvSpPr>
          <p:cNvPr id="15" name="正方形/長方形 14">
            <a:extLst>
              <a:ext uri="{FF2B5EF4-FFF2-40B4-BE49-F238E27FC236}">
                <a16:creationId xmlns:a16="http://schemas.microsoft.com/office/drawing/2014/main" id="{E9876EB1-8977-4A0F-A841-00BFB6281950}"/>
              </a:ext>
            </a:extLst>
          </p:cNvPr>
          <p:cNvSpPr/>
          <p:nvPr/>
        </p:nvSpPr>
        <p:spPr>
          <a:xfrm>
            <a:off x="1437704" y="2663116"/>
            <a:ext cx="3261360" cy="365760"/>
          </a:xfrm>
          <a:prstGeom prst="rect">
            <a:avLst/>
          </a:prstGeom>
          <a:noFill/>
          <a:ln w="38100">
            <a:solidFill>
              <a:srgbClr val="C83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78615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97491"/>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3600" b="1" kern="0">
                  <a:solidFill>
                    <a:prstClr val="black">
                      <a:lumMod val="75000"/>
                      <a:lumOff val="25000"/>
                    </a:prstClr>
                  </a:solidFill>
                  <a:latin typeface="游ゴシック" panose="020B0400000000000000" pitchFamily="50" charset="-128"/>
                  <a:ea typeface="游ゴシック" panose="020B0400000000000000" pitchFamily="50" charset="-128"/>
                </a:rPr>
                <a:t>提案理由</a:t>
              </a:r>
              <a:endParaRPr lang="ko-KR" altLang="en-US" sz="5400" kern="0">
                <a:solidFill>
                  <a:prstClr val="white">
                    <a:lumMod val="75000"/>
                  </a:prstClr>
                </a:solidFill>
                <a:latin typeface="游ゴシック" panose="020B04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pic>
        <p:nvPicPr>
          <p:cNvPr id="58" name="object 3">
            <a:extLst>
              <a:ext uri="{FF2B5EF4-FFF2-40B4-BE49-F238E27FC236}">
                <a16:creationId xmlns:a16="http://schemas.microsoft.com/office/drawing/2014/main" id="{BD258D2C-26EE-4174-900C-3210B21B8350}"/>
              </a:ext>
            </a:extLst>
          </p:cNvPr>
          <p:cNvPicPr>
            <a:picLocks noChangeAspect="1"/>
          </p:cNvPicPr>
          <p:nvPr/>
        </p:nvPicPr>
        <p:blipFill>
          <a:blip r:embed="rId2" cstate="print"/>
          <a:stretch>
            <a:fillRect/>
          </a:stretch>
        </p:blipFill>
        <p:spPr>
          <a:xfrm>
            <a:off x="10204722" y="268075"/>
            <a:ext cx="1553064" cy="694452"/>
          </a:xfrm>
          <a:prstGeom prst="rect">
            <a:avLst/>
          </a:prstGeom>
        </p:spPr>
      </p:pic>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marL="0" indent="0">
              <a:buNone/>
            </a:pPr>
            <a:r>
              <a:rPr lang="ja-JP" altLang="en-US" b="1">
                <a:latin typeface="游ゴシック" panose="020B0400000000000000" pitchFamily="50" charset="-128"/>
                <a:ea typeface="游ゴシック" panose="020B0400000000000000" pitchFamily="50" charset="-128"/>
              </a:rPr>
              <a:t>③　</a:t>
            </a:r>
            <a:r>
              <a:rPr kumimoji="1" lang="ja-JP" altLang="en-US" b="1" u="sng">
                <a:latin typeface="游ゴシック" panose="020B0400000000000000" pitchFamily="50" charset="-128"/>
                <a:ea typeface="游ゴシック" panose="020B0400000000000000" pitchFamily="50" charset="-128"/>
              </a:rPr>
              <a:t>ディスペンサーの活動をより広く知ってもらう</a:t>
            </a:r>
            <a:endParaRPr kumimoji="1" lang="ja-JP" altLang="en-US" sz="2600">
              <a:latin typeface="游ゴシック" panose="020B0400000000000000" pitchFamily="50" charset="-128"/>
              <a:ea typeface="游ゴシック" panose="020B0400000000000000" pitchFamily="50" charset="-128"/>
            </a:endParaRPr>
          </a:p>
          <a:p>
            <a:pPr marL="0" indent="0">
              <a:buNone/>
            </a:pPr>
            <a:endParaRPr kumimoji="1" lang="en-US" altLang="ja-JP" sz="2400" b="1" u="sng">
              <a:latin typeface="游ゴシック" panose="020B0400000000000000" pitchFamily="50" charset="-128"/>
              <a:ea typeface="游ゴシック" panose="020B0400000000000000" pitchFamily="50" charset="-128"/>
            </a:endParaRPr>
          </a:p>
          <a:p>
            <a:pPr marL="0" indent="0">
              <a:lnSpc>
                <a:spcPct val="150000"/>
              </a:lnSpc>
              <a:buNone/>
            </a:pPr>
            <a:r>
              <a:rPr kumimoji="1" lang="en-US" altLang="ja-JP">
                <a:latin typeface="游ゴシック" panose="020B0400000000000000" pitchFamily="50" charset="-128"/>
                <a:ea typeface="游ゴシック" panose="020B0400000000000000" pitchFamily="50" charset="-128"/>
              </a:rPr>
              <a:t>anbii</a:t>
            </a:r>
            <a:r>
              <a:rPr kumimoji="1" lang="ja-JP" altLang="en-US">
                <a:latin typeface="游ゴシック" panose="020B0400000000000000" pitchFamily="50" charset="-128"/>
                <a:ea typeface="游ゴシック" panose="020B0400000000000000" pitchFamily="50" charset="-128"/>
              </a:rPr>
              <a:t>は生理用品の提供を通して様々な世の中の課題の解決を図っている</a:t>
            </a:r>
          </a:p>
          <a:p>
            <a:pPr marL="0" indent="0">
              <a:lnSpc>
                <a:spcPct val="150000"/>
              </a:lnSpc>
              <a:buNone/>
            </a:pPr>
            <a:r>
              <a:rPr kumimoji="1" lang="ja-JP" altLang="en-US">
                <a:latin typeface="游ゴシック" panose="020B0400000000000000" pitchFamily="50" charset="-128"/>
                <a:ea typeface="游ゴシック" panose="020B0400000000000000" pitchFamily="50" charset="-128"/>
              </a:rPr>
              <a:t>ディスペンサーの技術を活用した新たなサービスの提供</a:t>
            </a:r>
            <a:endParaRPr kumimoji="1" lang="en-US" altLang="ja-JP">
              <a:latin typeface="游ゴシック" panose="020B0400000000000000" pitchFamily="50" charset="-128"/>
              <a:ea typeface="游ゴシック" panose="020B0400000000000000" pitchFamily="50" charset="-128"/>
            </a:endParaRPr>
          </a:p>
          <a:p>
            <a:pPr marL="0" indent="0">
              <a:lnSpc>
                <a:spcPct val="150000"/>
              </a:lnSpc>
              <a:buNone/>
            </a:pPr>
            <a:r>
              <a:rPr kumimoji="1" lang="ja-JP" altLang="en-US">
                <a:latin typeface="游ゴシック" panose="020B0400000000000000" pitchFamily="50" charset="-128"/>
                <a:ea typeface="游ゴシック" panose="020B0400000000000000" pitchFamily="50" charset="-128"/>
              </a:rPr>
              <a:t>⇒</a:t>
            </a:r>
            <a:r>
              <a:rPr kumimoji="1" lang="ja-JP" altLang="en-US" b="1">
                <a:latin typeface="游ゴシック" panose="020B0400000000000000" pitchFamily="50" charset="-128"/>
                <a:ea typeface="游ゴシック" panose="020B0400000000000000" pitchFamily="50" charset="-128"/>
              </a:rPr>
              <a:t>サービスの利用拡大及び知名度向上</a:t>
            </a:r>
            <a:endParaRPr kumimoji="1" lang="en-US" altLang="ja-JP" b="1">
              <a:latin typeface="游ゴシック" panose="020B0400000000000000" pitchFamily="50" charset="-128"/>
              <a:ea typeface="游ゴシック" panose="020B0400000000000000" pitchFamily="50" charset="-128"/>
            </a:endParaRPr>
          </a:p>
          <a:p>
            <a:pPr marL="0" indent="0">
              <a:lnSpc>
                <a:spcPct val="150000"/>
              </a:lnSpc>
              <a:buNone/>
            </a:pPr>
            <a:r>
              <a:rPr kumimoji="1" lang="ja-JP" altLang="en-US">
                <a:latin typeface="游ゴシック" panose="020B0400000000000000" pitchFamily="50" charset="-128"/>
                <a:ea typeface="游ゴシック" panose="020B0400000000000000" pitchFamily="50" charset="-128"/>
              </a:rPr>
              <a:t>⇒</a:t>
            </a:r>
            <a:r>
              <a:rPr kumimoji="1" lang="ja-JP" altLang="en-US" b="1">
                <a:latin typeface="游ゴシック" panose="020B0400000000000000" pitchFamily="50" charset="-128"/>
                <a:ea typeface="游ゴシック" panose="020B0400000000000000" pitchFamily="50" charset="-128"/>
              </a:rPr>
              <a:t>様々な世の中の課題解決を促進</a:t>
            </a:r>
            <a:endParaRPr kumimoji="1" lang="en-US" altLang="ja-JP" b="1">
              <a:latin typeface="游ゴシック" panose="020B0400000000000000" pitchFamily="50" charset="-128"/>
              <a:ea typeface="游ゴシック" panose="020B0400000000000000" pitchFamily="50"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21</a:t>
            </a:fld>
            <a:endParaRPr lang="ko-KR" altLang="en-US">
              <a:solidFill>
                <a:prstClr val="black">
                  <a:tint val="75000"/>
                </a:prstClr>
              </a:solidFill>
            </a:endParaRPr>
          </a:p>
        </p:txBody>
      </p:sp>
    </p:spTree>
    <p:extLst>
      <p:ext uri="{BB962C8B-B14F-4D97-AF65-F5344CB8AC3E}">
        <p14:creationId xmlns:p14="http://schemas.microsoft.com/office/powerpoint/2010/main" val="78452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3600" b="1" kern="0">
                  <a:solidFill>
                    <a:prstClr val="black">
                      <a:lumMod val="75000"/>
                      <a:lumOff val="25000"/>
                    </a:prstClr>
                  </a:solidFill>
                  <a:latin typeface="游ゴシック" panose="020B0400000000000000" pitchFamily="50" charset="-128"/>
                  <a:ea typeface="游ゴシック" panose="020B0400000000000000" pitchFamily="50" charset="-128"/>
                </a:rPr>
                <a:t>使用するオムツ</a:t>
              </a:r>
              <a:endParaRPr lang="ko-KR" altLang="en-US" sz="5400" kern="0">
                <a:solidFill>
                  <a:prstClr val="white">
                    <a:lumMod val="75000"/>
                  </a:prstClr>
                </a:solidFill>
                <a:latin typeface="游ゴシック" panose="020B04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lstStyle/>
          <a:p>
            <a:pPr marL="0" indent="0">
              <a:lnSpc>
                <a:spcPct val="150000"/>
              </a:lnSpc>
              <a:buNone/>
            </a:pPr>
            <a:endParaRPr kumimoji="1" lang="en-US" altLang="ja-JP" b="1">
              <a:latin typeface="BIZ UDPGothic" panose="020B0400000000000000" pitchFamily="34" charset="-128"/>
              <a:ea typeface="BIZ UDPGothic" panose="020B0400000000000000" pitchFamily="34" charset="-128"/>
            </a:endParaRPr>
          </a:p>
          <a:p>
            <a:pPr marL="0" indent="0">
              <a:lnSpc>
                <a:spcPct val="150000"/>
              </a:lnSpc>
              <a:buNone/>
            </a:pPr>
            <a:r>
              <a:rPr kumimoji="1" lang="en-US" altLang="ja-JP" b="1">
                <a:latin typeface="游ゴシック" panose="020B0400000000000000" pitchFamily="50" charset="-128"/>
                <a:ea typeface="游ゴシック" panose="020B0400000000000000" pitchFamily="50" charset="-128"/>
              </a:rPr>
              <a:t>Mirafeel</a:t>
            </a:r>
            <a:r>
              <a:rPr kumimoji="1" lang="ja-JP" altLang="en-US" b="1">
                <a:latin typeface="游ゴシック" panose="020B0400000000000000" pitchFamily="50" charset="-128"/>
                <a:ea typeface="游ゴシック" panose="020B0400000000000000" pitchFamily="50" charset="-128"/>
              </a:rPr>
              <a:t>の</a:t>
            </a:r>
            <a:r>
              <a:rPr kumimoji="1" lang="en-US" altLang="ja-JP" b="1">
                <a:latin typeface="游ゴシック" panose="020B0400000000000000" pitchFamily="50" charset="-128"/>
                <a:ea typeface="游ゴシック" panose="020B0400000000000000" pitchFamily="50" charset="-128"/>
              </a:rPr>
              <a:t>L</a:t>
            </a:r>
            <a:r>
              <a:rPr kumimoji="1" lang="ja-JP" altLang="en-US" b="1">
                <a:latin typeface="游ゴシック" panose="020B0400000000000000" pitchFamily="50" charset="-128"/>
                <a:ea typeface="游ゴシック" panose="020B0400000000000000" pitchFamily="50" charset="-128"/>
              </a:rPr>
              <a:t>サイズ</a:t>
            </a:r>
            <a:endParaRPr kumimoji="1" lang="en-US" altLang="ja-JP" b="1">
              <a:latin typeface="游ゴシック" panose="020B0400000000000000" pitchFamily="50" charset="-128"/>
              <a:ea typeface="游ゴシック" panose="020B0400000000000000" pitchFamily="50" charset="-128"/>
            </a:endParaRPr>
          </a:p>
          <a:p>
            <a:pPr marL="0" indent="0">
              <a:lnSpc>
                <a:spcPct val="150000"/>
              </a:lnSpc>
              <a:buNone/>
            </a:pPr>
            <a:r>
              <a:rPr kumimoji="1" lang="ja-JP" altLang="en-US" sz="2400" u="sng">
                <a:latin typeface="游ゴシック" panose="020B0400000000000000" pitchFamily="50" charset="-128"/>
                <a:ea typeface="游ゴシック" panose="020B0400000000000000" pitchFamily="50" charset="-128"/>
              </a:rPr>
              <a:t>利点・推奨理由</a:t>
            </a:r>
            <a:endParaRPr kumimoji="1" lang="en-US" altLang="ja-JP" sz="2400" u="sng">
              <a:latin typeface="游ゴシック" panose="020B0400000000000000" pitchFamily="50" charset="-128"/>
              <a:ea typeface="游ゴシック" panose="020B0400000000000000" pitchFamily="50" charset="-128"/>
            </a:endParaRPr>
          </a:p>
          <a:p>
            <a:pPr marL="457200" lvl="1" indent="0">
              <a:lnSpc>
                <a:spcPct val="150000"/>
              </a:lnSpc>
              <a:buNone/>
            </a:pPr>
            <a:r>
              <a:rPr kumimoji="1" lang="ja-JP" altLang="en-US">
                <a:latin typeface="游ゴシック" panose="020B0400000000000000" pitchFamily="50" charset="-128"/>
                <a:ea typeface="游ゴシック" panose="020B0400000000000000" pitchFamily="50" charset="-128"/>
              </a:rPr>
              <a:t>・何度でもはり直して</a:t>
            </a:r>
            <a:r>
              <a:rPr kumimoji="1" lang="ja-JP" altLang="en-US" b="1">
                <a:solidFill>
                  <a:srgbClr val="FF0000"/>
                </a:solidFill>
                <a:latin typeface="游ゴシック" panose="020B0400000000000000" pitchFamily="50" charset="-128"/>
                <a:ea typeface="游ゴシック" panose="020B0400000000000000" pitchFamily="50" charset="-128"/>
              </a:rPr>
              <a:t>サイズ調整可能</a:t>
            </a:r>
            <a:r>
              <a:rPr kumimoji="1" lang="ja-JP" altLang="en-US">
                <a:latin typeface="游ゴシック" panose="020B0400000000000000" pitchFamily="50" charset="-128"/>
                <a:ea typeface="游ゴシック" panose="020B0400000000000000" pitchFamily="50" charset="-128"/>
              </a:rPr>
              <a:t>な「リファスナブル機能」</a:t>
            </a:r>
            <a:endParaRPr kumimoji="1" lang="en-US" altLang="ja-JP">
              <a:latin typeface="游ゴシック" panose="020B0400000000000000" pitchFamily="50" charset="-128"/>
              <a:ea typeface="游ゴシック" panose="020B0400000000000000" pitchFamily="50" charset="-128"/>
            </a:endParaRPr>
          </a:p>
          <a:p>
            <a:pPr marL="457200" lvl="1" indent="0">
              <a:lnSpc>
                <a:spcPct val="150000"/>
              </a:lnSpc>
              <a:buNone/>
            </a:pPr>
            <a:r>
              <a:rPr lang="ja-JP" altLang="en-US" b="0" i="0">
                <a:solidFill>
                  <a:srgbClr val="000000"/>
                </a:solidFill>
                <a:effectLst/>
                <a:latin typeface="游ゴシック" panose="020B0400000000000000" pitchFamily="50" charset="-128"/>
                <a:ea typeface="游ゴシック" panose="020B0400000000000000" pitchFamily="50" charset="-128"/>
              </a:rPr>
              <a:t>・</a:t>
            </a:r>
            <a:r>
              <a:rPr lang="en-US" altLang="ja-JP" b="0" i="0">
                <a:solidFill>
                  <a:srgbClr val="000000"/>
                </a:solidFill>
                <a:effectLst/>
                <a:latin typeface="游ゴシック" panose="020B0400000000000000" pitchFamily="50" charset="-128"/>
                <a:ea typeface="游ゴシック" panose="020B0400000000000000" pitchFamily="50" charset="-128"/>
              </a:rPr>
              <a:t>2021年度グッドデザイン賞を受賞した</a:t>
            </a:r>
            <a:r>
              <a:rPr lang="en-US" altLang="ja-JP" b="1" i="0">
                <a:solidFill>
                  <a:srgbClr val="FF0000"/>
                </a:solidFill>
                <a:effectLst/>
                <a:latin typeface="游ゴシック" panose="020B0400000000000000" pitchFamily="50" charset="-128"/>
                <a:ea typeface="游ゴシック" panose="020B0400000000000000" pitchFamily="50" charset="-128"/>
              </a:rPr>
              <a:t>品質の良</a:t>
            </a:r>
            <a:r>
              <a:rPr lang="ja-JP" altLang="en-US" b="1" i="0">
                <a:solidFill>
                  <a:srgbClr val="FF0000"/>
                </a:solidFill>
                <a:effectLst/>
                <a:latin typeface="游ゴシック" panose="020B0400000000000000" pitchFamily="50" charset="-128"/>
                <a:ea typeface="游ゴシック" panose="020B0400000000000000" pitchFamily="50" charset="-128"/>
              </a:rPr>
              <a:t>さ</a:t>
            </a:r>
            <a:endParaRPr kumimoji="1" lang="en-US" altLang="ja-JP" b="1">
              <a:solidFill>
                <a:srgbClr val="FF0000"/>
              </a:solidFill>
              <a:latin typeface="游ゴシック" panose="020B0400000000000000" pitchFamily="50" charset="-128"/>
              <a:ea typeface="游ゴシック" panose="020B0400000000000000" pitchFamily="50" charset="-128"/>
            </a:endParaRPr>
          </a:p>
          <a:p>
            <a:pPr marL="0" indent="0">
              <a:lnSpc>
                <a:spcPct val="150000"/>
              </a:lnSpc>
              <a:buNone/>
            </a:pPr>
            <a:r>
              <a:rPr kumimoji="1" lang="en-US" altLang="ja-JP" sz="2400" u="sng">
                <a:latin typeface="游ゴシック" panose="020B0400000000000000" pitchFamily="50" charset="-128"/>
                <a:ea typeface="游ゴシック" panose="020B0400000000000000" pitchFamily="50" charset="-128"/>
              </a:rPr>
              <a:t>L</a:t>
            </a:r>
            <a:r>
              <a:rPr kumimoji="1" lang="ja-JP" altLang="en-US" sz="2400" u="sng">
                <a:latin typeface="游ゴシック" panose="020B0400000000000000" pitchFamily="50" charset="-128"/>
                <a:ea typeface="游ゴシック" panose="020B0400000000000000" pitchFamily="50" charset="-128"/>
              </a:rPr>
              <a:t>サイズに統一する理由</a:t>
            </a:r>
            <a:endParaRPr kumimoji="1" lang="en-US" altLang="ja-JP" sz="2400" u="sng">
              <a:latin typeface="游ゴシック" panose="020B0400000000000000" pitchFamily="50" charset="-128"/>
              <a:ea typeface="游ゴシック" panose="020B0400000000000000" pitchFamily="50" charset="-128"/>
            </a:endParaRPr>
          </a:p>
          <a:p>
            <a:pPr marL="457200" lvl="1" indent="0">
              <a:lnSpc>
                <a:spcPct val="150000"/>
              </a:lnSpc>
              <a:buNone/>
            </a:pPr>
            <a:r>
              <a:rPr kumimoji="1" lang="ja-JP" altLang="en-US">
                <a:latin typeface="游ゴシック" panose="020B0400000000000000" pitchFamily="50" charset="-128"/>
                <a:ea typeface="游ゴシック" panose="020B0400000000000000" pitchFamily="50" charset="-128"/>
              </a:rPr>
              <a:t>・１歳前後～３歳前後と</a:t>
            </a:r>
            <a:r>
              <a:rPr kumimoji="1" lang="ja-JP" altLang="en-US" b="1">
                <a:solidFill>
                  <a:srgbClr val="FF0000"/>
                </a:solidFill>
                <a:latin typeface="游ゴシック" panose="020B0400000000000000" pitchFamily="50" charset="-128"/>
                <a:ea typeface="游ゴシック" panose="020B0400000000000000" pitchFamily="50" charset="-128"/>
              </a:rPr>
              <a:t>広い年齢層の乳幼児に対応可能</a:t>
            </a:r>
            <a:r>
              <a:rPr kumimoji="1" lang="ja-JP" altLang="en-US">
                <a:latin typeface="游ゴシック" panose="020B0400000000000000" pitchFamily="50" charset="-128"/>
                <a:ea typeface="游ゴシック" panose="020B0400000000000000" pitchFamily="50" charset="-128"/>
              </a:rPr>
              <a:t>なため </a:t>
            </a: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22</a:t>
            </a:fld>
            <a:endParaRPr lang="ko-KR" altLang="en-US">
              <a:solidFill>
                <a:prstClr val="black">
                  <a:tint val="75000"/>
                </a:prstClr>
              </a:solidFill>
            </a:endParaRPr>
          </a:p>
        </p:txBody>
      </p:sp>
      <p:pic>
        <p:nvPicPr>
          <p:cNvPr id="13" name="図 12">
            <a:extLst>
              <a:ext uri="{FF2B5EF4-FFF2-40B4-BE49-F238E27FC236}">
                <a16:creationId xmlns:a16="http://schemas.microsoft.com/office/drawing/2014/main" id="{3707AB64-F7C2-4BB9-9BCC-2AE0CF4BB66B}"/>
              </a:ext>
            </a:extLst>
          </p:cNvPr>
          <p:cNvPicPr>
            <a:picLocks noChangeAspect="1"/>
          </p:cNvPicPr>
          <p:nvPr/>
        </p:nvPicPr>
        <p:blipFill>
          <a:blip r:embed="rId2"/>
          <a:stretch>
            <a:fillRect/>
          </a:stretch>
        </p:blipFill>
        <p:spPr>
          <a:xfrm>
            <a:off x="7344390" y="-654979"/>
            <a:ext cx="4743450" cy="4743450"/>
          </a:xfrm>
          <a:prstGeom prst="rect">
            <a:avLst/>
          </a:prstGeom>
        </p:spPr>
      </p:pic>
    </p:spTree>
    <p:extLst>
      <p:ext uri="{BB962C8B-B14F-4D97-AF65-F5344CB8AC3E}">
        <p14:creationId xmlns:p14="http://schemas.microsoft.com/office/powerpoint/2010/main" val="35908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3600" b="1" kern="0">
                  <a:solidFill>
                    <a:prstClr val="black">
                      <a:lumMod val="75000"/>
                      <a:lumOff val="25000"/>
                    </a:prstClr>
                  </a:solidFill>
                  <a:latin typeface="游ゴシック" panose="020B0400000000000000" pitchFamily="50" charset="-128"/>
                  <a:ea typeface="游ゴシック" panose="020B0400000000000000" pitchFamily="50" charset="-128"/>
                </a:rPr>
                <a:t>概算</a:t>
              </a:r>
              <a:endParaRPr lang="ko-KR" altLang="en-US" sz="5400" kern="0">
                <a:solidFill>
                  <a:prstClr val="white">
                    <a:lumMod val="75000"/>
                  </a:prstClr>
                </a:solidFill>
                <a:latin typeface="游ゴシック" panose="020B04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pic>
        <p:nvPicPr>
          <p:cNvPr id="58" name="object 3">
            <a:extLst>
              <a:ext uri="{FF2B5EF4-FFF2-40B4-BE49-F238E27FC236}">
                <a16:creationId xmlns:a16="http://schemas.microsoft.com/office/drawing/2014/main" id="{BD258D2C-26EE-4174-900C-3210B21B8350}"/>
              </a:ext>
            </a:extLst>
          </p:cNvPr>
          <p:cNvPicPr>
            <a:picLocks noChangeAspect="1"/>
          </p:cNvPicPr>
          <p:nvPr/>
        </p:nvPicPr>
        <p:blipFill>
          <a:blip r:embed="rId2" cstate="print"/>
          <a:stretch>
            <a:fillRect/>
          </a:stretch>
        </p:blipFill>
        <p:spPr>
          <a:xfrm>
            <a:off x="10204722" y="268075"/>
            <a:ext cx="1553064" cy="694452"/>
          </a:xfrm>
          <a:prstGeom prst="rect">
            <a:avLst/>
          </a:prstGeom>
        </p:spPr>
      </p:pic>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462623" cy="5062940"/>
          </a:xfrm>
        </p:spPr>
        <p:txBody>
          <a:bodyPr>
            <a:normAutofit fontScale="47500" lnSpcReduction="20000"/>
          </a:bodyPr>
          <a:lstStyle/>
          <a:p>
            <a:pPr marL="0" indent="0">
              <a:lnSpc>
                <a:spcPct val="170000"/>
              </a:lnSpc>
              <a:spcBef>
                <a:spcPts val="1200"/>
              </a:spcBef>
              <a:spcAft>
                <a:spcPts val="1200"/>
              </a:spcAft>
              <a:buNone/>
            </a:pPr>
            <a:r>
              <a:rPr lang="en-US" altLang="ja-JP" sz="4400" b="0" i="0" u="sng">
                <a:solidFill>
                  <a:srgbClr val="000000"/>
                </a:solidFill>
                <a:effectLst/>
                <a:latin typeface="游ゴシック" panose="020B0400000000000000" pitchFamily="50" charset="-128"/>
                <a:ea typeface="游ゴシック" panose="020B0400000000000000" pitchFamily="50" charset="-128"/>
              </a:rPr>
              <a:t>anbii</a:t>
            </a:r>
            <a:r>
              <a:rPr lang="ja-JP" altLang="ja-JP" sz="4400" b="0" i="0" u="sng">
                <a:solidFill>
                  <a:srgbClr val="000000"/>
                </a:solidFill>
                <a:effectLst/>
                <a:latin typeface="游ゴシック" panose="020B0400000000000000" pitchFamily="50" charset="-128"/>
                <a:ea typeface="游ゴシック" panose="020B0400000000000000" pitchFamily="50" charset="-128"/>
              </a:rPr>
              <a:t>の料金プランをそのまま</a:t>
            </a:r>
            <a:r>
              <a:rPr lang="ja-JP" altLang="en-US" sz="4400" b="0" i="0" u="sng">
                <a:solidFill>
                  <a:srgbClr val="000000"/>
                </a:solidFill>
                <a:effectLst/>
                <a:latin typeface="游ゴシック" panose="020B0400000000000000" pitchFamily="50" charset="-128"/>
                <a:ea typeface="游ゴシック" panose="020B0400000000000000" pitchFamily="50" charset="-128"/>
              </a:rPr>
              <a:t>利用、</a:t>
            </a:r>
            <a:r>
              <a:rPr lang="en-US" altLang="ja-JP" sz="4400" b="0" u="sng">
                <a:effectLst/>
                <a:latin typeface="游ゴシック" panose="020B0400000000000000" pitchFamily="50" charset="-128"/>
                <a:ea typeface="游ゴシック" panose="020B0400000000000000" pitchFamily="50" charset="-128"/>
              </a:rPr>
              <a:t>anbii</a:t>
            </a:r>
            <a:r>
              <a:rPr lang="ja-JP" altLang="en-US" sz="4400" b="0" u="sng">
                <a:effectLst/>
                <a:latin typeface="游ゴシック" panose="020B0400000000000000" pitchFamily="50" charset="-128"/>
                <a:ea typeface="游ゴシック" panose="020B0400000000000000" pitchFamily="50" charset="-128"/>
              </a:rPr>
              <a:t>同様</a:t>
            </a:r>
            <a:r>
              <a:rPr lang="en-US" altLang="ja-JP" sz="4400" b="0" u="sng">
                <a:effectLst/>
                <a:latin typeface="游ゴシック" panose="020B0400000000000000" pitchFamily="50" charset="-128"/>
                <a:ea typeface="游ゴシック" panose="020B0400000000000000" pitchFamily="50" charset="-128"/>
              </a:rPr>
              <a:t>2</a:t>
            </a:r>
            <a:r>
              <a:rPr lang="ja-JP" altLang="en-US" sz="4400" b="0" u="sng">
                <a:effectLst/>
                <a:latin typeface="游ゴシック" panose="020B0400000000000000" pitchFamily="50" charset="-128"/>
                <a:ea typeface="游ゴシック" panose="020B0400000000000000" pitchFamily="50" charset="-128"/>
              </a:rPr>
              <a:t>年契約継続を想定</a:t>
            </a:r>
          </a:p>
          <a:p>
            <a:pPr marL="0" indent="0">
              <a:lnSpc>
                <a:spcPct val="170000"/>
              </a:lnSpc>
              <a:spcBef>
                <a:spcPts val="1200"/>
              </a:spcBef>
              <a:spcAft>
                <a:spcPts val="1200"/>
              </a:spcAft>
              <a:buNone/>
            </a:pPr>
            <a:r>
              <a:rPr lang="ja-JP" altLang="en-US" sz="4200" b="0" i="0" u="sng" strike="noStrike">
                <a:solidFill>
                  <a:srgbClr val="000000"/>
                </a:solidFill>
                <a:effectLst/>
                <a:latin typeface="游ゴシック" panose="020B0400000000000000" pitchFamily="50" charset="-128"/>
                <a:ea typeface="游ゴシック" panose="020B0400000000000000" pitchFamily="50" charset="-128"/>
              </a:rPr>
              <a:t>初回導入費</a:t>
            </a:r>
            <a:r>
              <a:rPr lang="en-US" altLang="ja-JP" sz="4200" u="sng">
                <a:solidFill>
                  <a:srgbClr val="000000"/>
                </a:solidFill>
                <a:latin typeface="游ゴシック" panose="020B0400000000000000" pitchFamily="50" charset="-128"/>
                <a:ea typeface="游ゴシック" panose="020B0400000000000000" pitchFamily="50" charset="-128"/>
              </a:rPr>
              <a:t> </a:t>
            </a:r>
            <a:r>
              <a:rPr lang="en-US" altLang="ja-JP" sz="4200" b="1" u="sng">
                <a:solidFill>
                  <a:srgbClr val="000000"/>
                </a:solidFill>
                <a:latin typeface="游ゴシック" panose="020B0400000000000000" pitchFamily="50" charset="-128"/>
                <a:ea typeface="游ゴシック" panose="020B0400000000000000" pitchFamily="50" charset="-128"/>
              </a:rPr>
              <a:t>\</a:t>
            </a:r>
            <a:r>
              <a:rPr lang="en-US" altLang="ja-JP" sz="4200" b="1" i="0" u="sng" strike="noStrike">
                <a:solidFill>
                  <a:srgbClr val="000000"/>
                </a:solidFill>
                <a:effectLst/>
                <a:latin typeface="游ゴシック" panose="020B0400000000000000" pitchFamily="50" charset="-128"/>
                <a:ea typeface="游ゴシック" panose="020B0400000000000000" pitchFamily="50" charset="-128"/>
              </a:rPr>
              <a:t>98,000</a:t>
            </a:r>
            <a:r>
              <a:rPr lang="ja-JP" altLang="en-US" sz="4200" u="sng">
                <a:solidFill>
                  <a:srgbClr val="000000"/>
                </a:solidFill>
                <a:latin typeface="游ゴシック" panose="020B0400000000000000" pitchFamily="50" charset="-128"/>
                <a:ea typeface="游ゴシック" panose="020B0400000000000000" pitchFamily="50" charset="-128"/>
              </a:rPr>
              <a:t>、オムツ補充分</a:t>
            </a:r>
            <a:r>
              <a:rPr lang="en-US" altLang="ja-JP" sz="4200" u="sng">
                <a:solidFill>
                  <a:srgbClr val="000000"/>
                </a:solidFill>
                <a:latin typeface="游ゴシック" panose="020B0400000000000000" pitchFamily="50" charset="-128"/>
                <a:ea typeface="游ゴシック" panose="020B0400000000000000" pitchFamily="50" charset="-128"/>
              </a:rPr>
              <a:t>(1</a:t>
            </a:r>
            <a:r>
              <a:rPr lang="ja-JP" altLang="en-US" sz="4200" u="sng">
                <a:solidFill>
                  <a:srgbClr val="000000"/>
                </a:solidFill>
                <a:latin typeface="游ゴシック" panose="020B0400000000000000" pitchFamily="50" charset="-128"/>
                <a:ea typeface="游ゴシック" panose="020B0400000000000000" pitchFamily="50" charset="-128"/>
              </a:rPr>
              <a:t>ヶ月</a:t>
            </a:r>
            <a:r>
              <a:rPr lang="en-US" altLang="ja-JP" sz="4200" u="sng">
                <a:solidFill>
                  <a:srgbClr val="000000"/>
                </a:solidFill>
                <a:latin typeface="游ゴシック" panose="020B0400000000000000" pitchFamily="50" charset="-128"/>
                <a:ea typeface="游ゴシック" panose="020B0400000000000000" pitchFamily="50" charset="-128"/>
              </a:rPr>
              <a:t>) </a:t>
            </a:r>
            <a:r>
              <a:rPr lang="en-US" altLang="ja-JP" sz="4200" b="1" u="sng">
                <a:solidFill>
                  <a:srgbClr val="000000"/>
                </a:solidFill>
                <a:latin typeface="游ゴシック" panose="020B0400000000000000" pitchFamily="50" charset="-128"/>
                <a:ea typeface="游ゴシック" panose="020B0400000000000000" pitchFamily="50" charset="-128"/>
              </a:rPr>
              <a:t>\1,848 </a:t>
            </a:r>
            <a:r>
              <a:rPr lang="en-US" altLang="ja-JP" sz="4200" u="sng">
                <a:solidFill>
                  <a:srgbClr val="000000"/>
                </a:solidFill>
                <a:latin typeface="游ゴシック" panose="020B0400000000000000" pitchFamily="50" charset="-128"/>
                <a:ea typeface="游ゴシック" panose="020B0400000000000000" pitchFamily="50" charset="-128"/>
              </a:rPr>
              <a:t>(1</a:t>
            </a:r>
            <a:r>
              <a:rPr lang="ja-JP" altLang="en-US" sz="4200" u="sng">
                <a:solidFill>
                  <a:srgbClr val="000000"/>
                </a:solidFill>
                <a:latin typeface="游ゴシック" panose="020B0400000000000000" pitchFamily="50" charset="-128"/>
                <a:ea typeface="游ゴシック" panose="020B0400000000000000" pitchFamily="50" charset="-128"/>
              </a:rPr>
              <a:t>袋</a:t>
            </a:r>
            <a:r>
              <a:rPr lang="en-US" altLang="ja-JP" sz="4200" u="sng">
                <a:solidFill>
                  <a:srgbClr val="000000"/>
                </a:solidFill>
                <a:latin typeface="游ゴシック" panose="020B0400000000000000" pitchFamily="50" charset="-128"/>
                <a:ea typeface="游ゴシック" panose="020B0400000000000000" pitchFamily="50" charset="-128"/>
              </a:rPr>
              <a:t>40</a:t>
            </a:r>
            <a:r>
              <a:rPr lang="ja-JP" altLang="en-US" sz="4200" u="sng">
                <a:solidFill>
                  <a:srgbClr val="000000"/>
                </a:solidFill>
                <a:latin typeface="游ゴシック" panose="020B0400000000000000" pitchFamily="50" charset="-128"/>
                <a:ea typeface="游ゴシック" panose="020B0400000000000000" pitchFamily="50" charset="-128"/>
              </a:rPr>
              <a:t>枚</a:t>
            </a:r>
            <a:r>
              <a:rPr lang="en-US" altLang="ja-JP" sz="4200" u="sng">
                <a:solidFill>
                  <a:srgbClr val="000000"/>
                </a:solidFill>
                <a:latin typeface="游ゴシック" panose="020B0400000000000000" pitchFamily="50" charset="-128"/>
                <a:ea typeface="游ゴシック" panose="020B0400000000000000" pitchFamily="50" charset="-128"/>
              </a:rPr>
              <a:t>)</a:t>
            </a:r>
            <a:r>
              <a:rPr lang="ja-JP" altLang="en-US" sz="4200" u="sng">
                <a:solidFill>
                  <a:srgbClr val="000000"/>
                </a:solidFill>
                <a:latin typeface="游ゴシック" panose="020B0400000000000000" pitchFamily="50" charset="-128"/>
                <a:ea typeface="游ゴシック" panose="020B0400000000000000" pitchFamily="50" charset="-128"/>
              </a:rPr>
              <a:t>、あんしん月額</a:t>
            </a:r>
            <a:r>
              <a:rPr lang="en-US" altLang="ja-JP" sz="4200" b="1" u="sng">
                <a:solidFill>
                  <a:srgbClr val="000000"/>
                </a:solidFill>
                <a:latin typeface="游ゴシック" panose="020B0400000000000000" pitchFamily="50" charset="-128"/>
                <a:ea typeface="游ゴシック" panose="020B0400000000000000" pitchFamily="50" charset="-128"/>
              </a:rPr>
              <a:t>\9,000</a:t>
            </a:r>
            <a:r>
              <a:rPr lang="en-US" altLang="ja-JP" sz="4200" u="sng">
                <a:solidFill>
                  <a:srgbClr val="000000"/>
                </a:solidFill>
                <a:latin typeface="游ゴシック" panose="020B0400000000000000" pitchFamily="50" charset="-128"/>
                <a:ea typeface="游ゴシック" panose="020B0400000000000000" pitchFamily="50" charset="-128"/>
              </a:rPr>
              <a:t>/1</a:t>
            </a:r>
            <a:r>
              <a:rPr lang="ja-JP" altLang="en-US" sz="4200" u="sng">
                <a:solidFill>
                  <a:srgbClr val="000000"/>
                </a:solidFill>
                <a:latin typeface="游ゴシック" panose="020B0400000000000000" pitchFamily="50" charset="-128"/>
                <a:ea typeface="游ゴシック" panose="020B0400000000000000" pitchFamily="50" charset="-128"/>
              </a:rPr>
              <a:t>台 </a:t>
            </a:r>
            <a:endParaRPr lang="en-US" altLang="ja-JP" sz="4200" u="sng">
              <a:solidFill>
                <a:srgbClr val="000000"/>
              </a:solidFill>
              <a:latin typeface="游ゴシック" panose="020B0400000000000000" pitchFamily="50" charset="-128"/>
              <a:ea typeface="游ゴシック" panose="020B0400000000000000" pitchFamily="50" charset="-128"/>
            </a:endParaRPr>
          </a:p>
          <a:p>
            <a:pPr>
              <a:spcBef>
                <a:spcPts val="1200"/>
              </a:spcBef>
              <a:spcAft>
                <a:spcPts val="1200"/>
              </a:spcAft>
            </a:pPr>
            <a:endParaRPr lang="en-US" altLang="ja-JP" sz="3200" i="0" u="sng" strike="noStrike">
              <a:solidFill>
                <a:srgbClr val="000000"/>
              </a:solidFill>
              <a:effectLst/>
              <a:latin typeface="游ゴシック" panose="020B0400000000000000" pitchFamily="50" charset="-128"/>
              <a:ea typeface="游ゴシック" panose="020B0400000000000000" pitchFamily="50" charset="-128"/>
            </a:endParaRPr>
          </a:p>
          <a:p>
            <a:pPr>
              <a:spcBef>
                <a:spcPts val="1200"/>
              </a:spcBef>
              <a:spcAft>
                <a:spcPts val="1200"/>
              </a:spcAft>
            </a:pPr>
            <a:r>
              <a:rPr lang="ja-JP" altLang="en-US" sz="4200">
                <a:effectLst/>
                <a:latin typeface="游ゴシック" panose="020B0400000000000000" pitchFamily="50" charset="-128"/>
                <a:ea typeface="游ゴシック" panose="020B0400000000000000" pitchFamily="50" charset="-128"/>
              </a:rPr>
              <a:t>初回導入費　</a:t>
            </a:r>
            <a:r>
              <a:rPr lang="en-US" altLang="ja-JP" sz="4200" b="1">
                <a:effectLst/>
                <a:latin typeface="游ゴシック" panose="020B0400000000000000" pitchFamily="50" charset="-128"/>
                <a:ea typeface="游ゴシック" panose="020B0400000000000000" pitchFamily="50" charset="-128"/>
              </a:rPr>
              <a:t>¥98,000</a:t>
            </a:r>
            <a:r>
              <a:rPr lang="ja-JP" altLang="en-US" sz="4200" b="0">
                <a:effectLst/>
                <a:latin typeface="游ゴシック" panose="020B0400000000000000" pitchFamily="50" charset="-128"/>
                <a:ea typeface="游ゴシック" panose="020B0400000000000000" pitchFamily="50" charset="-128"/>
              </a:rPr>
              <a:t> </a:t>
            </a:r>
            <a:r>
              <a:rPr lang="en-US" altLang="ja-JP" sz="4200" b="0">
                <a:effectLst/>
                <a:latin typeface="游ゴシック" panose="020B0400000000000000" pitchFamily="50" charset="-128"/>
                <a:ea typeface="游ゴシック" panose="020B0400000000000000" pitchFamily="50" charset="-128"/>
              </a:rPr>
              <a:t>÷ </a:t>
            </a:r>
            <a:r>
              <a:rPr lang="en-US" altLang="ja-JP" sz="4200" b="1">
                <a:effectLst/>
                <a:latin typeface="游ゴシック" panose="020B0400000000000000" pitchFamily="50" charset="-128"/>
                <a:ea typeface="游ゴシック" panose="020B0400000000000000" pitchFamily="50" charset="-128"/>
              </a:rPr>
              <a:t>24 (</a:t>
            </a:r>
            <a:r>
              <a:rPr lang="ja-JP" altLang="en-US" sz="4200">
                <a:effectLst/>
                <a:latin typeface="游ゴシック" panose="020B0400000000000000" pitchFamily="50" charset="-128"/>
                <a:ea typeface="游ゴシック" panose="020B0400000000000000" pitchFamily="50" charset="-128"/>
              </a:rPr>
              <a:t>ヶ月</a:t>
            </a:r>
            <a:r>
              <a:rPr lang="en-US" altLang="ja-JP" sz="4200">
                <a:effectLst/>
                <a:latin typeface="游ゴシック" panose="020B0400000000000000" pitchFamily="50" charset="-128"/>
                <a:ea typeface="游ゴシック" panose="020B0400000000000000" pitchFamily="50" charset="-128"/>
              </a:rPr>
              <a:t>)</a:t>
            </a:r>
            <a:r>
              <a:rPr lang="ja-JP" altLang="en-US" sz="4200">
                <a:effectLst/>
                <a:latin typeface="游ゴシック" panose="020B0400000000000000" pitchFamily="50" charset="-128"/>
                <a:ea typeface="游ゴシック" panose="020B0400000000000000" pitchFamily="50" charset="-128"/>
              </a:rPr>
              <a:t> </a:t>
            </a:r>
            <a:r>
              <a:rPr lang="en-US" altLang="ja-JP" sz="4200" b="0">
                <a:effectLst/>
                <a:latin typeface="游ゴシック" panose="020B0400000000000000" pitchFamily="50" charset="-128"/>
                <a:ea typeface="游ゴシック" panose="020B0400000000000000" pitchFamily="50" charset="-128"/>
              </a:rPr>
              <a:t>=</a:t>
            </a:r>
            <a:r>
              <a:rPr lang="ja-JP" altLang="en-US" sz="4200">
                <a:latin typeface="游ゴシック" panose="020B0400000000000000" pitchFamily="50" charset="-128"/>
                <a:ea typeface="游ゴシック" panose="020B0400000000000000" pitchFamily="50" charset="-128"/>
              </a:rPr>
              <a:t> </a:t>
            </a:r>
            <a:r>
              <a:rPr lang="en-US" altLang="ja-JP" sz="4200" b="1">
                <a:effectLst/>
                <a:latin typeface="游ゴシック" panose="020B0400000000000000" pitchFamily="50" charset="-128"/>
                <a:ea typeface="游ゴシック" panose="020B0400000000000000" pitchFamily="50" charset="-128"/>
              </a:rPr>
              <a:t>4,083</a:t>
            </a:r>
            <a:r>
              <a:rPr lang="ja-JP" altLang="en-US" sz="4200" b="1">
                <a:effectLst/>
                <a:latin typeface="游ゴシック" panose="020B0400000000000000" pitchFamily="50" charset="-128"/>
                <a:ea typeface="游ゴシック" panose="020B0400000000000000" pitchFamily="50" charset="-128"/>
              </a:rPr>
              <a:t>円</a:t>
            </a:r>
            <a:endParaRPr lang="en-US" altLang="ja-JP" sz="4200" b="0">
              <a:effectLst/>
              <a:latin typeface="游ゴシック" panose="020B0400000000000000" pitchFamily="50" charset="-128"/>
              <a:ea typeface="游ゴシック" panose="020B0400000000000000" pitchFamily="50" charset="-128"/>
            </a:endParaRPr>
          </a:p>
          <a:p>
            <a:pPr>
              <a:spcBef>
                <a:spcPts val="1200"/>
              </a:spcBef>
              <a:spcAft>
                <a:spcPts val="1200"/>
              </a:spcAft>
            </a:pPr>
            <a:r>
              <a:rPr lang="ja-JP" altLang="en-US" sz="4200">
                <a:solidFill>
                  <a:srgbClr val="000000"/>
                </a:solidFill>
                <a:latin typeface="游ゴシック" panose="020B0400000000000000" pitchFamily="50" charset="-128"/>
                <a:ea typeface="游ゴシック" panose="020B0400000000000000" pitchFamily="50" charset="-128"/>
              </a:rPr>
              <a:t>オムツ補充分　</a:t>
            </a:r>
            <a:r>
              <a:rPr lang="en-US" altLang="ja-JP" sz="4200" b="1">
                <a:solidFill>
                  <a:srgbClr val="000000"/>
                </a:solidFill>
                <a:latin typeface="游ゴシック" panose="020B0400000000000000" pitchFamily="50" charset="-128"/>
                <a:ea typeface="游ゴシック" panose="020B0400000000000000" pitchFamily="50" charset="-128"/>
              </a:rPr>
              <a:t>¥1,848 </a:t>
            </a:r>
            <a:r>
              <a:rPr lang="en-US" altLang="ja-JP" sz="4200">
                <a:solidFill>
                  <a:srgbClr val="000000"/>
                </a:solidFill>
                <a:latin typeface="游ゴシック" panose="020B0400000000000000" pitchFamily="50" charset="-128"/>
                <a:ea typeface="游ゴシック" panose="020B0400000000000000" pitchFamily="50" charset="-128"/>
              </a:rPr>
              <a:t>× </a:t>
            </a:r>
            <a:r>
              <a:rPr lang="en-US" altLang="ja-JP" sz="4200" b="1">
                <a:solidFill>
                  <a:srgbClr val="000000"/>
                </a:solidFill>
                <a:latin typeface="游ゴシック" panose="020B0400000000000000" pitchFamily="50" charset="-128"/>
                <a:ea typeface="游ゴシック" panose="020B0400000000000000" pitchFamily="50" charset="-128"/>
              </a:rPr>
              <a:t>6</a:t>
            </a:r>
            <a:r>
              <a:rPr lang="en-US" altLang="ja-JP" sz="4200">
                <a:solidFill>
                  <a:srgbClr val="000000"/>
                </a:solidFill>
                <a:latin typeface="游ゴシック" panose="020B0400000000000000" pitchFamily="50" charset="-128"/>
                <a:ea typeface="游ゴシック" panose="020B0400000000000000" pitchFamily="50" charset="-128"/>
              </a:rPr>
              <a:t> = </a:t>
            </a:r>
            <a:r>
              <a:rPr lang="en-US" altLang="ja-JP" sz="4200" b="1">
                <a:solidFill>
                  <a:srgbClr val="000000"/>
                </a:solidFill>
                <a:latin typeface="游ゴシック" panose="020B0400000000000000" pitchFamily="50" charset="-128"/>
                <a:ea typeface="游ゴシック" panose="020B0400000000000000" pitchFamily="50" charset="-128"/>
              </a:rPr>
              <a:t>11,088</a:t>
            </a:r>
            <a:r>
              <a:rPr lang="ja-JP" altLang="en-US" sz="4200" b="1">
                <a:solidFill>
                  <a:srgbClr val="000000"/>
                </a:solidFill>
                <a:latin typeface="游ゴシック" panose="020B0400000000000000" pitchFamily="50" charset="-128"/>
                <a:ea typeface="游ゴシック" panose="020B0400000000000000" pitchFamily="50" charset="-128"/>
              </a:rPr>
              <a:t>円 </a:t>
            </a:r>
            <a:r>
              <a:rPr lang="en-US" altLang="ja-JP" sz="4200">
                <a:solidFill>
                  <a:srgbClr val="000000"/>
                </a:solidFill>
                <a:latin typeface="游ゴシック" panose="020B0400000000000000" pitchFamily="50" charset="-128"/>
                <a:ea typeface="游ゴシック" panose="020B0400000000000000" pitchFamily="50" charset="-128"/>
              </a:rPr>
              <a:t>(1</a:t>
            </a:r>
            <a:r>
              <a:rPr lang="ja-JP" altLang="en-US" sz="4200">
                <a:solidFill>
                  <a:srgbClr val="000000"/>
                </a:solidFill>
                <a:latin typeface="游ゴシック" panose="020B0400000000000000" pitchFamily="50" charset="-128"/>
                <a:ea typeface="游ゴシック" panose="020B0400000000000000" pitchFamily="50" charset="-128"/>
              </a:rPr>
              <a:t>ヶ月分／</a:t>
            </a:r>
            <a:r>
              <a:rPr lang="en-US" altLang="ja-JP" sz="4200">
                <a:solidFill>
                  <a:srgbClr val="000000"/>
                </a:solidFill>
                <a:latin typeface="游ゴシック" panose="020B0400000000000000" pitchFamily="50" charset="-128"/>
                <a:ea typeface="游ゴシック" panose="020B0400000000000000" pitchFamily="50" charset="-128"/>
              </a:rPr>
              <a:t>240</a:t>
            </a:r>
            <a:r>
              <a:rPr lang="ja-JP" altLang="en-US" sz="4200">
                <a:solidFill>
                  <a:srgbClr val="000000"/>
                </a:solidFill>
                <a:latin typeface="游ゴシック" panose="020B0400000000000000" pitchFamily="50" charset="-128"/>
                <a:ea typeface="游ゴシック" panose="020B0400000000000000" pitchFamily="50" charset="-128"/>
              </a:rPr>
              <a:t>枚</a:t>
            </a:r>
            <a:r>
              <a:rPr lang="en-US" altLang="ja-JP" sz="4200">
                <a:solidFill>
                  <a:srgbClr val="000000"/>
                </a:solidFill>
                <a:latin typeface="游ゴシック" panose="020B0400000000000000" pitchFamily="50" charset="-128"/>
                <a:ea typeface="游ゴシック" panose="020B0400000000000000" pitchFamily="50" charset="-128"/>
              </a:rPr>
              <a:t>)</a:t>
            </a:r>
            <a:endParaRPr lang="ja-JP" altLang="en-US" sz="4200">
              <a:latin typeface="游ゴシック" panose="020B0400000000000000" pitchFamily="50" charset="-128"/>
              <a:ea typeface="游ゴシック" panose="020B0400000000000000" pitchFamily="50" charset="-128"/>
            </a:endParaRPr>
          </a:p>
          <a:p>
            <a:pPr>
              <a:spcBef>
                <a:spcPts val="1200"/>
              </a:spcBef>
              <a:spcAft>
                <a:spcPts val="1200"/>
              </a:spcAft>
            </a:pPr>
            <a:r>
              <a:rPr lang="ja-JP" altLang="en-US" sz="4200">
                <a:solidFill>
                  <a:srgbClr val="000000"/>
                </a:solidFill>
                <a:latin typeface="游ゴシック" panose="020B0400000000000000" pitchFamily="50" charset="-128"/>
                <a:ea typeface="游ゴシック" panose="020B0400000000000000" pitchFamily="50" charset="-128"/>
              </a:rPr>
              <a:t>あんしん月額　</a:t>
            </a:r>
            <a:r>
              <a:rPr lang="en-US" altLang="ja-JP" sz="4200" b="1">
                <a:solidFill>
                  <a:srgbClr val="000000"/>
                </a:solidFill>
                <a:latin typeface="游ゴシック" panose="020B0400000000000000" pitchFamily="50" charset="-128"/>
                <a:ea typeface="游ゴシック" panose="020B0400000000000000" pitchFamily="50" charset="-128"/>
              </a:rPr>
              <a:t>¥9,000/</a:t>
            </a:r>
            <a:r>
              <a:rPr lang="en-US" altLang="ja-JP" sz="4200">
                <a:solidFill>
                  <a:srgbClr val="000000"/>
                </a:solidFill>
                <a:latin typeface="游ゴシック" panose="020B0400000000000000" pitchFamily="50" charset="-128"/>
                <a:ea typeface="游ゴシック" panose="020B0400000000000000" pitchFamily="50" charset="-128"/>
              </a:rPr>
              <a:t>1</a:t>
            </a:r>
            <a:r>
              <a:rPr lang="ja-JP" altLang="en-US" sz="4200">
                <a:solidFill>
                  <a:srgbClr val="000000"/>
                </a:solidFill>
                <a:latin typeface="游ゴシック" panose="020B0400000000000000" pitchFamily="50" charset="-128"/>
                <a:ea typeface="游ゴシック" panose="020B0400000000000000" pitchFamily="50" charset="-128"/>
              </a:rPr>
              <a:t>台 </a:t>
            </a:r>
            <a:r>
              <a:rPr lang="en-US" altLang="ja-JP" sz="4200">
                <a:solidFill>
                  <a:srgbClr val="000000"/>
                </a:solidFill>
                <a:latin typeface="游ゴシック" panose="020B0400000000000000" pitchFamily="50" charset="-128"/>
                <a:ea typeface="游ゴシック" panose="020B0400000000000000" pitchFamily="50" charset="-128"/>
              </a:rPr>
              <a:t>+</a:t>
            </a:r>
            <a:r>
              <a:rPr lang="ja-JP" altLang="en-US" sz="4200">
                <a:solidFill>
                  <a:srgbClr val="000000"/>
                </a:solidFill>
                <a:latin typeface="游ゴシック" panose="020B0400000000000000" pitchFamily="50" charset="-128"/>
                <a:ea typeface="游ゴシック" panose="020B0400000000000000" pitchFamily="50" charset="-128"/>
              </a:rPr>
              <a:t> オムツ補充分 </a:t>
            </a:r>
            <a:r>
              <a:rPr lang="en-US" altLang="ja-JP" sz="4200" b="1">
                <a:solidFill>
                  <a:srgbClr val="000000"/>
                </a:solidFill>
                <a:latin typeface="游ゴシック" panose="020B0400000000000000" pitchFamily="50" charset="-128"/>
                <a:ea typeface="游ゴシック" panose="020B0400000000000000" pitchFamily="50" charset="-128"/>
              </a:rPr>
              <a:t>¥11,088</a:t>
            </a:r>
            <a:r>
              <a:rPr lang="en-US" altLang="ja-JP" sz="4200">
                <a:solidFill>
                  <a:srgbClr val="000000"/>
                </a:solidFill>
                <a:latin typeface="游ゴシック" panose="020B0400000000000000" pitchFamily="50" charset="-128"/>
                <a:ea typeface="游ゴシック" panose="020B0400000000000000" pitchFamily="50" charset="-128"/>
              </a:rPr>
              <a:t> = </a:t>
            </a:r>
            <a:r>
              <a:rPr lang="en-US" altLang="ja-JP" sz="4200" b="1">
                <a:solidFill>
                  <a:srgbClr val="000000"/>
                </a:solidFill>
                <a:latin typeface="游ゴシック" panose="020B0400000000000000" pitchFamily="50" charset="-128"/>
                <a:ea typeface="游ゴシック" panose="020B0400000000000000" pitchFamily="50" charset="-128"/>
              </a:rPr>
              <a:t>20,088</a:t>
            </a:r>
            <a:r>
              <a:rPr lang="ja-JP" altLang="en-US" sz="4200" b="1">
                <a:solidFill>
                  <a:srgbClr val="000000"/>
                </a:solidFill>
                <a:latin typeface="游ゴシック" panose="020B0400000000000000" pitchFamily="50" charset="-128"/>
                <a:ea typeface="游ゴシック" panose="020B0400000000000000" pitchFamily="50" charset="-128"/>
              </a:rPr>
              <a:t>円</a:t>
            </a:r>
            <a:endParaRPr lang="ja-JP" altLang="en-US" sz="4200" b="1">
              <a:latin typeface="游ゴシック" panose="020B0400000000000000" pitchFamily="50" charset="-128"/>
              <a:ea typeface="游ゴシック" panose="020B0400000000000000" pitchFamily="50" charset="-128"/>
            </a:endParaRPr>
          </a:p>
          <a:p>
            <a:pPr>
              <a:lnSpc>
                <a:spcPct val="160000"/>
              </a:lnSpc>
              <a:spcBef>
                <a:spcPts val="1200"/>
              </a:spcBef>
              <a:spcAft>
                <a:spcPts val="1200"/>
              </a:spcAft>
            </a:pPr>
            <a:r>
              <a:rPr lang="ja-JP" altLang="en-US" sz="4200">
                <a:effectLst/>
                <a:latin typeface="游ゴシック" panose="020B0400000000000000" pitchFamily="50" charset="-128"/>
                <a:ea typeface="游ゴシック" panose="020B0400000000000000" pitchFamily="50" charset="-128"/>
              </a:rPr>
              <a:t>月額目安</a:t>
            </a:r>
            <a:r>
              <a:rPr lang="ja-JP" altLang="en-US" sz="4200" b="1">
                <a:effectLst/>
                <a:latin typeface="游ゴシック" panose="020B0400000000000000" pitchFamily="50" charset="-128"/>
                <a:ea typeface="游ゴシック" panose="020B0400000000000000" pitchFamily="50" charset="-128"/>
              </a:rPr>
              <a:t>　</a:t>
            </a:r>
            <a:r>
              <a:rPr lang="en-US" altLang="ja-JP" sz="4200" b="1">
                <a:effectLst/>
                <a:latin typeface="游ゴシック" panose="020B0400000000000000" pitchFamily="50" charset="-128"/>
                <a:ea typeface="游ゴシック" panose="020B0400000000000000" pitchFamily="50" charset="-128"/>
              </a:rPr>
              <a:t>¥</a:t>
            </a:r>
            <a:r>
              <a:rPr lang="ja-JP" altLang="en-US" sz="4200" b="1">
                <a:effectLst/>
                <a:latin typeface="游ゴシック" panose="020B0400000000000000" pitchFamily="50" charset="-128"/>
                <a:ea typeface="游ゴシック" panose="020B0400000000000000" pitchFamily="50" charset="-128"/>
              </a:rPr>
              <a:t>４</a:t>
            </a:r>
            <a:r>
              <a:rPr lang="en-US" altLang="ja-JP" sz="4200" b="1">
                <a:effectLst/>
                <a:latin typeface="游ゴシック" panose="020B0400000000000000" pitchFamily="50" charset="-128"/>
                <a:ea typeface="游ゴシック" panose="020B0400000000000000" pitchFamily="50" charset="-128"/>
              </a:rPr>
              <a:t>,083 </a:t>
            </a:r>
            <a:r>
              <a:rPr lang="en-US" altLang="ja-JP" sz="4200" b="0">
                <a:effectLst/>
                <a:latin typeface="游ゴシック" panose="020B0400000000000000" pitchFamily="50" charset="-128"/>
                <a:ea typeface="游ゴシック" panose="020B0400000000000000" pitchFamily="50" charset="-128"/>
              </a:rPr>
              <a:t>+ </a:t>
            </a:r>
            <a:r>
              <a:rPr lang="en-US" altLang="ja-JP" sz="4200" b="1">
                <a:effectLst/>
                <a:latin typeface="游ゴシック" panose="020B0400000000000000" pitchFamily="50" charset="-128"/>
                <a:ea typeface="游ゴシック" panose="020B0400000000000000" pitchFamily="50" charset="-128"/>
              </a:rPr>
              <a:t>¥20,088 </a:t>
            </a:r>
            <a:r>
              <a:rPr lang="en-US" altLang="ja-JP" sz="4200" b="0">
                <a:effectLst/>
                <a:latin typeface="游ゴシック" panose="020B0400000000000000" pitchFamily="50" charset="-128"/>
                <a:ea typeface="游ゴシック" panose="020B0400000000000000" pitchFamily="50" charset="-128"/>
              </a:rPr>
              <a:t>= 24,171</a:t>
            </a:r>
            <a:r>
              <a:rPr lang="ja-JP" altLang="en-US" sz="4200" b="0">
                <a:effectLst/>
                <a:latin typeface="游ゴシック" panose="020B0400000000000000" pitchFamily="50" charset="-128"/>
                <a:ea typeface="游ゴシック" panose="020B0400000000000000" pitchFamily="50" charset="-128"/>
              </a:rPr>
              <a:t>円</a:t>
            </a:r>
            <a:r>
              <a:rPr lang="en-US" altLang="ja-JP" sz="4200" b="0">
                <a:effectLst/>
                <a:latin typeface="游ゴシック" panose="020B0400000000000000" pitchFamily="50" charset="-128"/>
                <a:ea typeface="游ゴシック" panose="020B0400000000000000" pitchFamily="50" charset="-128"/>
              </a:rPr>
              <a:t> ≒ </a:t>
            </a:r>
            <a:r>
              <a:rPr lang="en-US" altLang="ja-JP" sz="4200" b="1">
                <a:effectLst/>
                <a:latin typeface="游ゴシック" panose="020B0400000000000000" pitchFamily="50" charset="-128"/>
                <a:ea typeface="游ゴシック" panose="020B0400000000000000" pitchFamily="50" charset="-128"/>
              </a:rPr>
              <a:t>24,000</a:t>
            </a:r>
            <a:r>
              <a:rPr lang="ja-JP" altLang="en-US" sz="4200" b="0">
                <a:effectLst/>
                <a:latin typeface="游ゴシック" panose="020B0400000000000000" pitchFamily="50" charset="-128"/>
                <a:ea typeface="游ゴシック" panose="020B0400000000000000" pitchFamily="50" charset="-128"/>
              </a:rPr>
              <a:t>円　</a:t>
            </a:r>
            <a:endParaRPr lang="en-US" altLang="ja-JP" sz="4200" b="0">
              <a:effectLst/>
              <a:latin typeface="游ゴシック" panose="020B0400000000000000" pitchFamily="50" charset="-128"/>
              <a:ea typeface="游ゴシック" panose="020B0400000000000000" pitchFamily="50" charset="-128"/>
            </a:endParaRPr>
          </a:p>
          <a:p>
            <a:pPr marL="0" indent="0">
              <a:spcBef>
                <a:spcPts val="1200"/>
              </a:spcBef>
              <a:spcAft>
                <a:spcPts val="1200"/>
              </a:spcAft>
              <a:buNone/>
            </a:pPr>
            <a:r>
              <a:rPr lang="ja-JP" altLang="en-US" sz="6400">
                <a:latin typeface="游ゴシック" panose="020B0400000000000000" pitchFamily="50" charset="-128"/>
                <a:ea typeface="游ゴシック" panose="020B0400000000000000" pitchFamily="50" charset="-128"/>
              </a:rPr>
              <a:t>⇒</a:t>
            </a:r>
            <a:r>
              <a:rPr lang="ja-JP" altLang="en-US" sz="6400" b="0">
                <a:effectLst/>
                <a:latin typeface="游ゴシック" panose="020B0400000000000000" pitchFamily="50" charset="-128"/>
                <a:ea typeface="游ゴシック" panose="020B0400000000000000" pitchFamily="50" charset="-128"/>
              </a:rPr>
              <a:t>１ヶ月あたり　</a:t>
            </a:r>
            <a:r>
              <a:rPr lang="en-US" altLang="ja-JP" sz="6400" b="1">
                <a:solidFill>
                  <a:srgbClr val="FF0000"/>
                </a:solidFill>
                <a:effectLst/>
                <a:latin typeface="游ゴシック" panose="020B0400000000000000" pitchFamily="50" charset="-128"/>
                <a:ea typeface="游ゴシック" panose="020B0400000000000000" pitchFamily="50" charset="-128"/>
              </a:rPr>
              <a:t>24,000</a:t>
            </a:r>
            <a:r>
              <a:rPr lang="ja-JP" altLang="en-US" sz="6400" b="0">
                <a:solidFill>
                  <a:srgbClr val="FF0000"/>
                </a:solidFill>
                <a:effectLst/>
                <a:latin typeface="游ゴシック" panose="020B0400000000000000" pitchFamily="50" charset="-128"/>
                <a:ea typeface="游ゴシック" panose="020B0400000000000000" pitchFamily="50" charset="-128"/>
              </a:rPr>
              <a:t>円</a:t>
            </a:r>
            <a:endParaRPr lang="ja-JP" altLang="en-US" sz="5800" b="0">
              <a:solidFill>
                <a:srgbClr val="FF0000"/>
              </a:solidFill>
              <a:effectLst/>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23</a:t>
            </a:fld>
            <a:endParaRPr lang="ko-KR" altLang="en-US">
              <a:solidFill>
                <a:prstClr val="black">
                  <a:tint val="75000"/>
                </a:prstClr>
              </a:solidFill>
            </a:endParaRPr>
          </a:p>
        </p:txBody>
      </p:sp>
    </p:spTree>
    <p:extLst>
      <p:ext uri="{BB962C8B-B14F-4D97-AF65-F5344CB8AC3E}">
        <p14:creationId xmlns:p14="http://schemas.microsoft.com/office/powerpoint/2010/main" val="1758999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4400" kern="0">
                  <a:solidFill>
                    <a:schemeClr val="tx1"/>
                  </a:solidFill>
                  <a:latin typeface="BIZ UDPGothic" panose="020B0400000000000000" pitchFamily="34" charset="-128"/>
                </a:rPr>
                <a:t>まとめ</a:t>
              </a:r>
              <a:endParaRPr lang="en-US" altLang="ja-JP"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fontScale="92500" lnSpcReduction="20000"/>
          </a:bodyPr>
          <a:lstStyle/>
          <a:p>
            <a:pPr marL="514350" marR="0" lvl="0" indent="-514350" algn="l" defTabSz="914400" rtl="0" eaLnBrk="1" fontAlgn="auto" latinLnBrk="0" hangingPunct="1">
              <a:lnSpc>
                <a:spcPct val="90000"/>
              </a:lnSpc>
              <a:spcBef>
                <a:spcPts val="1000"/>
              </a:spcBef>
              <a:spcAft>
                <a:spcPts val="0"/>
              </a:spcAft>
              <a:buClrTx/>
              <a:buSzTx/>
              <a:buFont typeface="+mj-lt"/>
              <a:buAutoNum type="arabicPeriod"/>
              <a:tabLst/>
              <a:defRPr/>
            </a:pPr>
            <a:r>
              <a:rPr kumimoji="1" lang="ja-JP" altLang="en-US"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導入を推奨する業界</a:t>
            </a:r>
            <a:endParaRPr kumimoji="1" lang="en-US" altLang="ja-JP"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女性の</a:t>
            </a:r>
            <a:r>
              <a:rPr kumimoji="1" lang="ja-JP" altLang="en-US" sz="28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労働力</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に頼っている企業</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介護・福祉業界、鉄道業界、ホテル業界</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レジャー施設、公営競技</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1" lang="en-US" altLang="ja-JP"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2"/>
              <a:tabLst/>
              <a:defRPr/>
            </a:pPr>
            <a:r>
              <a:rPr kumimoji="1" lang="ja-JP" altLang="en-US"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アプリについて</a:t>
            </a:r>
            <a:endParaRPr kumimoji="1" lang="en-US" altLang="ja-JP"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他社との</a:t>
            </a:r>
            <a:r>
              <a:rPr kumimoji="1" lang="ja-JP" altLang="en-US" sz="28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差別化</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を図る（企業向け機能、消費者向け機能）</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514350" marR="0" lvl="0" indent="-514350" algn="l" defTabSz="914400" rtl="0" eaLnBrk="1" fontAlgn="auto" latinLnBrk="0" hangingPunct="1">
              <a:lnSpc>
                <a:spcPct val="90000"/>
              </a:lnSpc>
              <a:spcBef>
                <a:spcPts val="1000"/>
              </a:spcBef>
              <a:spcAft>
                <a:spcPts val="0"/>
              </a:spcAft>
              <a:buClrTx/>
              <a:buSzTx/>
              <a:buFont typeface="+mj-lt"/>
              <a:buAutoNum type="arabicPeriod" startAt="3"/>
              <a:tabLst/>
              <a:defRPr/>
            </a:pPr>
            <a:r>
              <a:rPr kumimoji="1" lang="ja-JP" altLang="en-US"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新規事業提案</a:t>
            </a:r>
            <a:endParaRPr kumimoji="1" lang="en-US" altLang="ja-JP" sz="2800" b="1"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3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r>
              <a:rPr kumimoji="1" lang="ja-JP" altLang="en-US" sz="2800" b="1" i="0" u="none" strike="noStrike" kern="1200" cap="none" spc="0" normalizeH="0" baseline="0" noProof="0">
                <a:ln>
                  <a:noFill/>
                </a:ln>
                <a:solidFill>
                  <a:srgbClr val="FF0000"/>
                </a:solidFill>
                <a:effectLst/>
                <a:uLnTx/>
                <a:uFillTx/>
                <a:latin typeface="游ゴシック" panose="020F0502020204030204"/>
                <a:ea typeface="游ゴシック" panose="020B0400000000000000" pitchFamily="50" charset="-128"/>
                <a:cs typeface="+mn-cs"/>
              </a:rPr>
              <a:t>オムツ用ディスペンサー</a:t>
            </a: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の提供</a:t>
            </a:r>
            <a:endPar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→生理品用ディスペンサーの技術を応用</a:t>
            </a:r>
            <a:br>
              <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br>
            <a:r>
              <a:rPr kumimoji="1" lang="en-US" altLang="ja-JP"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 </a:t>
            </a:r>
            <a:endParaRPr kumimoji="1" lang="ja-JP" altLang="en-US" sz="28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a:p>
            <a:pPr marL="0" indent="0">
              <a:lnSpc>
                <a:spcPct val="100000"/>
              </a:lnSpc>
              <a:buNone/>
            </a:pPr>
            <a:endParaRPr kumimoji="1" lang="ja-JP" altLang="en-US" b="1">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24</a:t>
            </a:fld>
            <a:endParaRPr lang="ko-KR" altLang="en-US">
              <a:solidFill>
                <a:prstClr val="black">
                  <a:tint val="75000"/>
                </a:prstClr>
              </a:solidFill>
            </a:endParaRPr>
          </a:p>
        </p:txBody>
      </p:sp>
    </p:spTree>
    <p:extLst>
      <p:ext uri="{BB962C8B-B14F-4D97-AF65-F5344CB8AC3E}">
        <p14:creationId xmlns:p14="http://schemas.microsoft.com/office/powerpoint/2010/main" val="221165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1" u="none" strike="noStrike" kern="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目次</a:t>
              </a:r>
              <a:endParaRPr kumimoji="0" lang="en-US" altLang="ja-JP" sz="4400" b="1" i="1" u="none" strike="noStrike" kern="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lstStyle/>
          <a:p>
            <a:pPr marL="0" indent="0">
              <a:lnSpc>
                <a:spcPct val="100000"/>
              </a:lnSpc>
              <a:buNone/>
            </a:pPr>
            <a:r>
              <a:rPr kumimoji="1" lang="en-US" altLang="ja-JP" b="1" dirty="0">
                <a:solidFill>
                  <a:schemeClr val="bg1">
                    <a:lumMod val="85000"/>
                  </a:schemeClr>
                </a:solidFill>
                <a:latin typeface="游ゴシック" panose="020B0400000000000000" pitchFamily="50" charset="-128"/>
                <a:ea typeface="游ゴシック" panose="020B0400000000000000" pitchFamily="50" charset="-128"/>
              </a:rPr>
              <a:t>01 |</a:t>
            </a:r>
            <a:r>
              <a:rPr kumimoji="1" lang="ja-JP" altLang="en-US" b="1" dirty="0">
                <a:solidFill>
                  <a:schemeClr val="bg1">
                    <a:lumMod val="85000"/>
                  </a:schemeClr>
                </a:solidFill>
                <a:latin typeface="游ゴシック Medium" panose="020B0500000000000000" pitchFamily="50" charset="-128"/>
                <a:ea typeface="游ゴシック Medium" panose="020B0500000000000000" pitchFamily="50" charset="-128"/>
              </a:rPr>
              <a:t>　</a:t>
            </a:r>
            <a:r>
              <a:rPr lang="en-US" altLang="ja-JP" sz="3200" b="1" dirty="0" err="1">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anbii</a:t>
            </a:r>
            <a:r>
              <a:rPr lang="en-US" altLang="ja-JP" sz="3200" b="1" dirty="0">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3200" b="1" dirty="0">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利用拡大に向けて</a:t>
            </a:r>
            <a:r>
              <a:rPr lang="en-US" altLang="ja-JP" sz="3200" b="1" dirty="0">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a:t>
            </a:r>
            <a:endPar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02 |    </a:t>
            </a:r>
            <a:r>
              <a:rPr kumimoji="1" lang="ja-JP" altLang="en-US"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相互理解</a:t>
            </a:r>
            <a:r>
              <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r>
              <a:rPr kumimoji="1" lang="ja-JP" altLang="en-US"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女性のパフォーマンス向上のために</a:t>
            </a:r>
            <a:r>
              <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a:t>
            </a: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solidFill>
                  <a:schemeClr val="bg1">
                    <a:lumMod val="85000"/>
                  </a:schemeClr>
                </a:solidFill>
                <a:latin typeface="游ゴシック" panose="020B0400000000000000" pitchFamily="50" charset="-128"/>
                <a:ea typeface="游ゴシック" panose="020B0400000000000000" pitchFamily="50" charset="-128"/>
              </a:rPr>
              <a:t>03 |</a:t>
            </a:r>
            <a:r>
              <a:rPr kumimoji="1" lang="ja-JP" altLang="en-US" b="1" dirty="0">
                <a:solidFill>
                  <a:schemeClr val="bg1">
                    <a:lumMod val="85000"/>
                  </a:schemeClr>
                </a:solidFill>
                <a:latin typeface="游ゴシック" panose="020B0400000000000000" pitchFamily="50" charset="-128"/>
                <a:ea typeface="游ゴシック" panose="020B0400000000000000" pitchFamily="50" charset="-128"/>
              </a:rPr>
              <a:t>　</a:t>
            </a:r>
            <a:r>
              <a:rPr kumimoji="1" lang="ja-JP" altLang="en-US" sz="3200" b="1" dirty="0">
                <a:solidFill>
                  <a:schemeClr val="bg1">
                    <a:lumMod val="85000"/>
                  </a:schemeClr>
                </a:solidFill>
                <a:latin typeface="游ゴシック" panose="020B0400000000000000" pitchFamily="50" charset="-128"/>
                <a:ea typeface="游ゴシック" panose="020B0400000000000000" pitchFamily="50" charset="-128"/>
              </a:rPr>
              <a:t>女性活躍推進のための活動</a:t>
            </a:r>
            <a:endPar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b="1" dirty="0">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AAF555B-7E58-4FDF-83D4-B4CEA304EAF7}" type="slidenum">
              <a:rPr kumimoji="0"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25</a:t>
            </a:fld>
            <a:endParaRPr kumimoji="0"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1602919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ja-JP" altLang="en-US" sz="3200" b="1"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相互理解</a:t>
            </a:r>
            <a:endParaRPr kumimoji="1" lang="en-US" altLang="ja-JP" sz="3200" b="1"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endParaRPr>
          </a:p>
          <a:p>
            <a:pPr marL="0" marR="0" lvl="0" indent="0" algn="ctr" defTabSz="914400" rtl="0" eaLnBrk="1" fontAlgn="auto" latinLnBrk="1" hangingPunct="1">
              <a:lnSpc>
                <a:spcPct val="100000"/>
              </a:lnSpc>
              <a:spcBef>
                <a:spcPts val="0"/>
              </a:spcBef>
              <a:spcAft>
                <a:spcPts val="0"/>
              </a:spcAft>
              <a:buClrTx/>
              <a:buSzTx/>
              <a:buFontTx/>
              <a:buNone/>
              <a:tabLst/>
              <a:defRPr/>
            </a:pPr>
            <a:r>
              <a:rPr kumimoji="1" lang="en-US" altLang="ja-JP" sz="3200" b="1"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r>
              <a:rPr kumimoji="1" lang="ja-JP" altLang="en-US" sz="3200" b="1"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女性のパフォーマンス向上のために</a:t>
            </a:r>
            <a:r>
              <a:rPr kumimoji="1" lang="en-US" altLang="ja-JP" sz="3200" b="1"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a:t>
            </a:r>
            <a:endParaRPr kumimoji="1" lang="ja-JP" altLang="en-US" sz="3200" b="1"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endParaRP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E7803934-CDBE-504E-8974-CF46F39B2E54}"/>
              </a:ext>
            </a:extLst>
          </p:cNvPr>
          <p:cNvSpPr txBox="1"/>
          <p:nvPr/>
        </p:nvSpPr>
        <p:spPr>
          <a:xfrm>
            <a:off x="3288205" y="5378730"/>
            <a:ext cx="651226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女性が働きやすい環境を整え、実現させるための</a:t>
            </a:r>
            <a:r>
              <a:rPr kumimoji="1" lang="ja-JP" altLang="en-US" sz="2400" b="0" i="0" u="none" strike="noStrike" kern="1200" cap="none" spc="0" normalizeH="0" baseline="0" noProof="0">
                <a:ln>
                  <a:noFill/>
                </a:ln>
                <a:solidFill>
                  <a:srgbClr val="FF0000"/>
                </a:solidFill>
                <a:effectLst/>
                <a:uLnTx/>
                <a:uFillTx/>
                <a:latin typeface="Yu Gothic" panose="020B0400000000000000" pitchFamily="34" charset="-128"/>
                <a:ea typeface="Yu Gothic" panose="020B0400000000000000" pitchFamily="34" charset="-128"/>
                <a:cs typeface="+mn-cs"/>
              </a:rPr>
              <a:t>福利厚生</a:t>
            </a:r>
            <a:r>
              <a:rPr kumimoji="1" lang="ja-JP" altLang="en-US" sz="24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や</a:t>
            </a:r>
            <a:r>
              <a:rPr kumimoji="1" lang="ja-JP" altLang="en-US" sz="2400" b="0" i="0" u="none" strike="noStrike" kern="1200" cap="none" spc="0" normalizeH="0" baseline="0" noProof="0">
                <a:ln>
                  <a:noFill/>
                </a:ln>
                <a:solidFill>
                  <a:srgbClr val="FF0000"/>
                </a:solidFill>
                <a:effectLst/>
                <a:uLnTx/>
                <a:uFillTx/>
                <a:latin typeface="Yu Gothic" panose="020B0400000000000000" pitchFamily="34" charset="-128"/>
                <a:ea typeface="Yu Gothic" panose="020B0400000000000000" pitchFamily="34" charset="-128"/>
                <a:cs typeface="+mn-cs"/>
              </a:rPr>
              <a:t>社内制度</a:t>
            </a:r>
            <a:r>
              <a:rPr kumimoji="1" lang="ja-JP" altLang="en-US" sz="24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mn-cs"/>
              </a:rPr>
              <a:t>が必要！</a:t>
            </a:r>
          </a:p>
        </p:txBody>
      </p:sp>
    </p:spTree>
    <p:extLst>
      <p:ext uri="{BB962C8B-B14F-4D97-AF65-F5344CB8AC3E}">
        <p14:creationId xmlns:p14="http://schemas.microsoft.com/office/powerpoint/2010/main" val="124131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Yu Gothic" panose="020B0400000000000000" pitchFamily="34" charset="-128"/>
                  <a:ea typeface="Yu Gothic" panose="020B0400000000000000" pitchFamily="34" charset="-128"/>
                  <a:cs typeface="+mn-cs"/>
                </a:rPr>
                <a:t>福利厚生</a:t>
              </a: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fontScale="92500" lnSpcReduction="20000"/>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a:lnSpc>
                <a:spcPct val="150000"/>
              </a:lnSpc>
            </a:pPr>
            <a:r>
              <a:rPr kumimoji="1" lang="ja-JP" altLang="en-US">
                <a:latin typeface="Yu Gothic" panose="020B0400000000000000" pitchFamily="34" charset="-128"/>
                <a:ea typeface="Yu Gothic" panose="020B0400000000000000" pitchFamily="34" charset="-128"/>
              </a:rPr>
              <a:t>エフ</a:t>
            </a:r>
            <a:r>
              <a:rPr lang="ja-JP" altLang="en-US">
                <a:latin typeface="Yu Gothic" panose="020B0400000000000000" pitchFamily="34" charset="-128"/>
                <a:ea typeface="Yu Gothic" panose="020B0400000000000000" pitchFamily="34" charset="-128"/>
              </a:rPr>
              <a:t>休　</a:t>
            </a:r>
            <a:r>
              <a:rPr lang="en-US" altLang="ja-JP">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女性特有の体調不良時に取得できる</a:t>
            </a:r>
            <a:endParaRPr lang="en-US" altLang="ja-JP">
              <a:latin typeface="Yu Gothic" panose="020B0400000000000000" pitchFamily="34" charset="-128"/>
              <a:ea typeface="Yu Gothic" panose="020B0400000000000000" pitchFamily="34" charset="-128"/>
            </a:endParaRPr>
          </a:p>
          <a:p>
            <a:pPr>
              <a:lnSpc>
                <a:spcPct val="150000"/>
              </a:lnSpc>
            </a:pPr>
            <a:r>
              <a:rPr kumimoji="1" lang="ja-JP" altLang="en-US">
                <a:latin typeface="Yu Gothic" panose="020B0400000000000000" pitchFamily="34" charset="-128"/>
                <a:ea typeface="Yu Gothic" panose="020B0400000000000000" pitchFamily="34" charset="-128"/>
              </a:rPr>
              <a:t>妊活休暇</a:t>
            </a:r>
            <a:r>
              <a:rPr kumimoji="1" lang="en-US" altLang="ja-JP">
                <a:latin typeface="Yu Gothic" panose="020B0400000000000000" pitchFamily="34" charset="-128"/>
                <a:ea typeface="Yu Gothic" panose="020B0400000000000000" pitchFamily="34" charset="-128"/>
              </a:rPr>
              <a:t> </a:t>
            </a:r>
            <a:r>
              <a:rPr lang="en-US" altLang="ja-JP">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不妊治療中の女性社員が通院・治療時に取得できる</a:t>
            </a:r>
            <a:endParaRPr kumimoji="1" lang="en-US" altLang="ja-JP">
              <a:latin typeface="Yu Gothic" panose="020B0400000000000000" pitchFamily="34" charset="-128"/>
              <a:ea typeface="Yu Gothic" panose="020B0400000000000000" pitchFamily="34" charset="-128"/>
            </a:endParaRPr>
          </a:p>
          <a:p>
            <a:pPr>
              <a:lnSpc>
                <a:spcPct val="150000"/>
              </a:lnSpc>
            </a:pPr>
            <a:r>
              <a:rPr lang="ja-JP" altLang="en-US">
                <a:latin typeface="Yu Gothic" panose="020B0400000000000000" pitchFamily="34" charset="-128"/>
                <a:ea typeface="Yu Gothic" panose="020B0400000000000000" pitchFamily="34" charset="-128"/>
              </a:rPr>
              <a:t>妊活コンシェル</a:t>
            </a:r>
            <a:r>
              <a:rPr lang="en-US" altLang="ja-JP">
                <a:latin typeface="Yu Gothic" panose="020B0400000000000000" pitchFamily="34" charset="-128"/>
                <a:ea typeface="Yu Gothic" panose="020B0400000000000000" pitchFamily="34" charset="-128"/>
              </a:rPr>
              <a:t> …</a:t>
            </a:r>
            <a:r>
              <a:rPr lang="ja-JP" altLang="en-US">
                <a:latin typeface="Yu Gothic" panose="020B0400000000000000" pitchFamily="34" charset="-128"/>
                <a:ea typeface="Yu Gothic" panose="020B0400000000000000" pitchFamily="34" charset="-128"/>
              </a:rPr>
              <a:t>専門家に月</a:t>
            </a:r>
            <a:r>
              <a:rPr lang="en-US" altLang="ja-JP">
                <a:latin typeface="Yu Gothic" panose="020B0400000000000000" pitchFamily="34" charset="-128"/>
                <a:ea typeface="Yu Gothic" panose="020B0400000000000000" pitchFamily="34" charset="-128"/>
              </a:rPr>
              <a:t>1</a:t>
            </a:r>
            <a:r>
              <a:rPr lang="ja-JP" altLang="en-US">
                <a:latin typeface="Yu Gothic" panose="020B0400000000000000" pitchFamily="34" charset="-128"/>
                <a:ea typeface="Yu Gothic" panose="020B0400000000000000" pitchFamily="34" charset="-128"/>
              </a:rPr>
              <a:t>回</a:t>
            </a:r>
            <a:r>
              <a:rPr lang="en-US" altLang="ja-JP">
                <a:latin typeface="Yu Gothic" panose="020B0400000000000000" pitchFamily="34" charset="-128"/>
                <a:ea typeface="Yu Gothic" panose="020B0400000000000000" pitchFamily="34" charset="-128"/>
              </a:rPr>
              <a:t>30</a:t>
            </a:r>
            <a:r>
              <a:rPr lang="ja-JP" altLang="en-US">
                <a:latin typeface="Yu Gothic" panose="020B0400000000000000" pitchFamily="34" charset="-128"/>
                <a:ea typeface="Yu Gothic" panose="020B0400000000000000" pitchFamily="34" charset="-128"/>
              </a:rPr>
              <a:t>分の個別カウンセリング</a:t>
            </a:r>
            <a:endParaRPr lang="en-US" altLang="ja-JP">
              <a:latin typeface="Yu Gothic" panose="020B0400000000000000" pitchFamily="34" charset="-128"/>
              <a:ea typeface="Yu Gothic" panose="020B0400000000000000" pitchFamily="34" charset="-128"/>
            </a:endParaRPr>
          </a:p>
          <a:p>
            <a:pPr>
              <a:lnSpc>
                <a:spcPct val="150000"/>
              </a:lnSpc>
            </a:pPr>
            <a:r>
              <a:rPr kumimoji="1" lang="ja-JP" altLang="en-US">
                <a:latin typeface="Yu Gothic" panose="020B0400000000000000" pitchFamily="34" charset="-128"/>
                <a:ea typeface="Yu Gothic" panose="020B0400000000000000" pitchFamily="34" charset="-128"/>
              </a:rPr>
              <a:t>人間ドッグ</a:t>
            </a:r>
            <a:r>
              <a:rPr kumimoji="1" lang="en-US" altLang="ja-JP">
                <a:latin typeface="Yu Gothic" panose="020B0400000000000000" pitchFamily="34" charset="-128"/>
                <a:ea typeface="Yu Gothic" panose="020B0400000000000000" pitchFamily="34" charset="-128"/>
              </a:rPr>
              <a:t> </a:t>
            </a:r>
          </a:p>
          <a:p>
            <a:pPr>
              <a:lnSpc>
                <a:spcPct val="150000"/>
              </a:lnSpc>
            </a:pPr>
            <a:r>
              <a:rPr kumimoji="1" lang="ja-JP" altLang="en-US">
                <a:latin typeface="Yu Gothic" panose="020B0400000000000000" pitchFamily="34" charset="-128"/>
                <a:ea typeface="Yu Gothic" panose="020B0400000000000000" pitchFamily="34" charset="-128"/>
              </a:rPr>
              <a:t>婦人科検診</a:t>
            </a:r>
            <a:r>
              <a:rPr kumimoji="1" lang="en-US" altLang="ja-JP">
                <a:latin typeface="Yu Gothic" panose="020B0400000000000000" pitchFamily="34" charset="-128"/>
                <a:ea typeface="Yu Gothic" panose="020B0400000000000000" pitchFamily="34" charset="-128"/>
              </a:rPr>
              <a:t> </a:t>
            </a:r>
          </a:p>
          <a:p>
            <a:pPr>
              <a:lnSpc>
                <a:spcPct val="150000"/>
              </a:lnSpc>
            </a:pPr>
            <a:r>
              <a:rPr lang="ja-JP" altLang="en-US">
                <a:latin typeface="Yu Gothic" panose="020B0400000000000000" pitchFamily="34" charset="-128"/>
                <a:ea typeface="Yu Gothic" panose="020B0400000000000000" pitchFamily="34" charset="-128"/>
              </a:rPr>
              <a:t>自己啓発支援</a:t>
            </a:r>
            <a:r>
              <a:rPr lang="en-US" altLang="ja-JP">
                <a:latin typeface="Yu Gothic" panose="020B0400000000000000" pitchFamily="34" charset="-128"/>
                <a:ea typeface="Yu Gothic" panose="020B0400000000000000" pitchFamily="34" charset="-128"/>
              </a:rPr>
              <a:t> </a:t>
            </a:r>
          </a:p>
          <a:p>
            <a:pPr marL="0" indent="0">
              <a:lnSpc>
                <a:spcPct val="120000"/>
              </a:lnSpc>
              <a:buNone/>
            </a:pPr>
            <a:r>
              <a:rPr lang="ja-JP" altLang="en-US">
                <a:latin typeface="Yu Gothic" panose="020B0400000000000000" pitchFamily="34" charset="-128"/>
                <a:ea typeface="Yu Gothic" panose="020B0400000000000000" pitchFamily="34" charset="-128"/>
              </a:rPr>
              <a:t>　　　</a:t>
            </a:r>
            <a:r>
              <a:rPr lang="en-US" altLang="ja-JP">
                <a:latin typeface="Yu Gothic" panose="020B0400000000000000" pitchFamily="34" charset="-128"/>
                <a:ea typeface="Yu Gothic" panose="020B0400000000000000" pitchFamily="34" charset="-128"/>
              </a:rPr>
              <a:t>…ex)</a:t>
            </a:r>
            <a:r>
              <a:rPr lang="ja-JP" altLang="en-US">
                <a:latin typeface="Yu Gothic" panose="020B0400000000000000" pitchFamily="34" charset="-128"/>
                <a:ea typeface="Yu Gothic" panose="020B0400000000000000" pitchFamily="34" charset="-128"/>
              </a:rPr>
              <a:t>社内での自己啓発プログラム、自己啓発のための休暇　</a:t>
            </a:r>
            <a:endParaRPr lang="en-US" altLang="ja-JP">
              <a:latin typeface="Yu Gothic" panose="020B0400000000000000" pitchFamily="34" charset="-128"/>
              <a:ea typeface="Yu Gothic" panose="020B0400000000000000" pitchFamily="34" charset="-128"/>
            </a:endParaRPr>
          </a:p>
          <a:p>
            <a:pPr marL="0" indent="0">
              <a:lnSpc>
                <a:spcPct val="120000"/>
              </a:lnSpc>
              <a:buNone/>
            </a:pPr>
            <a:r>
              <a:rPr lang="en-US" altLang="ja-JP">
                <a:latin typeface="Yu Gothic" panose="020B0400000000000000" pitchFamily="34" charset="-128"/>
                <a:ea typeface="Yu Gothic" panose="020B0400000000000000" pitchFamily="34" charset="-128"/>
              </a:rPr>
              <a:t>										etc</a:t>
            </a:r>
            <a:endParaRPr kumimoji="1" lang="en-US" altLang="ja-JP" b="1" u="sng">
              <a:latin typeface="Yu Gothic" panose="020B0400000000000000" pitchFamily="34" charset="-128"/>
              <a:ea typeface="Yu 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7901462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くるみん</a:t>
            </a: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507990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くるみんとは</a:t>
              </a: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r>
              <a:rPr kumimoji="0" lang="ja-JP" altLang="en-US"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子育て対策など一定の基準を満たした企業や法人などが</a:t>
            </a:r>
            <a:endParaRPr kumimoji="0" lang="en-US"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r>
              <a:rPr kumimoji="0" lang="ja-JP" altLang="en-US" sz="2800" b="0" i="0" u="none" strike="noStrike" kern="1200" cap="none" spc="0" normalizeH="0" baseline="0" noProof="0">
                <a:ln>
                  <a:noFill/>
                </a:ln>
                <a:solidFill>
                  <a:srgbClr val="FF0000"/>
                </a:solidFill>
                <a:effectLst/>
                <a:uLnTx/>
                <a:uFillTx/>
                <a:latin typeface="Yu Gothic" panose="020B0400000000000000" pitchFamily="34" charset="-128"/>
                <a:ea typeface="Yu Gothic" panose="020B0400000000000000" pitchFamily="34" charset="-128"/>
              </a:rPr>
              <a:t>子育てサポート企業</a:t>
            </a:r>
            <a:r>
              <a:rPr kumimoji="0" lang="ja-JP" altLang="en-US"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として厚生労働省より認定されるもの</a:t>
            </a:r>
            <a:endParaRPr kumimoji="0" lang="ja-JP"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1" lang="en-US"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ja-JP" altLang="en-US"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～えるぼしとの違い～</a:t>
            </a:r>
            <a:endParaRPr kumimoji="0" lang="en-US"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ja-JP" altLang="en-US"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えるぼし</a:t>
            </a:r>
            <a:r>
              <a:rPr kumimoji="0" lang="en-US"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a:t>
            </a:r>
            <a:r>
              <a:rPr kumimoji="0" lang="ja-JP" altLang="en-US" sz="2800" b="0"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女性の活躍推進</a:t>
            </a:r>
            <a:endParaRPr kumimoji="0" lang="en-US" altLang="ja-JP" sz="2800" b="0"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r>
              <a:rPr kumimoji="0" lang="ja-JP" altLang="en-US"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くるみん</a:t>
            </a:r>
            <a:r>
              <a:rPr kumimoji="0" lang="en-US"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a:t>
            </a:r>
            <a:r>
              <a:rPr kumimoji="0" lang="ja-JP" altLang="en-US" sz="2800" b="0" i="0" u="sng"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出産や育児</a:t>
            </a:r>
            <a:r>
              <a:rPr kumimoji="0" lang="ja-JP" altLang="en-US"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rPr>
              <a:t>の支援</a:t>
            </a:r>
            <a:endParaRPr kumimoji="0" lang="en-US" altLang="ja-JP" sz="2800" b="0" i="0" u="none" strike="noStrike" kern="12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5" name="図 14">
            <a:extLst>
              <a:ext uri="{FF2B5EF4-FFF2-40B4-BE49-F238E27FC236}">
                <a16:creationId xmlns:a16="http://schemas.microsoft.com/office/drawing/2014/main" id="{10C58451-8793-4C58-90D9-54BA8B2DDFE3}"/>
              </a:ext>
            </a:extLst>
          </p:cNvPr>
          <p:cNvPicPr>
            <a:picLocks noChangeAspect="1"/>
          </p:cNvPicPr>
          <p:nvPr/>
        </p:nvPicPr>
        <p:blipFill>
          <a:blip r:embed="rId3"/>
          <a:stretch>
            <a:fillRect/>
          </a:stretch>
        </p:blipFill>
        <p:spPr>
          <a:xfrm>
            <a:off x="6315431" y="3609910"/>
            <a:ext cx="2006062" cy="2050890"/>
          </a:xfrm>
          <a:prstGeom prst="rect">
            <a:avLst/>
          </a:prstGeom>
        </p:spPr>
      </p:pic>
      <p:pic>
        <p:nvPicPr>
          <p:cNvPr id="16" name="図 15">
            <a:extLst>
              <a:ext uri="{FF2B5EF4-FFF2-40B4-BE49-F238E27FC236}">
                <a16:creationId xmlns:a16="http://schemas.microsoft.com/office/drawing/2014/main" id="{C48EDB56-6D57-4095-ACCC-81EF021A94D5}"/>
              </a:ext>
            </a:extLst>
          </p:cNvPr>
          <p:cNvPicPr>
            <a:picLocks noChangeAspect="1"/>
          </p:cNvPicPr>
          <p:nvPr/>
        </p:nvPicPr>
        <p:blipFill>
          <a:blip r:embed="rId4"/>
          <a:stretch>
            <a:fillRect/>
          </a:stretch>
        </p:blipFill>
        <p:spPr>
          <a:xfrm>
            <a:off x="8889581" y="3620641"/>
            <a:ext cx="1911184" cy="2040160"/>
          </a:xfrm>
          <a:prstGeom prst="rect">
            <a:avLst/>
          </a:prstGeom>
        </p:spPr>
      </p:pic>
    </p:spTree>
    <p:extLst>
      <p:ext uri="{BB962C8B-B14F-4D97-AF65-F5344CB8AC3E}">
        <p14:creationId xmlns:p14="http://schemas.microsoft.com/office/powerpoint/2010/main" val="4182806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4400" b="1" i="1" kern="0">
                  <a:solidFill>
                    <a:schemeClr val="tx1"/>
                  </a:solidFill>
                  <a:latin typeface="游ゴシック Medium" panose="020B0500000000000000" pitchFamily="50" charset="-128"/>
                  <a:ea typeface="游ゴシック Medium" panose="020B0500000000000000" pitchFamily="50" charset="-128"/>
                </a:rPr>
                <a:t>目次</a:t>
              </a:r>
              <a:endParaRPr lang="en-US" altLang="ja-JP" sz="4400" b="1" i="1" kern="0">
                <a:solidFill>
                  <a:schemeClr val="tx1"/>
                </a:solidFill>
                <a:latin typeface="游ゴシック Medium" panose="020B0500000000000000" pitchFamily="50" charset="-128"/>
                <a:ea typeface="游ゴシック Medium" panose="020B0500000000000000" pitchFamily="50"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lstStyle/>
          <a:p>
            <a:pPr marL="0" indent="0">
              <a:lnSpc>
                <a:spcPct val="100000"/>
              </a:lnSpc>
              <a:buNone/>
            </a:pPr>
            <a:r>
              <a:rPr kumimoji="1" lang="en-US" altLang="ja-JP"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01 |</a:t>
            </a:r>
            <a:r>
              <a:rPr kumimoji="1" lang="ja-JP" altLang="en-US" b="1" dirty="0">
                <a:effectLst>
                  <a:outerShdw blurRad="38100" dist="38100" dir="2700000" algn="tl">
                    <a:srgbClr val="000000">
                      <a:alpha val="43137"/>
                    </a:srgbClr>
                  </a:outerShdw>
                </a:effectLst>
                <a:latin typeface="游ゴシック Medium" panose="020B0500000000000000" pitchFamily="50" charset="-128"/>
                <a:ea typeface="游ゴシック Medium" panose="020B0500000000000000" pitchFamily="50" charset="-128"/>
              </a:rPr>
              <a:t>　</a:t>
            </a:r>
            <a:r>
              <a:rPr lang="en-US" altLang="ja-JP" sz="3200" b="1" dirty="0" err="1">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anbii</a:t>
            </a:r>
            <a:r>
              <a:rPr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 ~</a:t>
            </a:r>
            <a:r>
              <a:rPr lang="ja-JP"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利用拡大に向けて</a:t>
            </a:r>
            <a:r>
              <a:rPr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cs typeface="Arial" panose="020B0604020202020204" pitchFamily="34" charset="0"/>
              </a:rPr>
              <a:t>~</a:t>
            </a: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solidFill>
                  <a:schemeClr val="bg1">
                    <a:lumMod val="85000"/>
                  </a:schemeClr>
                </a:solidFill>
                <a:latin typeface="游ゴシック" panose="020B0400000000000000" pitchFamily="50" charset="-128"/>
                <a:ea typeface="游ゴシック" panose="020B0400000000000000" pitchFamily="50" charset="-128"/>
              </a:rPr>
              <a:t>02 |    </a:t>
            </a:r>
            <a:r>
              <a:rPr kumimoji="1" lang="ja-JP" altLang="en-US" sz="3200" b="1" dirty="0">
                <a:solidFill>
                  <a:schemeClr val="bg1">
                    <a:lumMod val="85000"/>
                  </a:schemeClr>
                </a:solidFill>
                <a:latin typeface="游ゴシック" panose="020B0400000000000000" pitchFamily="50" charset="-128"/>
                <a:ea typeface="游ゴシック" panose="020B0400000000000000" pitchFamily="50" charset="-128"/>
              </a:rPr>
              <a:t>相互理解</a:t>
            </a:r>
            <a:r>
              <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rPr>
              <a:t>~</a:t>
            </a:r>
            <a:r>
              <a:rPr kumimoji="1" lang="ja-JP" altLang="en-US" sz="3200" b="1" dirty="0">
                <a:solidFill>
                  <a:schemeClr val="bg1">
                    <a:lumMod val="85000"/>
                  </a:schemeClr>
                </a:solidFill>
                <a:latin typeface="游ゴシック" panose="020B0400000000000000" pitchFamily="50" charset="-128"/>
                <a:ea typeface="游ゴシック" panose="020B0400000000000000" pitchFamily="50" charset="-128"/>
              </a:rPr>
              <a:t>女性のパフォーマンス向上のために</a:t>
            </a:r>
            <a:r>
              <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rPr>
              <a:t>~</a:t>
            </a:r>
          </a:p>
          <a:p>
            <a:pPr marL="0" indent="0">
              <a:lnSpc>
                <a:spcPct val="100000"/>
              </a:lnSpc>
              <a:buNone/>
            </a:pPr>
            <a:endPar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solidFill>
                  <a:schemeClr val="bg1">
                    <a:lumMod val="85000"/>
                  </a:schemeClr>
                </a:solidFill>
                <a:latin typeface="游ゴシック" panose="020B0400000000000000" pitchFamily="50" charset="-128"/>
                <a:ea typeface="游ゴシック" panose="020B0400000000000000" pitchFamily="50" charset="-128"/>
              </a:rPr>
              <a:t>03 |</a:t>
            </a:r>
            <a:r>
              <a:rPr kumimoji="1" lang="ja-JP" altLang="en-US" b="1" dirty="0">
                <a:solidFill>
                  <a:schemeClr val="bg1">
                    <a:lumMod val="85000"/>
                  </a:schemeClr>
                </a:solidFill>
                <a:latin typeface="游ゴシック" panose="020B0400000000000000" pitchFamily="50" charset="-128"/>
                <a:ea typeface="游ゴシック" panose="020B0400000000000000" pitchFamily="50" charset="-128"/>
              </a:rPr>
              <a:t>　</a:t>
            </a:r>
            <a:r>
              <a:rPr kumimoji="1" lang="ja-JP" altLang="en-US" sz="3200" b="1" dirty="0">
                <a:solidFill>
                  <a:schemeClr val="bg1">
                    <a:lumMod val="85000"/>
                  </a:schemeClr>
                </a:solidFill>
                <a:latin typeface="游ゴシック" panose="020B0400000000000000" pitchFamily="50" charset="-128"/>
                <a:ea typeface="游ゴシック" panose="020B0400000000000000" pitchFamily="50" charset="-128"/>
              </a:rPr>
              <a:t>女性活躍推進のための活動</a:t>
            </a:r>
            <a:endPar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b="1" dirty="0">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3</a:t>
            </a:fld>
            <a:endParaRPr lang="ko-KR" altLang="en-US">
              <a:solidFill>
                <a:prstClr val="black">
                  <a:tint val="75000"/>
                </a:prstClr>
              </a:solidFill>
            </a:endParaRPr>
          </a:p>
        </p:txBody>
      </p:sp>
    </p:spTree>
    <p:extLst>
      <p:ext uri="{BB962C8B-B14F-4D97-AF65-F5344CB8AC3E}">
        <p14:creationId xmlns:p14="http://schemas.microsoft.com/office/powerpoint/2010/main" val="92000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4400" b="1" i="1" u="none" strike="noStrike" kern="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rPr>
                <a:t>目次</a:t>
              </a:r>
              <a:endParaRPr kumimoji="0" lang="en-US" altLang="ja-JP" sz="4400" b="1" i="1" u="none" strike="noStrike" kern="0" cap="none" spc="0" normalizeH="0" baseline="0" noProof="0">
                <a:ln>
                  <a:noFill/>
                </a:ln>
                <a:solidFill>
                  <a:prstClr val="black"/>
                </a:solidFill>
                <a:effectLst/>
                <a:uLnTx/>
                <a:uFillTx/>
                <a:latin typeface="游ゴシック Medium" panose="020B0500000000000000" pitchFamily="50" charset="-128"/>
                <a:ea typeface="游ゴシック Medium" panose="020B0500000000000000" pitchFamily="50" charset="-128"/>
                <a:cs typeface="+mn-cs"/>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lstStyle/>
          <a:p>
            <a:pPr marL="0" indent="0">
              <a:lnSpc>
                <a:spcPct val="100000"/>
              </a:lnSpc>
              <a:buNone/>
            </a:pPr>
            <a:r>
              <a:rPr kumimoji="1" lang="en-US" altLang="ja-JP" b="1" dirty="0">
                <a:solidFill>
                  <a:schemeClr val="bg1">
                    <a:lumMod val="85000"/>
                  </a:schemeClr>
                </a:solidFill>
                <a:latin typeface="游ゴシック" panose="020B0400000000000000" pitchFamily="50" charset="-128"/>
                <a:ea typeface="游ゴシック" panose="020B0400000000000000" pitchFamily="50" charset="-128"/>
              </a:rPr>
              <a:t>01 |</a:t>
            </a:r>
            <a:r>
              <a:rPr kumimoji="1" lang="ja-JP" altLang="en-US" b="1" dirty="0">
                <a:solidFill>
                  <a:schemeClr val="bg1">
                    <a:lumMod val="85000"/>
                  </a:schemeClr>
                </a:solidFill>
                <a:latin typeface="游ゴシック Medium" panose="020B0500000000000000" pitchFamily="50" charset="-128"/>
                <a:ea typeface="游ゴシック Medium" panose="020B0500000000000000" pitchFamily="50" charset="-128"/>
              </a:rPr>
              <a:t>　</a:t>
            </a:r>
            <a:r>
              <a:rPr lang="en-US" altLang="ja-JP" sz="3200" b="1" dirty="0" err="1">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anbii</a:t>
            </a:r>
            <a:r>
              <a:rPr lang="en-US" altLang="ja-JP" sz="3200" b="1" dirty="0">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 ~</a:t>
            </a:r>
            <a:r>
              <a:rPr lang="ja-JP" altLang="ja-JP" sz="3200" b="1" dirty="0">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利用拡大に向けて</a:t>
            </a:r>
            <a:r>
              <a:rPr lang="en-US" altLang="ja-JP" sz="3200" b="1" dirty="0">
                <a:solidFill>
                  <a:schemeClr val="bg1">
                    <a:lumMod val="85000"/>
                  </a:schemeClr>
                </a:solidFill>
                <a:latin typeface="游ゴシック" panose="020B0400000000000000" pitchFamily="50" charset="-128"/>
                <a:ea typeface="游ゴシック" panose="020B0400000000000000" pitchFamily="50" charset="-128"/>
                <a:cs typeface="Arial" panose="020B0604020202020204" pitchFamily="34" charset="0"/>
              </a:rPr>
              <a:t>~</a:t>
            </a:r>
            <a:endPar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solidFill>
                  <a:schemeClr val="bg1">
                    <a:lumMod val="85000"/>
                  </a:schemeClr>
                </a:solidFill>
                <a:latin typeface="游ゴシック" panose="020B0400000000000000" pitchFamily="50" charset="-128"/>
                <a:ea typeface="游ゴシック" panose="020B0400000000000000" pitchFamily="50" charset="-128"/>
              </a:rPr>
              <a:t>02 |    </a:t>
            </a:r>
            <a:r>
              <a:rPr kumimoji="1" lang="ja-JP" altLang="en-US" sz="3200" b="1" dirty="0">
                <a:solidFill>
                  <a:schemeClr val="bg1">
                    <a:lumMod val="85000"/>
                  </a:schemeClr>
                </a:solidFill>
                <a:latin typeface="游ゴシック" panose="020B0400000000000000" pitchFamily="50" charset="-128"/>
                <a:ea typeface="游ゴシック" panose="020B0400000000000000" pitchFamily="50" charset="-128"/>
              </a:rPr>
              <a:t>相互理解</a:t>
            </a:r>
            <a:r>
              <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rPr>
              <a:t>~</a:t>
            </a:r>
            <a:r>
              <a:rPr kumimoji="1" lang="ja-JP" altLang="en-US" sz="3200" b="1" dirty="0">
                <a:solidFill>
                  <a:schemeClr val="bg1">
                    <a:lumMod val="85000"/>
                  </a:schemeClr>
                </a:solidFill>
                <a:latin typeface="游ゴシック" panose="020B0400000000000000" pitchFamily="50" charset="-128"/>
                <a:ea typeface="游ゴシック" panose="020B0400000000000000" pitchFamily="50" charset="-128"/>
              </a:rPr>
              <a:t>女性のパフォーマンス向上のために</a:t>
            </a:r>
            <a:r>
              <a:rPr kumimoji="1" lang="en-US" altLang="ja-JP" sz="3200" b="1" dirty="0">
                <a:solidFill>
                  <a:schemeClr val="bg1">
                    <a:lumMod val="85000"/>
                  </a:schemeClr>
                </a:solidFill>
                <a:latin typeface="游ゴシック" panose="020B0400000000000000" pitchFamily="50" charset="-128"/>
                <a:ea typeface="游ゴシック" panose="020B0400000000000000" pitchFamily="50" charset="-128"/>
              </a:rPr>
              <a:t>~</a:t>
            </a:r>
          </a:p>
          <a:p>
            <a:pPr marL="0" indent="0">
              <a:lnSpc>
                <a:spcPct val="100000"/>
              </a:lnSpc>
              <a:buNone/>
            </a:pP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r>
              <a:rPr kumimoji="1" lang="en-US" altLang="ja-JP"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03 |</a:t>
            </a:r>
            <a:r>
              <a:rPr kumimoji="1" lang="ja-JP" altLang="en-US"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　</a:t>
            </a:r>
            <a:r>
              <a:rPr kumimoji="1" lang="ja-JP" altLang="en-US"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rPr>
              <a:t>女性活躍推進のための活動</a:t>
            </a:r>
            <a:endParaRPr kumimoji="1" lang="en-US" altLang="ja-JP" sz="3200" b="1" dirty="0">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solidFill>
                <a:schemeClr val="bg1">
                  <a:lumMod val="85000"/>
                </a:schemeClr>
              </a:solidFill>
              <a:effectLst>
                <a:outerShdw blurRad="38100" dist="38100" dir="2700000" algn="tl">
                  <a:srgbClr val="000000">
                    <a:alpha val="43137"/>
                  </a:srgbClr>
                </a:outerShdw>
              </a:effectLst>
              <a:latin typeface="游ゴシック" panose="020B0400000000000000" pitchFamily="50" charset="-128"/>
              <a:ea typeface="游ゴシック" panose="020B0400000000000000" pitchFamily="50" charset="-128"/>
            </a:endParaRPr>
          </a:p>
          <a:p>
            <a:pPr marL="0" indent="0">
              <a:lnSpc>
                <a:spcPct val="100000"/>
              </a:lnSpc>
              <a:buNone/>
            </a:pPr>
            <a:endParaRPr kumimoji="1" lang="en-US" altLang="ja-JP" sz="3200" b="1" dirty="0">
              <a:latin typeface="游ゴシック" panose="020B0400000000000000" pitchFamily="50" charset="-128"/>
              <a:ea typeface="游ゴシック" panose="020B0400000000000000" pitchFamily="50" charset="-128"/>
            </a:endParaRPr>
          </a:p>
          <a:p>
            <a:pPr marL="0" indent="0">
              <a:lnSpc>
                <a:spcPct val="100000"/>
              </a:lnSpc>
              <a:buNone/>
            </a:pPr>
            <a:endParaRPr kumimoji="1" lang="ja-JP" altLang="en-US" b="1" dirty="0">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BAAF555B-7E58-4FDF-83D4-B4CEA304EAF7}" type="slidenum">
              <a:rPr kumimoji="0"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30</a:t>
            </a:fld>
            <a:endParaRPr kumimoji="0"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4074028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女性活躍推進</a:t>
            </a: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51929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テレワーク推進活動</a:t>
              </a: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Autofit/>
          </a:bodyPr>
          <a:lstStyle/>
          <a:p>
            <a:pPr marL="0" indent="0" algn="ctr">
              <a:lnSpc>
                <a:spcPct val="100000"/>
              </a:lnSpc>
              <a:buFont typeface="Arial" panose="020B0604020202020204" pitchFamily="34" charset="0"/>
              <a:buNone/>
            </a:pPr>
            <a:r>
              <a:rPr kumimoji="1" lang="ja-JP" altLang="en-US" sz="3400">
                <a:latin typeface="游ゴシック" panose="020B0400000000000000" pitchFamily="50" charset="-128"/>
                <a:ea typeface="游ゴシック" panose="020B0400000000000000" pitchFamily="50" charset="-128"/>
              </a:rPr>
              <a:t>テレワークは女性へのメリットが多い</a:t>
            </a:r>
            <a:endParaRPr kumimoji="1" lang="en-US" altLang="ja-JP" sz="3400">
              <a:latin typeface="游ゴシック" panose="020B0400000000000000" pitchFamily="50" charset="-128"/>
              <a:ea typeface="游ゴシック" panose="020B0400000000000000" pitchFamily="50" charset="-128"/>
            </a:endParaRPr>
          </a:p>
          <a:p>
            <a:pPr marL="0" indent="0" algn="ctr">
              <a:lnSpc>
                <a:spcPct val="100000"/>
              </a:lnSpc>
              <a:buFont typeface="Arial" panose="020B0604020202020204" pitchFamily="34" charset="0"/>
              <a:buNone/>
            </a:pPr>
            <a:endParaRPr kumimoji="1" lang="en-US" altLang="ja-JP" sz="3400">
              <a:latin typeface="游ゴシック" panose="020B0400000000000000" pitchFamily="50" charset="-128"/>
              <a:ea typeface="游ゴシック" panose="020B0400000000000000" pitchFamily="50" charset="-128"/>
            </a:endParaRPr>
          </a:p>
          <a:p>
            <a:pPr marL="0" indent="0" algn="ctr">
              <a:lnSpc>
                <a:spcPct val="100000"/>
              </a:lnSpc>
              <a:buFont typeface="Arial" panose="020B0604020202020204" pitchFamily="34" charset="0"/>
              <a:buNone/>
            </a:pPr>
            <a:endParaRPr kumimoji="1" lang="en-US" altLang="ja-JP" sz="3400">
              <a:latin typeface="游ゴシック" panose="020B0400000000000000" pitchFamily="50" charset="-128"/>
              <a:ea typeface="游ゴシック" panose="020B0400000000000000" pitchFamily="50" charset="-128"/>
            </a:endParaRPr>
          </a:p>
          <a:p>
            <a:pPr marL="0" indent="0" algn="ctr">
              <a:lnSpc>
                <a:spcPct val="100000"/>
              </a:lnSpc>
              <a:buFont typeface="Arial" panose="020B0604020202020204" pitchFamily="34" charset="0"/>
              <a:buNone/>
            </a:pPr>
            <a:r>
              <a:rPr kumimoji="1" lang="ja-JP" altLang="en-US" sz="3400">
                <a:latin typeface="游ゴシック" panose="020B0400000000000000" pitchFamily="50" charset="-128"/>
                <a:ea typeface="游ゴシック" panose="020B0400000000000000" pitchFamily="50" charset="-128"/>
              </a:rPr>
              <a:t>一部の企業でしか導入できていないのが現状</a:t>
            </a:r>
            <a:endParaRPr kumimoji="1" lang="en-US" altLang="ja-JP" sz="3400">
              <a:latin typeface="游ゴシック" panose="020B0400000000000000" pitchFamily="50" charset="-128"/>
              <a:ea typeface="游ゴシック" panose="020B0400000000000000" pitchFamily="50" charset="-128"/>
            </a:endParaRPr>
          </a:p>
          <a:p>
            <a:pPr marL="0" indent="0" algn="ctr">
              <a:lnSpc>
                <a:spcPct val="100000"/>
              </a:lnSpc>
              <a:buFont typeface="Arial" panose="020B0604020202020204" pitchFamily="34" charset="0"/>
              <a:buNone/>
            </a:pPr>
            <a:endParaRPr kumimoji="1" lang="en-US" altLang="ja-JP" sz="3400">
              <a:latin typeface="游ゴシック" panose="020B0400000000000000" pitchFamily="50" charset="-128"/>
              <a:ea typeface="游ゴシック" panose="020B0400000000000000" pitchFamily="50" charset="-128"/>
            </a:endParaRPr>
          </a:p>
          <a:p>
            <a:pPr marL="0" indent="0" algn="ctr">
              <a:lnSpc>
                <a:spcPct val="100000"/>
              </a:lnSpc>
              <a:buFont typeface="Arial" panose="020B0604020202020204" pitchFamily="34" charset="0"/>
              <a:buNone/>
            </a:pPr>
            <a:endParaRPr kumimoji="1" lang="en-US" altLang="ja-JP" sz="3400">
              <a:latin typeface="游ゴシック" panose="020B0400000000000000" pitchFamily="50" charset="-128"/>
              <a:ea typeface="游ゴシック" panose="020B0400000000000000" pitchFamily="50" charset="-128"/>
            </a:endParaRPr>
          </a:p>
          <a:p>
            <a:pPr marL="0" indent="0" algn="ctr">
              <a:lnSpc>
                <a:spcPct val="100000"/>
              </a:lnSpc>
              <a:buFont typeface="Arial" panose="020B0604020202020204" pitchFamily="34" charset="0"/>
              <a:buNone/>
            </a:pPr>
            <a:r>
              <a:rPr kumimoji="1" lang="ja-JP" altLang="en-US" sz="3400">
                <a:latin typeface="游ゴシック" panose="020B0400000000000000" pitchFamily="50" charset="-128"/>
                <a:ea typeface="游ゴシック" panose="020B0400000000000000" pitchFamily="50" charset="-128"/>
              </a:rPr>
              <a:t>テレワークコンサルを行う</a:t>
            </a:r>
            <a:endParaRPr kumimoji="1" lang="en-US" altLang="ja-JP" sz="3400">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
        <p:nvSpPr>
          <p:cNvPr id="15" name="矢印: 下 14">
            <a:extLst>
              <a:ext uri="{FF2B5EF4-FFF2-40B4-BE49-F238E27FC236}">
                <a16:creationId xmlns:a16="http://schemas.microsoft.com/office/drawing/2014/main" id="{81986A73-AE7A-46D6-B65F-61384B866DEB}"/>
              </a:ext>
            </a:extLst>
          </p:cNvPr>
          <p:cNvSpPr/>
          <p:nvPr/>
        </p:nvSpPr>
        <p:spPr>
          <a:xfrm>
            <a:off x="5755735" y="2210189"/>
            <a:ext cx="1163050" cy="866274"/>
          </a:xfrm>
          <a:prstGeom prst="downArrow">
            <a:avLst/>
          </a:prstGeom>
          <a:solidFill>
            <a:srgbClr val="8354C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
        <p:nvSpPr>
          <p:cNvPr id="16" name="矢印: 下 15">
            <a:extLst>
              <a:ext uri="{FF2B5EF4-FFF2-40B4-BE49-F238E27FC236}">
                <a16:creationId xmlns:a16="http://schemas.microsoft.com/office/drawing/2014/main" id="{D2F937C6-2EC9-4B5B-9E52-646BE32F8524}"/>
              </a:ext>
            </a:extLst>
          </p:cNvPr>
          <p:cNvSpPr/>
          <p:nvPr/>
        </p:nvSpPr>
        <p:spPr>
          <a:xfrm>
            <a:off x="5759827" y="4165579"/>
            <a:ext cx="1163050" cy="866274"/>
          </a:xfrm>
          <a:prstGeom prst="downArrow">
            <a:avLst/>
          </a:prstGeom>
          <a:solidFill>
            <a:srgbClr val="8354C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739149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テレワークコンサル</a:t>
              </a: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
        <p:nvSpPr>
          <p:cNvPr id="13" name="四角形: 角を丸くする 12">
            <a:extLst>
              <a:ext uri="{FF2B5EF4-FFF2-40B4-BE49-F238E27FC236}">
                <a16:creationId xmlns:a16="http://schemas.microsoft.com/office/drawing/2014/main" id="{6912BE73-53EB-4AD9-93E1-2EAEDAB7034F}"/>
              </a:ext>
            </a:extLst>
          </p:cNvPr>
          <p:cNvSpPr/>
          <p:nvPr/>
        </p:nvSpPr>
        <p:spPr>
          <a:xfrm>
            <a:off x="1798114" y="2488723"/>
            <a:ext cx="4536697" cy="2193742"/>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ソフトウェア企業との</a:t>
            </a:r>
            <a:endParaRPr kumimoji="1" lang="en-US" altLang="ja-JP"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提携</a:t>
            </a:r>
          </a:p>
        </p:txBody>
      </p:sp>
      <p:sp>
        <p:nvSpPr>
          <p:cNvPr id="14" name="四角形: 角を丸くする 13">
            <a:extLst>
              <a:ext uri="{FF2B5EF4-FFF2-40B4-BE49-F238E27FC236}">
                <a16:creationId xmlns:a16="http://schemas.microsoft.com/office/drawing/2014/main" id="{DE20E13A-8B2C-4B68-B23C-9D191B442FA8}"/>
              </a:ext>
            </a:extLst>
          </p:cNvPr>
          <p:cNvSpPr/>
          <p:nvPr/>
        </p:nvSpPr>
        <p:spPr>
          <a:xfrm>
            <a:off x="6573179" y="2488722"/>
            <a:ext cx="4209923" cy="2193742"/>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REDEE</a:t>
            </a:r>
            <a:r>
              <a:rPr kumimoji="1" lang="ja-JP" altLang="en-US"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チームとの</a:t>
            </a:r>
            <a:endParaRPr kumimoji="1" lang="en-US" altLang="ja-JP"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提携</a:t>
            </a:r>
          </a:p>
        </p:txBody>
      </p:sp>
    </p:spTree>
    <p:extLst>
      <p:ext uri="{BB962C8B-B14F-4D97-AF65-F5344CB8AC3E}">
        <p14:creationId xmlns:p14="http://schemas.microsoft.com/office/powerpoint/2010/main" val="27822898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背景・目的</a:t>
            </a: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37870402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テレワークの女性への効果</a:t>
              </a: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marL="0" indent="0">
              <a:buNone/>
            </a:pPr>
            <a:r>
              <a:rPr kumimoji="1" lang="en-US" altLang="ja-JP" sz="2800">
                <a:latin typeface="游ゴシック" panose="020B0400000000000000" pitchFamily="50" charset="-128"/>
                <a:ea typeface="游ゴシック" panose="020B0400000000000000" pitchFamily="50" charset="-128"/>
              </a:rPr>
              <a:t>20</a:t>
            </a:r>
            <a:r>
              <a:rPr kumimoji="1" lang="ja-JP" altLang="en-US" sz="2800">
                <a:latin typeface="游ゴシック" panose="020B0400000000000000" pitchFamily="50" charset="-128"/>
                <a:ea typeface="游ゴシック" panose="020B0400000000000000" pitchFamily="50" charset="-128"/>
              </a:rPr>
              <a:t>代と</a:t>
            </a:r>
            <a:r>
              <a:rPr kumimoji="1" lang="en-US" altLang="ja-JP" sz="2800">
                <a:latin typeface="游ゴシック" panose="020B0400000000000000" pitchFamily="50" charset="-128"/>
                <a:ea typeface="游ゴシック" panose="020B0400000000000000" pitchFamily="50" charset="-128"/>
              </a:rPr>
              <a:t>40</a:t>
            </a:r>
            <a:r>
              <a:rPr kumimoji="1" lang="ja-JP" altLang="en-US" sz="2800">
                <a:latin typeface="游ゴシック" panose="020B0400000000000000" pitchFamily="50" charset="-128"/>
                <a:ea typeface="游ゴシック" panose="020B0400000000000000" pitchFamily="50" charset="-128"/>
              </a:rPr>
              <a:t>代の労働力率が高く、</a:t>
            </a:r>
            <a:endParaRPr kumimoji="1" lang="en-US" altLang="ja-JP" sz="2800">
              <a:latin typeface="游ゴシック" panose="020B0400000000000000" pitchFamily="50" charset="-128"/>
              <a:ea typeface="游ゴシック" panose="020B0400000000000000" pitchFamily="50" charset="-128"/>
            </a:endParaRPr>
          </a:p>
          <a:p>
            <a:pPr marL="0" indent="0">
              <a:buNone/>
            </a:pPr>
            <a:r>
              <a:rPr kumimoji="1" lang="en-US" altLang="ja-JP" sz="2800">
                <a:latin typeface="游ゴシック" panose="020B0400000000000000" pitchFamily="50" charset="-128"/>
                <a:ea typeface="游ゴシック" panose="020B0400000000000000" pitchFamily="50" charset="-128"/>
              </a:rPr>
              <a:t>30</a:t>
            </a:r>
            <a:r>
              <a:rPr kumimoji="1" lang="ja-JP" altLang="en-US" sz="2800">
                <a:latin typeface="游ゴシック" panose="020B0400000000000000" pitchFamily="50" charset="-128"/>
                <a:ea typeface="游ゴシック" panose="020B0400000000000000" pitchFamily="50" charset="-128"/>
              </a:rPr>
              <a:t>代に低いＭ字曲線</a:t>
            </a:r>
            <a:endParaRPr kumimoji="1" lang="en-US" altLang="ja-JP" sz="2800">
              <a:latin typeface="游ゴシック" panose="020B0400000000000000" pitchFamily="50" charset="-128"/>
              <a:ea typeface="游ゴシック" panose="020B0400000000000000" pitchFamily="50" charset="-128"/>
            </a:endParaRPr>
          </a:p>
          <a:p>
            <a:pPr marL="0" indent="0">
              <a:buNone/>
            </a:pPr>
            <a:endParaRPr kumimoji="1" lang="en-US" altLang="ja-JP">
              <a:latin typeface="游ゴシック" panose="020B0400000000000000" pitchFamily="50" charset="-128"/>
              <a:ea typeface="游ゴシック" panose="020B0400000000000000" pitchFamily="50" charset="-128"/>
            </a:endParaRPr>
          </a:p>
          <a:p>
            <a:pPr marL="0" indent="0">
              <a:buNone/>
            </a:pPr>
            <a:r>
              <a:rPr kumimoji="1" lang="ja-JP" altLang="en-US">
                <a:latin typeface="游ゴシック" panose="020B0400000000000000" pitchFamily="50" charset="-128"/>
                <a:ea typeface="游ゴシック" panose="020B0400000000000000" pitchFamily="50" charset="-128"/>
              </a:rPr>
              <a:t>↳</a:t>
            </a:r>
            <a:r>
              <a:rPr kumimoji="1" lang="ja-JP" altLang="en-US" sz="2400">
                <a:latin typeface="游ゴシック" panose="020B0400000000000000" pitchFamily="50" charset="-128"/>
                <a:ea typeface="游ゴシック" panose="020B0400000000000000" pitchFamily="50" charset="-128"/>
              </a:rPr>
              <a:t>日本の女性が結婚・出産</a:t>
            </a:r>
            <a:r>
              <a:rPr lang="ja-JP" altLang="en-US" sz="2400">
                <a:latin typeface="游ゴシック" panose="020B0400000000000000" pitchFamily="50" charset="-128"/>
                <a:ea typeface="游ゴシック" panose="020B0400000000000000" pitchFamily="50" charset="-128"/>
              </a:rPr>
              <a:t>・</a:t>
            </a:r>
            <a:r>
              <a:rPr kumimoji="1" lang="ja-JP" altLang="en-US" sz="2400">
                <a:latin typeface="游ゴシック" panose="020B0400000000000000" pitchFamily="50" charset="-128"/>
                <a:ea typeface="游ゴシック" panose="020B0400000000000000" pitchFamily="50" charset="-128"/>
              </a:rPr>
              <a:t>子育て期間　　　</a:t>
            </a:r>
            <a:endParaRPr kumimoji="1" lang="en-US" altLang="ja-JP" sz="2400">
              <a:latin typeface="游ゴシック" panose="020B0400000000000000" pitchFamily="50" charset="-128"/>
              <a:ea typeface="游ゴシック" panose="020B0400000000000000" pitchFamily="50" charset="-128"/>
            </a:endParaRPr>
          </a:p>
          <a:p>
            <a:pPr marL="0" indent="0">
              <a:buNone/>
            </a:pPr>
            <a:r>
              <a:rPr lang="ja-JP" altLang="en-US" sz="2400">
                <a:latin typeface="游ゴシック" panose="020B0400000000000000" pitchFamily="50" charset="-128"/>
                <a:ea typeface="游ゴシック" panose="020B0400000000000000" pitchFamily="50" charset="-128"/>
              </a:rPr>
              <a:t>　</a:t>
            </a:r>
            <a:r>
              <a:rPr kumimoji="1" lang="ja-JP" altLang="en-US" sz="2400">
                <a:latin typeface="游ゴシック" panose="020B0400000000000000" pitchFamily="50" charset="-128"/>
                <a:ea typeface="游ゴシック" panose="020B0400000000000000" pitchFamily="50" charset="-128"/>
              </a:rPr>
              <a:t>に就業希望がある</a:t>
            </a:r>
            <a:endParaRPr kumimoji="1" lang="en-US" altLang="ja-JP" sz="2400">
              <a:latin typeface="游ゴシック" panose="020B0400000000000000" pitchFamily="50" charset="-128"/>
              <a:ea typeface="游ゴシック" panose="020B0400000000000000" pitchFamily="50" charset="-128"/>
            </a:endParaRPr>
          </a:p>
          <a:p>
            <a:pPr marL="0" indent="0">
              <a:buNone/>
            </a:pPr>
            <a:endParaRPr kumimoji="1" lang="en-US" altLang="ja-JP" sz="2400">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a:ln>
                <a:noFill/>
              </a:ln>
              <a:solidFill>
                <a:srgbClr val="C83B21"/>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3200" b="0" i="0" u="none" strike="noStrike" kern="1200" cap="none" spc="0" normalizeH="0" baseline="0" noProof="0">
              <a:ln>
                <a:noFill/>
              </a:ln>
              <a:solidFill>
                <a:srgbClr val="C83B21"/>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a:ln>
                  <a:noFill/>
                </a:ln>
                <a:solidFill>
                  <a:srgbClr val="C83B21"/>
                </a:solidFill>
                <a:effectLst/>
                <a:uLnTx/>
                <a:uFillTx/>
                <a:latin typeface="游ゴシック" panose="020B0400000000000000" pitchFamily="50" charset="-128"/>
                <a:ea typeface="游ゴシック" panose="020B0400000000000000" pitchFamily="50" charset="-128"/>
              </a:rPr>
              <a:t>テレワークが仕事と家庭の両立を促進する可能性</a:t>
            </a:r>
          </a:p>
          <a:p>
            <a:pPr marL="0" indent="0">
              <a:buNone/>
            </a:pPr>
            <a:endParaRPr kumimoji="1" lang="en-US" altLang="ja-JP" sz="2400">
              <a:latin typeface="游ゴシック" panose="020B0400000000000000" pitchFamily="50" charset="-128"/>
              <a:ea typeface="游ゴシック" panose="020B0400000000000000" pitchFamily="50" charset="-128"/>
            </a:endParaRPr>
          </a:p>
          <a:p>
            <a:pPr marL="0" indent="0">
              <a:buNone/>
            </a:pPr>
            <a:endParaRPr kumimoji="1" lang="en-US" altLang="ja-JP" sz="2400">
              <a:latin typeface="BIZ UDPゴシック" panose="020B0400000000000000" pitchFamily="50" charset="-128"/>
              <a:ea typeface="BIZ UDPゴシック" panose="020B0400000000000000" pitchFamily="50"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3" name="図 12">
            <a:extLst>
              <a:ext uri="{FF2B5EF4-FFF2-40B4-BE49-F238E27FC236}">
                <a16:creationId xmlns:a16="http://schemas.microsoft.com/office/drawing/2014/main" id="{78CB211F-560E-44C7-AFA9-23B7DBEF7CC3}"/>
              </a:ext>
            </a:extLst>
          </p:cNvPr>
          <p:cNvPicPr>
            <a:picLocks noChangeAspect="1"/>
          </p:cNvPicPr>
          <p:nvPr/>
        </p:nvPicPr>
        <p:blipFill>
          <a:blip r:embed="rId2"/>
          <a:stretch>
            <a:fillRect/>
          </a:stretch>
        </p:blipFill>
        <p:spPr>
          <a:xfrm>
            <a:off x="6764887" y="1284231"/>
            <a:ext cx="4574353" cy="3414245"/>
          </a:xfrm>
          <a:prstGeom prst="rect">
            <a:avLst/>
          </a:prstGeom>
        </p:spPr>
      </p:pic>
      <p:sp>
        <p:nvSpPr>
          <p:cNvPr id="14" name="テキスト ボックス 13">
            <a:extLst>
              <a:ext uri="{FF2B5EF4-FFF2-40B4-BE49-F238E27FC236}">
                <a16:creationId xmlns:a16="http://schemas.microsoft.com/office/drawing/2014/main" id="{7902B9FE-1A2F-4256-9CE2-ED609AFED0AA}"/>
              </a:ext>
            </a:extLst>
          </p:cNvPr>
          <p:cNvSpPr txBox="1"/>
          <p:nvPr/>
        </p:nvSpPr>
        <p:spPr>
          <a:xfrm>
            <a:off x="956342" y="6280445"/>
            <a:ext cx="97271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出典：女性の就業促進のためのテレワーク利用に関する課題女性の年齢階級別労働力率（国際比較）</a:t>
            </a:r>
          </a:p>
        </p:txBody>
      </p:sp>
    </p:spTree>
    <p:extLst>
      <p:ext uri="{BB962C8B-B14F-4D97-AF65-F5344CB8AC3E}">
        <p14:creationId xmlns:p14="http://schemas.microsoft.com/office/powerpoint/2010/main" val="3879874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사각형: 둥근 모서리 5">
            <a:extLst>
              <a:ext uri="{FF2B5EF4-FFF2-40B4-BE49-F238E27FC236}">
                <a16:creationId xmlns:a16="http://schemas.microsoft.com/office/drawing/2014/main" id="{AB838EDB-530E-492E-B26F-9502B6268500}"/>
              </a:ext>
            </a:extLst>
          </p:cNvPr>
          <p:cNvSpPr/>
          <p:nvPr/>
        </p:nvSpPr>
        <p:spPr>
          <a:xfrm>
            <a:off x="270113" y="180975"/>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9" name="사각형: 둥근 모서리 6">
            <a:extLst>
              <a:ext uri="{FF2B5EF4-FFF2-40B4-BE49-F238E27FC236}">
                <a16:creationId xmlns:a16="http://schemas.microsoft.com/office/drawing/2014/main" id="{76FEA6E1-72A9-4710-BAE3-A037AE1BFE02}"/>
              </a:ext>
            </a:extLst>
          </p:cNvPr>
          <p:cNvSpPr/>
          <p:nvPr/>
        </p:nvSpPr>
        <p:spPr>
          <a:xfrm>
            <a:off x="956342" y="180975"/>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graphicFrame>
        <p:nvGraphicFramePr>
          <p:cNvPr id="4" name="コンテンツ プレースホルダー 3">
            <a:extLst>
              <a:ext uri="{FF2B5EF4-FFF2-40B4-BE49-F238E27FC236}">
                <a16:creationId xmlns:a16="http://schemas.microsoft.com/office/drawing/2014/main" id="{8D2E0116-5EB2-4A14-A98D-E460A71C18FF}"/>
              </a:ext>
            </a:extLst>
          </p:cNvPr>
          <p:cNvGraphicFramePr>
            <a:graphicFrameLocks noGrp="1"/>
          </p:cNvGraphicFramePr>
          <p:nvPr>
            <p:ph idx="1"/>
          </p:nvPr>
        </p:nvGraphicFramePr>
        <p:xfrm>
          <a:off x="953670" y="549763"/>
          <a:ext cx="10400130" cy="5627200"/>
        </p:xfrm>
        <a:graphic>
          <a:graphicData uri="http://schemas.openxmlformats.org/drawingml/2006/chart">
            <c:chart xmlns:c="http://schemas.openxmlformats.org/drawingml/2006/chart" xmlns:r="http://schemas.openxmlformats.org/officeDocument/2006/relationships" r:id="rId2"/>
          </a:graphicData>
        </a:graphic>
      </p:graphicFrame>
      <p:sp>
        <p:nvSpPr>
          <p:cNvPr id="7" name="スライド番号プレースホルダー 10">
            <a:extLst>
              <a:ext uri="{FF2B5EF4-FFF2-40B4-BE49-F238E27FC236}">
                <a16:creationId xmlns:a16="http://schemas.microsoft.com/office/drawing/2014/main" id="{B177990B-F608-4C83-A292-6BA9ABB0F8B7}"/>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
        <p:nvSpPr>
          <p:cNvPr id="10" name="テキスト ボックス 9">
            <a:extLst>
              <a:ext uri="{FF2B5EF4-FFF2-40B4-BE49-F238E27FC236}">
                <a16:creationId xmlns:a16="http://schemas.microsoft.com/office/drawing/2014/main" id="{7211FF92-FD6D-4657-BB66-55BD4FE244D3}"/>
              </a:ext>
            </a:extLst>
          </p:cNvPr>
          <p:cNvSpPr txBox="1"/>
          <p:nvPr/>
        </p:nvSpPr>
        <p:spPr>
          <a:xfrm>
            <a:off x="956342" y="6282585"/>
            <a:ext cx="97271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出典：</a:t>
            </a:r>
            <a:r>
              <a:rPr kumimoji="1" lang="en-US"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KIDS LIN</a:t>
            </a:r>
            <a:r>
              <a:rPr kumimoji="1" lang="ja-JP"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テレワークを経験後の感想</a:t>
            </a:r>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286605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0" cap="none" spc="0" normalizeH="0" baseline="0" noProof="0">
                  <a:ln>
                    <a:noFill/>
                  </a:ln>
                  <a:solidFill>
                    <a:prstClr val="black">
                      <a:lumMod val="75000"/>
                      <a:lumOff val="25000"/>
                    </a:prstClr>
                  </a:solidFill>
                  <a:effectLst/>
                  <a:uLnTx/>
                  <a:uFillTx/>
                  <a:latin typeface="BIZ UDPGothic" panose="020B0400000000000000" pitchFamily="34" charset="-128"/>
                  <a:ea typeface="BIZ UDPGothic" panose="020B0400000000000000" pitchFamily="34" charset="-128"/>
                  <a:cs typeface="+mn-cs"/>
                </a:rPr>
                <a:t>テレワークを利用する事で変化したプライベートの時間</a:t>
              </a:r>
              <a:endParaRPr kumimoji="1" lang="ko-KR" altLang="en-US" sz="4800" b="0" i="0" u="none" strike="noStrike" kern="0" cap="none" spc="0" normalizeH="0" baseline="0" noProof="0">
                <a:ln>
                  <a:noFill/>
                </a:ln>
                <a:solidFill>
                  <a:prstClr val="white">
                    <a:lumMod val="75000"/>
                  </a:prstClr>
                </a:solidFill>
                <a:effectLst/>
                <a:uLnTx/>
                <a:uFillTx/>
                <a:latin typeface="BIZ UDPGothic" panose="020B0400000000000000" pitchFamily="34" charset="-128"/>
                <a:ea typeface="맑은 고딕" panose="020B0503020000020004" pitchFamily="34" charset="-127"/>
                <a:cs typeface="+mn-cs"/>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9" name="コンテンツ プレースホルダー 3">
            <a:extLst>
              <a:ext uri="{FF2B5EF4-FFF2-40B4-BE49-F238E27FC236}">
                <a16:creationId xmlns:a16="http://schemas.microsoft.com/office/drawing/2014/main" id="{EC338983-8C50-5441-A127-ECF99941EB74}"/>
              </a:ext>
            </a:extLst>
          </p:cNvPr>
          <p:cNvPicPr>
            <a:picLocks noGrp="1" noChangeAspect="1"/>
          </p:cNvPicPr>
          <p:nvPr>
            <p:ph idx="1"/>
          </p:nvPr>
        </p:nvPicPr>
        <p:blipFill>
          <a:blip r:embed="rId2"/>
          <a:stretch>
            <a:fillRect/>
          </a:stretch>
        </p:blipFill>
        <p:spPr>
          <a:xfrm>
            <a:off x="1362760" y="1326032"/>
            <a:ext cx="9466478" cy="4605659"/>
          </a:xfrm>
          <a:prstGeom prst="rect">
            <a:avLst/>
          </a:prstGeom>
        </p:spPr>
      </p:pic>
      <p:sp>
        <p:nvSpPr>
          <p:cNvPr id="20" name="テキスト ボックス 19">
            <a:extLst>
              <a:ext uri="{FF2B5EF4-FFF2-40B4-BE49-F238E27FC236}">
                <a16:creationId xmlns:a16="http://schemas.microsoft.com/office/drawing/2014/main" id="{53050EB5-C000-AC44-88F3-18FDD9F55782}"/>
              </a:ext>
            </a:extLst>
          </p:cNvPr>
          <p:cNvSpPr txBox="1"/>
          <p:nvPr/>
        </p:nvSpPr>
        <p:spPr>
          <a:xfrm>
            <a:off x="956342" y="6111556"/>
            <a:ext cx="972716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出典：厚生労働省「平成</a:t>
            </a:r>
            <a:r>
              <a:rPr kumimoji="1" lang="en-US"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26</a:t>
            </a:r>
            <a:r>
              <a:rPr kumimoji="1" lang="ja-JP" altLang="ja-JP" sz="1200" b="0" i="0" u="none" strike="noStrike" kern="1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年度のテレワークモデル実証事業」</a:t>
            </a:r>
            <a:endParaRPr kumimoji="1" lang="ja-JP" altLang="en-US" sz="1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2868436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テレワークにおける懸念点</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17" name="コンテンツ プレースホルダー 2">
            <a:extLst>
              <a:ext uri="{FF2B5EF4-FFF2-40B4-BE49-F238E27FC236}">
                <a16:creationId xmlns:a16="http://schemas.microsoft.com/office/drawing/2014/main" id="{BA8A73B1-1EF2-4535-B151-5C1011E4883F}"/>
              </a:ext>
            </a:extLst>
          </p:cNvPr>
          <p:cNvSpPr txBox="1">
            <a:spLocks/>
          </p:cNvSpPr>
          <p:nvPr/>
        </p:nvSpPr>
        <p:spPr>
          <a:xfrm>
            <a:off x="6473632" y="1338605"/>
            <a:ext cx="4649997" cy="4942889"/>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r>
              <a:rPr kumimoji="1" lang="ja-JP" altLang="en-US"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1" hangingPunct="1">
              <a:lnSpc>
                <a:spcPct val="150000"/>
              </a:lnSpc>
              <a:spcBef>
                <a:spcPts val="1000"/>
              </a:spcBef>
              <a:spcAft>
                <a:spcPts val="0"/>
              </a:spcAft>
              <a:buClrTx/>
              <a:buSzTx/>
              <a:buFont typeface="Arial" panose="020B0604020202020204" pitchFamily="34" charset="0"/>
              <a:buNone/>
              <a:tabLst/>
              <a:defRPr/>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1" fontAlgn="auto" latinLnBrk="1" hangingPunct="1">
              <a:lnSpc>
                <a:spcPct val="110000"/>
              </a:lnSpc>
              <a:spcBef>
                <a:spcPts val="1000"/>
              </a:spcBef>
              <a:spcAft>
                <a:spcPts val="0"/>
              </a:spcAft>
              <a:buClrTx/>
              <a:buSzTx/>
              <a:buFont typeface="Arial" panose="020B0604020202020204" pitchFamily="34" charset="0"/>
              <a:buNone/>
              <a:tabLst/>
              <a:defRPr/>
            </a:pPr>
            <a:r>
              <a:rPr kumimoji="1" lang="ja-JP" altLang="en-US" sz="2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「作業場や環境を整えなくてはならない」</a:t>
            </a:r>
            <a:endParaRPr kumimoji="1" lang="en-US" altLang="ja-JP" sz="24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endParaRPr kumimoji="1" lang="en-US" altLang="ja-JP" sz="2800" b="1" i="0" u="sng" strike="noStrike" kern="1200" cap="none" spc="0" normalizeH="0" baseline="0" noProof="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526229" y="1046722"/>
            <a:ext cx="4762026" cy="5062940"/>
          </a:xfrm>
        </p:spPr>
        <p:txBody>
          <a:bodyPr>
            <a:normAutofit/>
          </a:bodyPr>
          <a:lstStyle/>
          <a:p>
            <a:pPr marL="0" indent="0">
              <a:lnSpc>
                <a:spcPct val="150000"/>
              </a:lnSpc>
              <a:buNone/>
            </a:pPr>
            <a:r>
              <a:rPr kumimoji="1" lang="ja-JP" altLang="en-US"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50000"/>
              </a:lnSpc>
              <a:buNone/>
            </a:pPr>
            <a:endParaRPr kumimoji="1" lang="en-US" altLang="ja-JP" sz="2200">
              <a:solidFill>
                <a:prstClr val="black"/>
              </a:solidFill>
              <a:latin typeface="BIZ UDPゴシック" panose="020B0400000000000000" pitchFamily="50" charset="-128"/>
              <a:ea typeface="BIZ UDPゴシック" panose="020B0400000000000000" pitchFamily="50" charset="-128"/>
            </a:endParaRPr>
          </a:p>
          <a:p>
            <a:pPr marL="0" indent="0">
              <a:lnSpc>
                <a:spcPct val="150000"/>
              </a:lnSpc>
              <a:buNone/>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50000"/>
              </a:lnSpc>
              <a:buNone/>
            </a:pPr>
            <a:endParaRPr kumimoji="1" lang="en-US" altLang="ja-JP" sz="2200">
              <a:solidFill>
                <a:prstClr val="black"/>
              </a:solidFill>
              <a:latin typeface="BIZ UDPゴシック" panose="020B0400000000000000" pitchFamily="50" charset="-128"/>
              <a:ea typeface="BIZ UDPゴシック" panose="020B0400000000000000" pitchFamily="50" charset="-128"/>
            </a:endParaRPr>
          </a:p>
          <a:p>
            <a:pPr marL="0" indent="0">
              <a:lnSpc>
                <a:spcPct val="150000"/>
              </a:lnSpc>
              <a:buNone/>
            </a:pPr>
            <a:endParaRPr kumimoji="1" lang="en-US" altLang="ja-JP" sz="22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indent="0">
              <a:lnSpc>
                <a:spcPct val="150000"/>
              </a:lnSpc>
              <a:buNone/>
            </a:pPr>
            <a:endParaRPr kumimoji="1" lang="en-US" altLang="ja-JP" sz="2200">
              <a:solidFill>
                <a:prstClr val="black"/>
              </a:solidFill>
              <a:latin typeface="BIZ UDPゴシック" panose="020B0400000000000000" pitchFamily="50" charset="-128"/>
              <a:ea typeface="BIZ UDPゴシック" panose="020B0400000000000000" pitchFamily="50" charset="-128"/>
            </a:endParaRPr>
          </a:p>
          <a:p>
            <a:pPr marL="0" indent="0">
              <a:lnSpc>
                <a:spcPct val="150000"/>
              </a:lnSpc>
              <a:buNone/>
            </a:pPr>
            <a:r>
              <a:rPr kumimoji="1" lang="ja-JP" altLang="en-US" sz="2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「子供がいると仕事にならない」　　　　　</a:t>
            </a:r>
            <a:endParaRPr kumimoji="1" lang="en-US" altLang="ja-JP" b="1" u="sng">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5" name="図 14">
            <a:extLst>
              <a:ext uri="{FF2B5EF4-FFF2-40B4-BE49-F238E27FC236}">
                <a16:creationId xmlns:a16="http://schemas.microsoft.com/office/drawing/2014/main" id="{7A5E5A5A-B3C5-4EF2-B1B2-58391B6DA371}"/>
              </a:ext>
            </a:extLst>
          </p:cNvPr>
          <p:cNvPicPr>
            <a:picLocks noChangeAspect="1"/>
          </p:cNvPicPr>
          <p:nvPr/>
        </p:nvPicPr>
        <p:blipFill>
          <a:blip r:embed="rId2"/>
          <a:stretch>
            <a:fillRect/>
          </a:stretch>
        </p:blipFill>
        <p:spPr>
          <a:xfrm>
            <a:off x="1881674" y="1563124"/>
            <a:ext cx="3635161" cy="3635161"/>
          </a:xfrm>
          <a:prstGeom prst="rect">
            <a:avLst/>
          </a:prstGeom>
        </p:spPr>
      </p:pic>
      <p:pic>
        <p:nvPicPr>
          <p:cNvPr id="16" name="図 15">
            <a:extLst>
              <a:ext uri="{FF2B5EF4-FFF2-40B4-BE49-F238E27FC236}">
                <a16:creationId xmlns:a16="http://schemas.microsoft.com/office/drawing/2014/main" id="{223151F2-F158-400D-B08D-646279FB597B}"/>
              </a:ext>
            </a:extLst>
          </p:cNvPr>
          <p:cNvPicPr>
            <a:picLocks noChangeAspect="1"/>
          </p:cNvPicPr>
          <p:nvPr/>
        </p:nvPicPr>
        <p:blipFill>
          <a:blip r:embed="rId3"/>
          <a:stretch>
            <a:fillRect/>
          </a:stretch>
        </p:blipFill>
        <p:spPr>
          <a:xfrm>
            <a:off x="7080307" y="1551955"/>
            <a:ext cx="3548675" cy="3286960"/>
          </a:xfrm>
          <a:prstGeom prst="rect">
            <a:avLst/>
          </a:prstGeom>
        </p:spPr>
      </p:pic>
    </p:spTree>
    <p:extLst>
      <p:ext uri="{BB962C8B-B14F-4D97-AF65-F5344CB8AC3E}">
        <p14:creationId xmlns:p14="http://schemas.microsoft.com/office/powerpoint/2010/main" val="353858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女性の仕事観</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lnSpcReduction="10000"/>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buNone/>
            </a:pPr>
            <a:endParaRPr kumimoji="1" lang="en-US" altLang="ja-JP">
              <a:latin typeface="BIZ UDPゴシック" panose="020B0400000000000000" pitchFamily="50" charset="-128"/>
              <a:ea typeface="BIZ UDPゴシック" panose="020B0400000000000000" pitchFamily="50" charset="-128"/>
            </a:endParaRPr>
          </a:p>
          <a:p>
            <a:pPr marL="0" indent="0" algn="ctr">
              <a:buNone/>
            </a:pPr>
            <a:r>
              <a:rPr kumimoji="1" lang="ja-JP" altLang="en-US">
                <a:latin typeface="游ゴシック" panose="020B0400000000000000" pitchFamily="50" charset="-128"/>
                <a:ea typeface="游ゴシック" panose="020B0400000000000000" pitchFamily="50" charset="-128"/>
              </a:rPr>
              <a:t>ステータス・スキルアップ　＜　家庭での時間や収入</a:t>
            </a:r>
            <a:endParaRPr kumimoji="1" lang="en-US" altLang="ja-JP">
              <a:latin typeface="游ゴシック" panose="020B0400000000000000" pitchFamily="50" charset="-128"/>
              <a:ea typeface="游ゴシック" panose="020B0400000000000000" pitchFamily="50" charset="-128"/>
            </a:endParaRPr>
          </a:p>
          <a:p>
            <a:pPr marL="0" indent="0" algn="ctr">
              <a:buNone/>
            </a:pPr>
            <a:r>
              <a:rPr lang="ja-JP" altLang="en-US" b="1">
                <a:latin typeface="游ゴシック" panose="020B0400000000000000" pitchFamily="50" charset="-128"/>
                <a:ea typeface="游ゴシック" panose="020B0400000000000000" pitchFamily="50" charset="-128"/>
              </a:rPr>
              <a:t>女性のテレワーク従事を後押しする動機となりうる</a:t>
            </a:r>
            <a:endParaRPr kumimoji="1" lang="ja-JP" altLang="en-US" b="1">
              <a:latin typeface="游ゴシック" panose="020B0400000000000000" pitchFamily="50" charset="-128"/>
              <a:ea typeface="游ゴシック" panose="020B0400000000000000" pitchFamily="50" charset="-128"/>
            </a:endParaRPr>
          </a:p>
          <a:p>
            <a:pPr marL="0" indent="0">
              <a:buNone/>
            </a:pPr>
            <a:endParaRPr kumimoji="1" lang="en-US" altLang="ja-JP" b="1" u="sng">
              <a:latin typeface="游ゴシック" panose="020B0400000000000000" pitchFamily="50" charset="-128"/>
              <a:ea typeface="游ゴシック" panose="020B0400000000000000" pitchFamily="50"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3" name="図 12">
            <a:extLst>
              <a:ext uri="{FF2B5EF4-FFF2-40B4-BE49-F238E27FC236}">
                <a16:creationId xmlns:a16="http://schemas.microsoft.com/office/drawing/2014/main" id="{F45BEEE5-0851-4723-AC61-F87827A79546}"/>
              </a:ext>
            </a:extLst>
          </p:cNvPr>
          <p:cNvPicPr>
            <a:picLocks noChangeAspect="1"/>
          </p:cNvPicPr>
          <p:nvPr/>
        </p:nvPicPr>
        <p:blipFill>
          <a:blip r:embed="rId2"/>
          <a:stretch>
            <a:fillRect/>
          </a:stretch>
        </p:blipFill>
        <p:spPr>
          <a:xfrm>
            <a:off x="3500137" y="1218146"/>
            <a:ext cx="5191723" cy="3792147"/>
          </a:xfrm>
          <a:prstGeom prst="rect">
            <a:avLst/>
          </a:prstGeom>
        </p:spPr>
      </p:pic>
      <p:sp>
        <p:nvSpPr>
          <p:cNvPr id="3" name="正方形/長方形 2">
            <a:extLst>
              <a:ext uri="{FF2B5EF4-FFF2-40B4-BE49-F238E27FC236}">
                <a16:creationId xmlns:a16="http://schemas.microsoft.com/office/drawing/2014/main" id="{A3A307DB-0D5A-49BF-BE5F-DA359DDB4E03}"/>
              </a:ext>
            </a:extLst>
          </p:cNvPr>
          <p:cNvSpPr/>
          <p:nvPr/>
        </p:nvSpPr>
        <p:spPr>
          <a:xfrm>
            <a:off x="5213024" y="1366887"/>
            <a:ext cx="1338606" cy="678729"/>
          </a:xfrm>
          <a:prstGeom prst="rect">
            <a:avLst/>
          </a:prstGeom>
          <a:noFill/>
          <a:ln w="38100">
            <a:solidFill>
              <a:srgbClr val="FF5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4037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E245939D-8723-4356-A224-3101A127185F}"/>
              </a:ext>
            </a:extLst>
          </p:cNvPr>
          <p:cNvSpPr txBox="1"/>
          <p:nvPr/>
        </p:nvSpPr>
        <p:spPr>
          <a:xfrm>
            <a:off x="1897942" y="2886728"/>
            <a:ext cx="8396116" cy="927754"/>
          </a:xfrm>
          <a:prstGeom prst="rect">
            <a:avLst/>
          </a:prstGeom>
          <a:noFill/>
        </p:spPr>
        <p:txBody>
          <a:bodyPr wrap="square" rtlCol="0">
            <a:spAutoFit/>
          </a:bodyPr>
          <a:lstStyle/>
          <a:p>
            <a:pPr algn="ctr" latinLnBrk="0">
              <a:lnSpc>
                <a:spcPct val="150000"/>
              </a:lnSpc>
              <a:defRPr/>
            </a:pPr>
            <a:r>
              <a:rPr kumimoji="1" lang="ja-JP" altLang="en-US" sz="4000" b="1" u="sng">
                <a:solidFill>
                  <a:schemeClr val="tx1"/>
                </a:solidFill>
                <a:latin typeface="游ゴシック" panose="020B0400000000000000" pitchFamily="50" charset="-128"/>
                <a:ea typeface="游ゴシック" panose="020B0400000000000000" pitchFamily="50" charset="-128"/>
              </a:rPr>
              <a:t>今後導入を推奨する企業</a:t>
            </a:r>
            <a:endParaRPr kumimoji="1" lang="en-US" altLang="ja-JP" sz="4000" b="1" u="sng">
              <a:solidFill>
                <a:schemeClr val="tx1"/>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385207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sp>
        <p:nvSpPr>
          <p:cNvPr id="2" name="正方形/長方形 1">
            <a:extLst>
              <a:ext uri="{FF2B5EF4-FFF2-40B4-BE49-F238E27FC236}">
                <a16:creationId xmlns:a16="http://schemas.microsoft.com/office/drawing/2014/main" id="{28AACDAB-3F11-4942-BBCF-431EBD288789}"/>
              </a:ext>
            </a:extLst>
          </p:cNvPr>
          <p:cNvSpPr/>
          <p:nvPr/>
        </p:nvSpPr>
        <p:spPr>
          <a:xfrm>
            <a:off x="1897942" y="2182906"/>
            <a:ext cx="8396116" cy="2492188"/>
          </a:xfrm>
          <a:prstGeom prst="rect">
            <a:avLst/>
          </a:prstGeom>
          <a:solidFill>
            <a:srgbClr val="FFFFFF">
              <a:alpha val="78000"/>
            </a:srgbClr>
          </a:solidFill>
          <a:ln>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1" lang="ja-JP" altLang="en-US" sz="4000" b="1" i="0" u="sng"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ビジネスモデル</a:t>
            </a:r>
          </a:p>
        </p:txBody>
      </p:sp>
      <p:sp>
        <p:nvSpPr>
          <p:cNvPr id="4" name="正方形/長方形 3">
            <a:extLst>
              <a:ext uri="{FF2B5EF4-FFF2-40B4-BE49-F238E27FC236}">
                <a16:creationId xmlns:a16="http://schemas.microsoft.com/office/drawing/2014/main" id="{572A21D0-8E77-4D04-AAA2-547C596D131E}"/>
              </a:ext>
            </a:extLst>
          </p:cNvPr>
          <p:cNvSpPr/>
          <p:nvPr/>
        </p:nvSpPr>
        <p:spPr>
          <a:xfrm>
            <a:off x="1583703" y="1923068"/>
            <a:ext cx="9059159" cy="3063711"/>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543562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提案内容①</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
        <p:nvSpPr>
          <p:cNvPr id="3" name="四角形: 角を丸くする 2">
            <a:extLst>
              <a:ext uri="{FF2B5EF4-FFF2-40B4-BE49-F238E27FC236}">
                <a16:creationId xmlns:a16="http://schemas.microsoft.com/office/drawing/2014/main" id="{7C402D27-7B19-4A5B-BB4D-F3036B45BD46}"/>
              </a:ext>
            </a:extLst>
          </p:cNvPr>
          <p:cNvSpPr/>
          <p:nvPr/>
        </p:nvSpPr>
        <p:spPr>
          <a:xfrm>
            <a:off x="4852415" y="1545086"/>
            <a:ext cx="2487168" cy="1271016"/>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レッドホース</a:t>
            </a:r>
          </a:p>
        </p:txBody>
      </p:sp>
      <p:sp>
        <p:nvSpPr>
          <p:cNvPr id="16" name="四角形: 角を丸くする 15">
            <a:extLst>
              <a:ext uri="{FF2B5EF4-FFF2-40B4-BE49-F238E27FC236}">
                <a16:creationId xmlns:a16="http://schemas.microsoft.com/office/drawing/2014/main" id="{DA4F36D2-F2C4-4C22-91F7-DCA0C83D0DFA}"/>
              </a:ext>
            </a:extLst>
          </p:cNvPr>
          <p:cNvSpPr/>
          <p:nvPr/>
        </p:nvSpPr>
        <p:spPr>
          <a:xfrm>
            <a:off x="7339583" y="4463704"/>
            <a:ext cx="2487168" cy="1271016"/>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ソフトウェア企業</a:t>
            </a:r>
          </a:p>
        </p:txBody>
      </p:sp>
      <p:sp>
        <p:nvSpPr>
          <p:cNvPr id="17" name="四角形: 角を丸くする 16">
            <a:extLst>
              <a:ext uri="{FF2B5EF4-FFF2-40B4-BE49-F238E27FC236}">
                <a16:creationId xmlns:a16="http://schemas.microsoft.com/office/drawing/2014/main" id="{7ADBAA13-FDB6-4721-A17D-C7982F8E7216}"/>
              </a:ext>
            </a:extLst>
          </p:cNvPr>
          <p:cNvSpPr/>
          <p:nvPr/>
        </p:nvSpPr>
        <p:spPr>
          <a:xfrm>
            <a:off x="2456687" y="4463704"/>
            <a:ext cx="2487168" cy="1271016"/>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中小企業</a:t>
            </a:r>
          </a:p>
        </p:txBody>
      </p:sp>
      <p:sp>
        <p:nvSpPr>
          <p:cNvPr id="4" name="矢印: 左右 3">
            <a:extLst>
              <a:ext uri="{FF2B5EF4-FFF2-40B4-BE49-F238E27FC236}">
                <a16:creationId xmlns:a16="http://schemas.microsoft.com/office/drawing/2014/main" id="{E6D16FD0-2E75-4306-BEF1-0058B2767298}"/>
              </a:ext>
            </a:extLst>
          </p:cNvPr>
          <p:cNvSpPr/>
          <p:nvPr/>
        </p:nvSpPr>
        <p:spPr>
          <a:xfrm>
            <a:off x="5451215" y="4824767"/>
            <a:ext cx="1381007" cy="548890"/>
          </a:xfrm>
          <a:prstGeom prst="leftRightArrow">
            <a:avLst/>
          </a:prstGeom>
          <a:solidFill>
            <a:srgbClr val="D6CFF8"/>
          </a:solidFill>
          <a:ln>
            <a:solidFill>
              <a:srgbClr val="D6C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
        <p:nvSpPr>
          <p:cNvPr id="19" name="矢印: 左右 18">
            <a:extLst>
              <a:ext uri="{FF2B5EF4-FFF2-40B4-BE49-F238E27FC236}">
                <a16:creationId xmlns:a16="http://schemas.microsoft.com/office/drawing/2014/main" id="{E70C906A-9473-4B47-95F9-45C300C86781}"/>
              </a:ext>
            </a:extLst>
          </p:cNvPr>
          <p:cNvSpPr/>
          <p:nvPr/>
        </p:nvSpPr>
        <p:spPr>
          <a:xfrm rot="7157736">
            <a:off x="4244338" y="3342203"/>
            <a:ext cx="1216152" cy="548890"/>
          </a:xfrm>
          <a:prstGeom prst="leftRightArrow">
            <a:avLst/>
          </a:prstGeom>
          <a:solidFill>
            <a:srgbClr val="D6CFF8"/>
          </a:solidFill>
          <a:ln>
            <a:solidFill>
              <a:srgbClr val="D6C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
        <p:nvSpPr>
          <p:cNvPr id="20" name="矢印: 左右 19">
            <a:extLst>
              <a:ext uri="{FF2B5EF4-FFF2-40B4-BE49-F238E27FC236}">
                <a16:creationId xmlns:a16="http://schemas.microsoft.com/office/drawing/2014/main" id="{9FEAB6C5-5F2E-4C50-8F9A-3BA3C1CD3909}"/>
              </a:ext>
            </a:extLst>
          </p:cNvPr>
          <p:cNvSpPr/>
          <p:nvPr/>
        </p:nvSpPr>
        <p:spPr>
          <a:xfrm rot="3526633">
            <a:off x="6856475" y="3339869"/>
            <a:ext cx="1216152" cy="548890"/>
          </a:xfrm>
          <a:prstGeom prst="leftRightArrow">
            <a:avLst/>
          </a:prstGeom>
          <a:solidFill>
            <a:srgbClr val="D6CFF8"/>
          </a:solidFill>
          <a:ln>
            <a:solidFill>
              <a:srgbClr val="D6C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795726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レッドホース側のメリット </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a:lnSpc>
                <a:spcPct val="150000"/>
              </a:lnSpc>
            </a:pPr>
            <a:r>
              <a:rPr lang="ja-JP" altLang="ja-JP">
                <a:latin typeface="游ゴシック" panose="020B0400000000000000" pitchFamily="50" charset="-128"/>
                <a:ea typeface="游ゴシック" panose="020B0400000000000000" pitchFamily="50" charset="-128"/>
              </a:rPr>
              <a:t>開発費がかからない</a:t>
            </a:r>
          </a:p>
          <a:p>
            <a:pPr>
              <a:lnSpc>
                <a:spcPct val="150000"/>
              </a:lnSpc>
            </a:pPr>
            <a:r>
              <a:rPr lang="ja-JP" altLang="ja-JP">
                <a:latin typeface="游ゴシック" panose="020B0400000000000000" pitchFamily="50" charset="-128"/>
                <a:ea typeface="游ゴシック" panose="020B0400000000000000" pitchFamily="50" charset="-128"/>
              </a:rPr>
              <a:t>新製品開発サイクルの短縮</a:t>
            </a:r>
          </a:p>
          <a:p>
            <a:pPr>
              <a:lnSpc>
                <a:spcPct val="150000"/>
              </a:lnSpc>
            </a:pPr>
            <a:r>
              <a:rPr lang="ja-JP" altLang="ja-JP">
                <a:latin typeface="游ゴシック" panose="020B0400000000000000" pitchFamily="50" charset="-128"/>
                <a:ea typeface="游ゴシック" panose="020B0400000000000000" pitchFamily="50" charset="-128"/>
              </a:rPr>
              <a:t>開発リスク半減</a:t>
            </a:r>
          </a:p>
          <a:p>
            <a:pPr>
              <a:lnSpc>
                <a:spcPct val="150000"/>
              </a:lnSpc>
            </a:pPr>
            <a:r>
              <a:rPr lang="ja-JP" altLang="ja-JP">
                <a:latin typeface="游ゴシック" panose="020B0400000000000000" pitchFamily="50" charset="-128"/>
                <a:ea typeface="游ゴシック" panose="020B0400000000000000" pitchFamily="50" charset="-128"/>
              </a:rPr>
              <a:t>競争力の向上</a:t>
            </a:r>
          </a:p>
          <a:p>
            <a:pPr>
              <a:lnSpc>
                <a:spcPct val="150000"/>
              </a:lnSpc>
            </a:pPr>
            <a:r>
              <a:rPr lang="ja-JP" altLang="ja-JP">
                <a:latin typeface="游ゴシック" panose="020B0400000000000000" pitchFamily="50" charset="-128"/>
                <a:ea typeface="游ゴシック" panose="020B0400000000000000" pitchFamily="50" charset="-128"/>
              </a:rPr>
              <a:t>セキュリティ</a:t>
            </a:r>
            <a:r>
              <a:rPr lang="ja-JP" altLang="en-US">
                <a:latin typeface="游ゴシック" panose="020B0400000000000000" pitchFamily="50" charset="-128"/>
                <a:ea typeface="游ゴシック" panose="020B0400000000000000" pitchFamily="50" charset="-128"/>
              </a:rPr>
              <a:t>管理のし易さ</a:t>
            </a:r>
            <a:endParaRPr lang="ja-JP" altLang="ja-JP">
              <a:latin typeface="游ゴシック" panose="020B0400000000000000" pitchFamily="50" charset="-128"/>
              <a:ea typeface="游ゴシック" panose="020B0400000000000000" pitchFamily="50" charset="-128"/>
            </a:endParaRPr>
          </a:p>
          <a:p>
            <a:pPr>
              <a:lnSpc>
                <a:spcPct val="150000"/>
              </a:lnSpc>
            </a:pPr>
            <a:r>
              <a:rPr lang="ja-JP" altLang="ja-JP">
                <a:latin typeface="游ゴシック" panose="020B0400000000000000" pitchFamily="50" charset="-128"/>
                <a:ea typeface="游ゴシック" panose="020B0400000000000000" pitchFamily="50" charset="-128"/>
              </a:rPr>
              <a:t>専門性の高いサービスの提供</a:t>
            </a:r>
          </a:p>
          <a:p>
            <a:pPr marL="0" indent="0">
              <a:buNone/>
            </a:pPr>
            <a:endParaRPr kumimoji="1" lang="en-US" altLang="ja-JP" b="1" u="sng">
              <a:latin typeface="BIZ UDPGothic" panose="020B0400000000000000" pitchFamily="34" charset="-128"/>
              <a:ea typeface="BIZ UDP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1434644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ソフトウェア企業側のメリット </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chor="ct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a:lnSpc>
                <a:spcPct val="150000"/>
              </a:lnSpc>
            </a:pPr>
            <a:endParaRPr lang="en-US" altLang="ja-JP" sz="100">
              <a:latin typeface="BIZ UDPGothic" panose="020B0400000000000000" pitchFamily="34" charset="-128"/>
              <a:ea typeface="BIZ UDPGothic" panose="020B0400000000000000" pitchFamily="34" charset="-128"/>
            </a:endParaRPr>
          </a:p>
          <a:p>
            <a:pPr>
              <a:lnSpc>
                <a:spcPct val="150000"/>
              </a:lnSpc>
            </a:pPr>
            <a:r>
              <a:rPr lang="ja-JP" altLang="en-US">
                <a:latin typeface="游ゴシック" panose="020B0400000000000000" pitchFamily="50" charset="-128"/>
                <a:ea typeface="游ゴシック" panose="020B0400000000000000" pitchFamily="50" charset="-128"/>
              </a:rPr>
              <a:t>販売力を補って製品の販路や認知度を拡大することができる</a:t>
            </a:r>
          </a:p>
          <a:p>
            <a:pPr>
              <a:lnSpc>
                <a:spcPct val="150000"/>
              </a:lnSpc>
            </a:pPr>
            <a:r>
              <a:rPr lang="ja-JP" altLang="en-US">
                <a:latin typeface="游ゴシック" panose="020B0400000000000000" pitchFamily="50" charset="-128"/>
                <a:ea typeface="游ゴシック" panose="020B0400000000000000" pitchFamily="50" charset="-128"/>
              </a:rPr>
              <a:t>主力事業の業界内シェアを高めることができる</a:t>
            </a:r>
          </a:p>
          <a:p>
            <a:pPr>
              <a:lnSpc>
                <a:spcPct val="150000"/>
              </a:lnSpc>
            </a:pPr>
            <a:r>
              <a:rPr lang="ja-JP" altLang="en-US">
                <a:latin typeface="游ゴシック" panose="020B0400000000000000" pitchFamily="50" charset="-128"/>
                <a:ea typeface="游ゴシック" panose="020B0400000000000000" pitchFamily="50" charset="-128"/>
              </a:rPr>
              <a:t>さらに収入を得ることが可能</a:t>
            </a:r>
          </a:p>
          <a:p>
            <a:pPr marL="0" indent="0">
              <a:buNone/>
            </a:pPr>
            <a:endParaRPr kumimoji="1" lang="en-US" altLang="ja-JP" b="1" u="sng">
              <a:latin typeface="BIZ UDPGothic" panose="020B0400000000000000" pitchFamily="34" charset="-128"/>
              <a:ea typeface="BIZ UDP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28212736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RISA</a:t>
              </a: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について</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marL="0" indent="0">
              <a:buNone/>
            </a:pPr>
            <a:endParaRPr kumimoji="1" lang="en-US" altLang="ja-JP" b="1" u="sng">
              <a:latin typeface="BIZ UDPGothic" panose="020B0400000000000000" pitchFamily="34" charset="-128"/>
              <a:ea typeface="BIZ UDP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3" name="図 13" descr="リモートワークによるオンラインコミュニケーションのストレスを削減！クラウドオフィス「RISA」β版の事前登録を開始｜株式会社OPSIONのプレスリリース">
            <a:extLst>
              <a:ext uri="{FF2B5EF4-FFF2-40B4-BE49-F238E27FC236}">
                <a16:creationId xmlns:a16="http://schemas.microsoft.com/office/drawing/2014/main" id="{8108BBE8-1498-F342-ADE2-7677B3A86B5E}"/>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038329" y="4507465"/>
            <a:ext cx="6213106" cy="1900479"/>
          </a:xfrm>
          <a:prstGeom prst="rect">
            <a:avLst/>
          </a:prstGeom>
          <a:noFill/>
          <a:extLst>
            <a:ext uri="{909E8E84-426E-40DD-AFC4-6F175D3DCCD1}">
              <a14:hiddenFill xmlns:a14="http://schemas.microsoft.com/office/drawing/2010/main">
                <a:solidFill>
                  <a:srgbClr val="FFFFFF"/>
                </a:solidFill>
              </a14:hiddenFill>
            </a:ext>
          </a:extLst>
        </p:spPr>
      </p:pic>
      <p:sp>
        <p:nvSpPr>
          <p:cNvPr id="14" name="コンテンツ プレースホルダー 2">
            <a:extLst>
              <a:ext uri="{FF2B5EF4-FFF2-40B4-BE49-F238E27FC236}">
                <a16:creationId xmlns:a16="http://schemas.microsoft.com/office/drawing/2014/main" id="{D608D669-F0B9-B746-80AE-F9F937797646}"/>
              </a:ext>
            </a:extLst>
          </p:cNvPr>
          <p:cNvSpPr txBox="1">
            <a:spLocks/>
          </p:cNvSpPr>
          <p:nvPr/>
        </p:nvSpPr>
        <p:spPr>
          <a:xfrm>
            <a:off x="1157786" y="1549435"/>
            <a:ext cx="10515600" cy="2757795"/>
          </a:xfrm>
          <a:prstGeom prst="rect">
            <a:avLst/>
          </a:prstGeom>
        </p:spPr>
        <p:txBody>
          <a:bodyPr vert="horz" lIns="91440" tIns="45720" rIns="91440" bIns="45720" rtlCol="0">
            <a:normAutofit lnSpcReduction="10000"/>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バーチャル空間を利用した</a:t>
            </a:r>
            <a:r>
              <a:rPr kumimoji="1" lang="ja-JP" altLang="en-US"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仮想オフィス</a:t>
            </a:r>
            <a:endParaRPr kumimoji="1" lang="en-US" altLang="ja-JP" sz="28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0" lang="en-US" altLang="ja-JP"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1" lang="en-US" altLang="ja-JP"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3D</a:t>
            </a:r>
            <a:r>
              <a:rPr kumimoji="1" lang="ja-JP" altLang="en-US"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アバターの操作が可能</a:t>
            </a:r>
            <a:endParaRPr kumimoji="1" lang="en-US" altLang="ja-JP"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1" lang="en-US" altLang="ja-JP"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雑談機会、モーション機能、つぶやき機能、足音機能</a:t>
            </a:r>
            <a:endParaRPr kumimoji="0" lang="en-US" altLang="ja-JP" sz="28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457200" marR="0" lvl="1" indent="0" algn="l" defTabSz="914400" rtl="0" eaLnBrk="1" fontAlgn="auto" latinLnBrk="1" hangingPunct="1">
              <a:lnSpc>
                <a:spcPct val="90000"/>
              </a:lnSpc>
              <a:spcBef>
                <a:spcPts val="5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→テレワーク環境で失われた共有する体験を実現できる</a:t>
            </a:r>
            <a:endParaRPr kumimoji="0" lang="en-US" altLang="ja-JP" sz="2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457200" marR="0" lvl="1" indent="0" algn="l" defTabSz="914400" rtl="0" eaLnBrk="1" fontAlgn="auto" latinLnBrk="1" hangingPunct="1">
              <a:lnSpc>
                <a:spcPct val="90000"/>
              </a:lnSpc>
              <a:spcBef>
                <a:spcPts val="5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457200" marR="0" lvl="1" indent="0" algn="l" defTabSz="914400" rtl="0" eaLnBrk="1" fontAlgn="auto" latinLnBrk="1" hangingPunct="1">
              <a:lnSpc>
                <a:spcPct val="90000"/>
              </a:lnSpc>
              <a:spcBef>
                <a:spcPts val="500"/>
              </a:spcBef>
              <a:spcAft>
                <a:spcPts val="0"/>
              </a:spcAft>
              <a:buClrTx/>
              <a:buSzTx/>
              <a:buFont typeface="Arial" panose="020B0604020202020204" pitchFamily="34" charset="0"/>
              <a:buNone/>
              <a:tabLst/>
              <a:defRPr/>
            </a:pPr>
            <a:endParaRPr kumimoji="1" lang="en-US" altLang="ja-JP" sz="24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1" lang="en-US" altLang="ja-JP"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000195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提案内容②</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
        <p:nvSpPr>
          <p:cNvPr id="3" name="四角形: 角を丸くする 2">
            <a:extLst>
              <a:ext uri="{FF2B5EF4-FFF2-40B4-BE49-F238E27FC236}">
                <a16:creationId xmlns:a16="http://schemas.microsoft.com/office/drawing/2014/main" id="{7C402D27-7B19-4A5B-BB4D-F3036B45BD46}"/>
              </a:ext>
            </a:extLst>
          </p:cNvPr>
          <p:cNvSpPr/>
          <p:nvPr/>
        </p:nvSpPr>
        <p:spPr>
          <a:xfrm>
            <a:off x="2456687" y="2905748"/>
            <a:ext cx="2487168" cy="1271016"/>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レッドホース</a:t>
            </a:r>
          </a:p>
        </p:txBody>
      </p:sp>
      <p:sp>
        <p:nvSpPr>
          <p:cNvPr id="17" name="四角形: 角を丸くする 16">
            <a:extLst>
              <a:ext uri="{FF2B5EF4-FFF2-40B4-BE49-F238E27FC236}">
                <a16:creationId xmlns:a16="http://schemas.microsoft.com/office/drawing/2014/main" id="{7ADBAA13-FDB6-4721-A17D-C7982F8E7216}"/>
              </a:ext>
            </a:extLst>
          </p:cNvPr>
          <p:cNvSpPr/>
          <p:nvPr/>
        </p:nvSpPr>
        <p:spPr>
          <a:xfrm>
            <a:off x="7934372" y="2905748"/>
            <a:ext cx="2487168" cy="1271016"/>
          </a:xfrm>
          <a:prstGeom prst="roundRect">
            <a:avLst/>
          </a:prstGeom>
          <a:solidFill>
            <a:srgbClr val="8354C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a:ln>
                  <a:noFill/>
                </a:ln>
                <a:solidFill>
                  <a:prstClr val="white"/>
                </a:solidFill>
                <a:effectLst/>
                <a:uLnTx/>
                <a:uFillTx/>
                <a:latin typeface="游ゴシック" panose="020B0400000000000000" pitchFamily="50" charset="-128"/>
                <a:ea typeface="游ゴシック" panose="020B0400000000000000" pitchFamily="50" charset="-128"/>
              </a:rPr>
              <a:t>中小企業</a:t>
            </a:r>
          </a:p>
        </p:txBody>
      </p:sp>
      <p:sp>
        <p:nvSpPr>
          <p:cNvPr id="4" name="矢印: 左右 3">
            <a:extLst>
              <a:ext uri="{FF2B5EF4-FFF2-40B4-BE49-F238E27FC236}">
                <a16:creationId xmlns:a16="http://schemas.microsoft.com/office/drawing/2014/main" id="{E6D16FD0-2E75-4306-BEF1-0058B2767298}"/>
              </a:ext>
            </a:extLst>
          </p:cNvPr>
          <p:cNvSpPr/>
          <p:nvPr/>
        </p:nvSpPr>
        <p:spPr>
          <a:xfrm>
            <a:off x="5550408" y="3266811"/>
            <a:ext cx="1697739" cy="548890"/>
          </a:xfrm>
          <a:prstGeom prst="leftRightArrow">
            <a:avLst/>
          </a:prstGeom>
          <a:solidFill>
            <a:srgbClr val="D6CFF8"/>
          </a:solidFill>
          <a:ln>
            <a:solidFill>
              <a:srgbClr val="D6CF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433378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レッドホースのメリット </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a:lnSpc>
                <a:spcPct val="150000"/>
              </a:lnSpc>
            </a:pPr>
            <a:r>
              <a:rPr lang="ja-JP" altLang="en-US">
                <a:latin typeface="游ゴシック" panose="020B0400000000000000" pitchFamily="50" charset="-128"/>
                <a:ea typeface="游ゴシック" panose="020B0400000000000000" pitchFamily="50" charset="-128"/>
              </a:rPr>
              <a:t>スケジュールやコストなどの管理がしやすい</a:t>
            </a:r>
          </a:p>
          <a:p>
            <a:pPr>
              <a:lnSpc>
                <a:spcPct val="150000"/>
              </a:lnSpc>
            </a:pPr>
            <a:r>
              <a:rPr lang="ja-JP" altLang="en-US">
                <a:latin typeface="游ゴシック" panose="020B0400000000000000" pitchFamily="50" charset="-128"/>
                <a:ea typeface="游ゴシック" panose="020B0400000000000000" pitchFamily="50" charset="-128"/>
              </a:rPr>
              <a:t>独自のアイデアが形になる</a:t>
            </a:r>
          </a:p>
          <a:p>
            <a:pPr>
              <a:lnSpc>
                <a:spcPct val="150000"/>
              </a:lnSpc>
            </a:pPr>
            <a:r>
              <a:rPr lang="ja-JP" altLang="en-US">
                <a:latin typeface="游ゴシック" panose="020B0400000000000000" pitchFamily="50" charset="-128"/>
                <a:ea typeface="游ゴシック" panose="020B0400000000000000" pitchFamily="50" charset="-128"/>
              </a:rPr>
              <a:t>新たな顧客を獲得できる機会</a:t>
            </a:r>
          </a:p>
          <a:p>
            <a:pPr>
              <a:lnSpc>
                <a:spcPct val="150000"/>
              </a:lnSpc>
            </a:pPr>
            <a:r>
              <a:rPr lang="ja-JP" altLang="en-US">
                <a:latin typeface="游ゴシック" panose="020B0400000000000000" pitchFamily="50" charset="-128"/>
                <a:ea typeface="游ゴシック" panose="020B0400000000000000" pitchFamily="50" charset="-128"/>
              </a:rPr>
              <a:t>新しい技術に触れやすい</a:t>
            </a:r>
          </a:p>
          <a:p>
            <a:pPr>
              <a:lnSpc>
                <a:spcPct val="150000"/>
              </a:lnSpc>
            </a:pPr>
            <a:r>
              <a:rPr lang="ja-JP" altLang="en-US">
                <a:latin typeface="游ゴシック" panose="020B0400000000000000" pitchFamily="50" charset="-128"/>
                <a:ea typeface="游ゴシック" panose="020B0400000000000000" pitchFamily="50" charset="-128"/>
              </a:rPr>
              <a:t>今後の追加開発や他の事業にも活かせる</a:t>
            </a:r>
          </a:p>
          <a:p>
            <a:pPr>
              <a:lnSpc>
                <a:spcPct val="150000"/>
              </a:lnSpc>
            </a:pPr>
            <a:r>
              <a:rPr lang="ja-JP" altLang="en-US">
                <a:latin typeface="游ゴシック" panose="020B0400000000000000" pitchFamily="50" charset="-128"/>
                <a:ea typeface="游ゴシック" panose="020B0400000000000000" pitchFamily="50" charset="-128"/>
              </a:rPr>
              <a:t>客先に常駐することがない </a:t>
            </a:r>
          </a:p>
          <a:p>
            <a:pPr marL="0" indent="0">
              <a:buNone/>
            </a:pPr>
            <a:endParaRPr kumimoji="1" lang="en-US" altLang="ja-JP" b="1" u="sng">
              <a:latin typeface="BIZ UDPGothic" panose="020B0400000000000000" pitchFamily="34" charset="-128"/>
              <a:ea typeface="BIZ UDP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Tree>
    <p:extLst>
      <p:ext uri="{BB962C8B-B14F-4D97-AF65-F5344CB8AC3E}">
        <p14:creationId xmlns:p14="http://schemas.microsoft.com/office/powerpoint/2010/main" val="7230103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0" cap="none" spc="0" normalizeH="0" baseline="0" noProof="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ターゲット</a:t>
              </a:r>
              <a:endParaRPr kumimoji="1" lang="ko-KR" altLang="en-US" sz="5400" b="0" i="0" u="none" strike="noStrike" kern="0" cap="none" spc="0" normalizeH="0" baseline="0" noProof="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pPr marL="0" indent="0">
              <a:buNone/>
            </a:pPr>
            <a:endParaRPr kumimoji="1" lang="en-US" altLang="ja-JP" b="1" u="sng">
              <a:latin typeface="BIZ UDPGothic" panose="020B0400000000000000" pitchFamily="34" charset="-128"/>
              <a:ea typeface="BIZ UDPGothic" panose="020B0400000000000000" pitchFamily="34" charset="-128"/>
            </a:endParaRPr>
          </a:p>
          <a:p>
            <a:pPr marL="0" indent="0">
              <a:buNone/>
            </a:pPr>
            <a:endParaRPr kumimoji="1" lang="en-US" altLang="ja-JP" b="1" u="sng">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pic>
        <p:nvPicPr>
          <p:cNvPr id="15" name="Picture 2" descr="新社会人・新入社員のイラスト「女性社員」">
            <a:extLst>
              <a:ext uri="{FF2B5EF4-FFF2-40B4-BE49-F238E27FC236}">
                <a16:creationId xmlns:a16="http://schemas.microsoft.com/office/drawing/2014/main" id="{E3C8C642-A366-C342-84CF-A94DEE437E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8576619" y="3195385"/>
            <a:ext cx="2884622" cy="3153238"/>
          </a:xfrm>
          <a:prstGeom prst="rect">
            <a:avLst/>
          </a:prstGeom>
          <a:noFill/>
          <a:extLst>
            <a:ext uri="{909E8E84-426E-40DD-AFC4-6F175D3DCCD1}">
              <a14:hiddenFill xmlns:a14="http://schemas.microsoft.com/office/drawing/2010/main">
                <a:solidFill>
                  <a:srgbClr val="FFFFFF"/>
                </a:solidFill>
              </a14:hiddenFill>
            </a:ext>
          </a:extLst>
        </p:spPr>
      </p:pic>
      <p:sp>
        <p:nvSpPr>
          <p:cNvPr id="16" name="コンテンツ プレースホルダー 2">
            <a:extLst>
              <a:ext uri="{FF2B5EF4-FFF2-40B4-BE49-F238E27FC236}">
                <a16:creationId xmlns:a16="http://schemas.microsoft.com/office/drawing/2014/main" id="{97D77997-4811-B54A-8B1F-A81223DAB2E9}"/>
              </a:ext>
            </a:extLst>
          </p:cNvPr>
          <p:cNvSpPr txBox="1">
            <a:spLocks/>
          </p:cNvSpPr>
          <p:nvPr/>
        </p:nvSpPr>
        <p:spPr>
          <a:xfrm>
            <a:off x="1399216" y="1669240"/>
            <a:ext cx="10121746" cy="4538856"/>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1" lang="en-US" altLang="ja-JP"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1" lang="ja-JP" altLang="en-US" sz="3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女性社員の比率が</a:t>
            </a:r>
            <a:r>
              <a:rPr kumimoji="0" lang="ja-JP" altLang="en-US" sz="3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高い</a:t>
            </a:r>
            <a:r>
              <a:rPr kumimoji="0" lang="ja-JP" altLang="en-US" sz="3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a:t>
            </a:r>
            <a:r>
              <a:rPr kumimoji="0" lang="ja-JP" altLang="en-US" sz="32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女性が多く働いている</a:t>
            </a:r>
            <a:r>
              <a:rPr kumimoji="0" lang="ja-JP" altLang="en-US" sz="3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会社をターゲットとする</a:t>
            </a:r>
            <a:endParaRPr kumimoji="1" lang="ja-JP" altLang="en-US" sz="3200" b="0"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6896175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34" charset="-127"/>
                <a:cs typeface="+mn-cs"/>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kumimoji="1" lang="ja-JP" altLang="en-US" sz="3600" b="1" i="0" u="none" strike="noStrike" kern="0" cap="none" spc="0" normalizeH="0" baseline="0" noProof="0" dirty="0">
                  <a:ln>
                    <a:noFill/>
                  </a:ln>
                  <a:solidFill>
                    <a:prstClr val="black">
                      <a:lumMod val="75000"/>
                      <a:lumOff val="25000"/>
                    </a:prstClr>
                  </a:solidFill>
                  <a:effectLst/>
                  <a:uLnTx/>
                  <a:uFillTx/>
                  <a:latin typeface="游ゴシック" panose="020B0400000000000000" pitchFamily="50" charset="-128"/>
                  <a:ea typeface="游ゴシック" panose="020B0400000000000000" pitchFamily="50" charset="-128"/>
                </a:rPr>
                <a:t>まとめ</a:t>
              </a:r>
              <a:endParaRPr kumimoji="1" lang="ko-KR" altLang="en-US" sz="5400" b="0" i="0" u="none" strike="noStrike" kern="0" cap="none" spc="0" normalizeH="0" baseline="0" noProof="0" dirty="0">
                <a:ln>
                  <a:noFill/>
                </a:ln>
                <a:solidFill>
                  <a:prstClr val="white">
                    <a:lumMod val="75000"/>
                  </a:prstClr>
                </a:solidFill>
                <a:effectLst/>
                <a:uLnTx/>
                <a:uFillTx/>
                <a:latin typeface="游ゴシック" panose="020B0400000000000000" pitchFamily="50" charset="-128"/>
                <a:ea typeface="맑은 고딕" panose="020B0503020000020004" pitchFamily="34" charset="-127"/>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ko-KR" altLang="en-US" sz="1800" b="0" i="0" u="none" strike="noStrike" kern="1200" cap="none" spc="0" normalizeH="0" baseline="0" noProof="0">
                  <a:ln>
                    <a:noFill/>
                  </a:ln>
                  <a:solidFill>
                    <a:prstClr val="black"/>
                  </a:solidFill>
                  <a:effectLst/>
                  <a:uLnTx/>
                  <a:uFillTx/>
                  <a:latin typeface="맑은 고딕" panose="020F0502020204030204"/>
                  <a:ea typeface="맑은 고딕" panose="020B0503020000020004" pitchFamily="34" charset="-127"/>
                  <a:cs typeface="+mn-cs"/>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221464" y="1284231"/>
            <a:ext cx="10239777" cy="5062940"/>
          </a:xfrm>
        </p:spPr>
        <p:txBody>
          <a:bodyPr>
            <a:normAutofit/>
          </a:bodyPr>
          <a:lstStyle/>
          <a:p>
            <a:pPr>
              <a:lnSpc>
                <a:spcPct val="150000"/>
              </a:lnSpc>
            </a:pPr>
            <a:endParaRPr lang="en-US" altLang="ja-JP" sz="100">
              <a:latin typeface="BIZ UDPGothic" panose="020B0400000000000000" pitchFamily="34" charset="-128"/>
              <a:ea typeface="BIZ UDPGothic" panose="020B0400000000000000" pitchFamily="34" charset="-128"/>
            </a:endParaRPr>
          </a:p>
          <a:p>
            <a:r>
              <a:rPr kumimoji="1" lang="ja-JP" altLang="en-US">
                <a:latin typeface="游ゴシック" panose="020B0400000000000000" pitchFamily="50" charset="-128"/>
                <a:ea typeface="游ゴシック" panose="020B0400000000000000" pitchFamily="50" charset="-128"/>
              </a:rPr>
              <a:t>女性活躍推進、女性の働きやすい環境のための</a:t>
            </a:r>
            <a:endParaRPr kumimoji="1" lang="en-US" altLang="ja-JP">
              <a:latin typeface="游ゴシック" panose="020B0400000000000000" pitchFamily="50" charset="-128"/>
              <a:ea typeface="游ゴシック" panose="020B0400000000000000" pitchFamily="50" charset="-128"/>
            </a:endParaRPr>
          </a:p>
          <a:p>
            <a:pPr marL="0" indent="0">
              <a:buNone/>
            </a:pPr>
            <a:r>
              <a:rPr kumimoji="1" lang="en-US" altLang="ja-JP" b="1">
                <a:latin typeface="游ゴシック" panose="020B0400000000000000" pitchFamily="50" charset="-128"/>
                <a:ea typeface="游ゴシック" panose="020B0400000000000000" pitchFamily="50" charset="-128"/>
              </a:rPr>
              <a:t>  </a:t>
            </a:r>
            <a:r>
              <a:rPr kumimoji="1" lang="ja-JP" altLang="en-US" b="1">
                <a:latin typeface="游ゴシック" panose="020B0400000000000000" pitchFamily="50" charset="-128"/>
                <a:ea typeface="游ゴシック" panose="020B0400000000000000" pitchFamily="50" charset="-128"/>
              </a:rPr>
              <a:t>テレワークコンサル</a:t>
            </a:r>
            <a:endParaRPr kumimoji="1" lang="en-US" altLang="ja-JP" b="1" u="sng">
              <a:latin typeface="游ゴシック" panose="020B0400000000000000" pitchFamily="50" charset="-128"/>
              <a:ea typeface="游ゴシック" panose="020B0400000000000000" pitchFamily="50" charset="-128"/>
            </a:endParaRPr>
          </a:p>
          <a:p>
            <a:r>
              <a:rPr kumimoji="1" lang="ja-JP" altLang="en-US" u="sng">
                <a:latin typeface="游ゴシック" panose="020B0400000000000000" pitchFamily="50" charset="-128"/>
                <a:ea typeface="游ゴシック" panose="020B0400000000000000" pitchFamily="50" charset="-128"/>
              </a:rPr>
              <a:t>ソフトウェア企業との連携</a:t>
            </a:r>
            <a:r>
              <a:rPr kumimoji="1" lang="ja-JP" altLang="en-US">
                <a:latin typeface="游ゴシック" panose="020B0400000000000000" pitchFamily="50" charset="-128"/>
                <a:ea typeface="游ゴシック" panose="020B0400000000000000" pitchFamily="50" charset="-128"/>
              </a:rPr>
              <a:t>、</a:t>
            </a:r>
            <a:r>
              <a:rPr kumimoji="1" lang="ja-JP" altLang="en-US" u="sng">
                <a:latin typeface="游ゴシック" panose="020B0400000000000000" pitchFamily="50" charset="-128"/>
                <a:ea typeface="游ゴシック" panose="020B0400000000000000" pitchFamily="50" charset="-128"/>
              </a:rPr>
              <a:t>自社開発</a:t>
            </a:r>
            <a:r>
              <a:rPr kumimoji="1" lang="ja-JP" altLang="en-US">
                <a:latin typeface="游ゴシック" panose="020B0400000000000000" pitchFamily="50" charset="-128"/>
                <a:ea typeface="游ゴシック" panose="020B0400000000000000" pitchFamily="50" charset="-128"/>
              </a:rPr>
              <a:t>　の２つの形式</a:t>
            </a:r>
            <a:endParaRPr kumimoji="1" lang="en-US" altLang="ja-JP">
              <a:latin typeface="游ゴシック" panose="020B0400000000000000" pitchFamily="50" charset="-128"/>
              <a:ea typeface="游ゴシック" panose="020B0400000000000000" pitchFamily="50" charset="-128"/>
            </a:endParaRPr>
          </a:p>
          <a:p>
            <a:pPr marL="0" indent="0">
              <a:buNone/>
            </a:pPr>
            <a:endParaRPr kumimoji="1" lang="en-US" altLang="ja-JP">
              <a:latin typeface="游ゴシック" panose="020B0400000000000000" pitchFamily="50" charset="-128"/>
              <a:ea typeface="游ゴシック" panose="020B0400000000000000" pitchFamily="50" charset="-128"/>
            </a:endParaRPr>
          </a:p>
          <a:p>
            <a:endParaRPr kumimoji="1" lang="en-US" altLang="ja-JP">
              <a:latin typeface="游ゴシック" panose="020B0400000000000000" pitchFamily="50" charset="-128"/>
              <a:ea typeface="游ゴシック" panose="020B0400000000000000" pitchFamily="50" charset="-128"/>
            </a:endParaRPr>
          </a:p>
          <a:p>
            <a:pPr marL="0" indent="0">
              <a:buNone/>
            </a:pPr>
            <a:endParaRPr kumimoji="1" lang="en-US" altLang="ja-JP">
              <a:latin typeface="游ゴシック" panose="020B0400000000000000" pitchFamily="50" charset="-128"/>
              <a:ea typeface="游ゴシック" panose="020B0400000000000000" pitchFamily="50" charset="-128"/>
            </a:endParaRPr>
          </a:p>
          <a:p>
            <a:r>
              <a:rPr kumimoji="1" lang="ja-JP" altLang="en-US">
                <a:latin typeface="游ゴシック" panose="020B0400000000000000" pitchFamily="50" charset="-128"/>
                <a:ea typeface="游ゴシック" panose="020B0400000000000000" pitchFamily="50" charset="-128"/>
              </a:rPr>
              <a:t>女性活躍推進を目的としたテレワークコンサル業務</a:t>
            </a:r>
            <a:endParaRPr kumimoji="1" lang="en-US" altLang="ja-JP">
              <a:latin typeface="游ゴシック" panose="020B0400000000000000" pitchFamily="50" charset="-128"/>
              <a:ea typeface="游ゴシック" panose="020B0400000000000000" pitchFamily="50" charset="-128"/>
            </a:endParaRPr>
          </a:p>
          <a:p>
            <a:pPr marL="0" indent="0">
              <a:buNone/>
            </a:pPr>
            <a:r>
              <a:rPr kumimoji="1" lang="ja-JP" altLang="en-US">
                <a:latin typeface="游ゴシック" panose="020B0400000000000000" pitchFamily="50" charset="-128"/>
                <a:ea typeface="游ゴシック" panose="020B0400000000000000" pitchFamily="50" charset="-128"/>
              </a:rPr>
              <a:t>→女性のパフォーマンス向上につながる活動</a:t>
            </a:r>
            <a:endParaRPr kumimoji="1" lang="en-US" altLang="ja-JP">
              <a:latin typeface="游ゴシック" panose="020B0400000000000000" pitchFamily="50" charset="-128"/>
              <a:ea typeface="游ゴシック" panose="020B0400000000000000" pitchFamily="50" charset="-128"/>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AF555B-7E58-4FDF-83D4-B4CEA304EAF7}" type="slidenum">
              <a:rPr kumimoji="1" lang="ko-KR" altLang="en-US" sz="1200" b="0" i="0" u="none" strike="noStrike" kern="1200" cap="none" spc="0" normalizeH="0" baseline="0" noProof="0" smtClean="0">
                <a:ln>
                  <a:noFill/>
                </a:ln>
                <a:solidFill>
                  <a:prstClr val="black">
                    <a:tint val="75000"/>
                  </a:prstClr>
                </a:solidFill>
                <a:effectLst/>
                <a:uLnTx/>
                <a:uFillTx/>
                <a:latin typeface="맑은 고딕" panose="020F0502020204030204"/>
                <a:ea typeface="맑은 고딕" panose="020B0503020000020004" pitchFamily="34" charset="-127"/>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1" lang="ko-KR" altLang="en-US" sz="1200" b="0" i="0" u="none" strike="noStrike" kern="1200" cap="none" spc="0" normalizeH="0" baseline="0" noProof="0">
              <a:ln>
                <a:noFill/>
              </a:ln>
              <a:solidFill>
                <a:prstClr val="black">
                  <a:tint val="75000"/>
                </a:prstClr>
              </a:solidFill>
              <a:effectLst/>
              <a:uLnTx/>
              <a:uFillTx/>
              <a:latin typeface="맑은 고딕" panose="020F0502020204030204"/>
              <a:ea typeface="맑은 고딕" panose="020B0503020000020004" pitchFamily="34" charset="-127"/>
              <a:cs typeface="+mn-cs"/>
            </a:endParaRPr>
          </a:p>
        </p:txBody>
      </p:sp>
      <p:sp>
        <p:nvSpPr>
          <p:cNvPr id="16" name="コンテンツ プレースホルダー 2">
            <a:extLst>
              <a:ext uri="{FF2B5EF4-FFF2-40B4-BE49-F238E27FC236}">
                <a16:creationId xmlns:a16="http://schemas.microsoft.com/office/drawing/2014/main" id="{97D77997-4811-B54A-8B1F-A81223DAB2E9}"/>
              </a:ext>
            </a:extLst>
          </p:cNvPr>
          <p:cNvSpPr txBox="1">
            <a:spLocks/>
          </p:cNvSpPr>
          <p:nvPr/>
        </p:nvSpPr>
        <p:spPr>
          <a:xfrm>
            <a:off x="1399216" y="1669240"/>
            <a:ext cx="10121746" cy="4538856"/>
          </a:xfrm>
          <a:prstGeom prst="rect">
            <a:avLst/>
          </a:prstGeom>
        </p:spPr>
        <p:txBody>
          <a:bodyPr vert="horz" lIns="91440" tIns="45720" rIns="91440" bIns="45720" rtlCol="0">
            <a:normAutofit/>
          </a:bodyPr>
          <a:lst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endParaRPr kumimoji="1" lang="en-US" altLang="ja-JP" sz="2800" b="0" i="0" u="none" strike="noStrike" kern="1200" cap="none" spc="0" normalizeH="0" baseline="0" noProof="0">
              <a:ln>
                <a:noFill/>
              </a:ln>
              <a:solidFill>
                <a:prstClr val="black"/>
              </a:solidFill>
              <a:effectLst/>
              <a:uLnTx/>
              <a:uFillTx/>
              <a:latin typeface="맑은 고딕" panose="020F0502020204030204"/>
              <a:ea typeface="ＭＳ Ｐゴシック" panose="020B0600070205080204" pitchFamily="50" charset="-128"/>
              <a:cs typeface="+mn-cs"/>
            </a:endParaRPr>
          </a:p>
        </p:txBody>
      </p:sp>
      <p:sp>
        <p:nvSpPr>
          <p:cNvPr id="3" name="下矢印 2">
            <a:extLst>
              <a:ext uri="{FF2B5EF4-FFF2-40B4-BE49-F238E27FC236}">
                <a16:creationId xmlns:a16="http://schemas.microsoft.com/office/drawing/2014/main" id="{4D52312E-61F8-564D-AA48-4D32ABE6E04C}"/>
              </a:ext>
            </a:extLst>
          </p:cNvPr>
          <p:cNvSpPr/>
          <p:nvPr/>
        </p:nvSpPr>
        <p:spPr>
          <a:xfrm>
            <a:off x="5469835" y="3155349"/>
            <a:ext cx="1252330" cy="1073426"/>
          </a:xfrm>
          <a:prstGeom prst="downArrow">
            <a:avLst/>
          </a:prstGeom>
          <a:solidFill>
            <a:srgbClr val="7030A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맑은 고딕"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28531888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A3751B62-791A-4783-AA6A-85D79F3B8AD5}"/>
              </a:ext>
            </a:extLst>
          </p:cNvPr>
          <p:cNvPicPr>
            <a:picLocks noChangeAspect="1"/>
          </p:cNvPicPr>
          <p:nvPr/>
        </p:nvPicPr>
        <p:blipFill>
          <a:blip r:embed="rId2"/>
          <a:stretch>
            <a:fillRect/>
          </a:stretch>
        </p:blipFill>
        <p:spPr>
          <a:xfrm>
            <a:off x="10575572" y="6304107"/>
            <a:ext cx="1511378" cy="444523"/>
          </a:xfrm>
          <a:prstGeom prst="rect">
            <a:avLst/>
          </a:prstGeom>
        </p:spPr>
      </p:pic>
      <p:pic>
        <p:nvPicPr>
          <p:cNvPr id="21" name="図 20">
            <a:extLst>
              <a:ext uri="{FF2B5EF4-FFF2-40B4-BE49-F238E27FC236}">
                <a16:creationId xmlns:a16="http://schemas.microsoft.com/office/drawing/2014/main" id="{002EDBA9-95A1-4F3B-A133-5429CB197676}"/>
              </a:ext>
            </a:extLst>
          </p:cNvPr>
          <p:cNvPicPr>
            <a:picLocks noChangeAspect="1"/>
          </p:cNvPicPr>
          <p:nvPr/>
        </p:nvPicPr>
        <p:blipFill>
          <a:blip r:embed="rId3"/>
          <a:stretch>
            <a:fillRect/>
          </a:stretch>
        </p:blipFill>
        <p:spPr>
          <a:xfrm>
            <a:off x="9101936" y="6490489"/>
            <a:ext cx="1397072" cy="254013"/>
          </a:xfrm>
          <a:prstGeom prst="rect">
            <a:avLst/>
          </a:prstGeom>
        </p:spPr>
      </p:pic>
      <p:pic>
        <p:nvPicPr>
          <p:cNvPr id="4" name="図 3" descr="グラフィカル ユーザー インターフェイス, アプリケーション&#10;&#10;自動的に生成された説明">
            <a:extLst>
              <a:ext uri="{FF2B5EF4-FFF2-40B4-BE49-F238E27FC236}">
                <a16:creationId xmlns:a16="http://schemas.microsoft.com/office/drawing/2014/main" id="{4CA31943-FE4D-4E16-8857-7F7007D535B9}"/>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868" t="24506" r="23676" b="13219"/>
          <a:stretch/>
        </p:blipFill>
        <p:spPr>
          <a:xfrm>
            <a:off x="2619032" y="-156127"/>
            <a:ext cx="7879976" cy="6900629"/>
          </a:xfrm>
          <a:prstGeom prst="rect">
            <a:avLst/>
          </a:prstGeom>
        </p:spPr>
      </p:pic>
      <p:sp>
        <p:nvSpPr>
          <p:cNvPr id="5" name="テキスト ボックス 4">
            <a:extLst>
              <a:ext uri="{FF2B5EF4-FFF2-40B4-BE49-F238E27FC236}">
                <a16:creationId xmlns:a16="http://schemas.microsoft.com/office/drawing/2014/main" id="{0D166F72-4169-4E4D-9597-6533665AF1CA}"/>
              </a:ext>
            </a:extLst>
          </p:cNvPr>
          <p:cNvSpPr txBox="1"/>
          <p:nvPr/>
        </p:nvSpPr>
        <p:spPr>
          <a:xfrm>
            <a:off x="3065930" y="2940423"/>
            <a:ext cx="6060140" cy="584775"/>
          </a:xfrm>
          <a:prstGeom prst="rect">
            <a:avLst/>
          </a:prstGeom>
          <a:noFill/>
        </p:spPr>
        <p:txBody>
          <a:bodyPr wrap="square" rtlCol="0">
            <a:spAutoFit/>
          </a:bodyPr>
          <a:lstStyle/>
          <a:p>
            <a:r>
              <a:rPr kumimoji="1" lang="ja-JP" altLang="en-US" sz="3200" b="1">
                <a:latin typeface="游ゴシック" panose="020B0400000000000000" pitchFamily="50" charset="-128"/>
                <a:ea typeface="游ゴシック" panose="020B0400000000000000" pitchFamily="50" charset="-128"/>
              </a:rPr>
              <a:t>ご清聴ありがとうございました</a:t>
            </a:r>
          </a:p>
        </p:txBody>
      </p:sp>
      <p:grpSp>
        <p:nvGrpSpPr>
          <p:cNvPr id="9" name="그룹 1">
            <a:extLst>
              <a:ext uri="{FF2B5EF4-FFF2-40B4-BE49-F238E27FC236}">
                <a16:creationId xmlns:a16="http://schemas.microsoft.com/office/drawing/2014/main" id="{67233B55-09FE-4D5A-A845-6EE7670B7606}"/>
              </a:ext>
            </a:extLst>
          </p:cNvPr>
          <p:cNvGrpSpPr/>
          <p:nvPr/>
        </p:nvGrpSpPr>
        <p:grpSpPr>
          <a:xfrm>
            <a:off x="270113" y="216695"/>
            <a:ext cx="11651773" cy="6400800"/>
            <a:chOff x="326571" y="228600"/>
            <a:chExt cx="11651773" cy="6400800"/>
          </a:xfrm>
        </p:grpSpPr>
        <p:sp>
          <p:nvSpPr>
            <p:cNvPr id="10" name="사각형: 둥근 모서리 5">
              <a:extLst>
                <a:ext uri="{FF2B5EF4-FFF2-40B4-BE49-F238E27FC236}">
                  <a16:creationId xmlns:a16="http://schemas.microsoft.com/office/drawing/2014/main" id="{969EE2B4-C8FA-4EF3-B126-4A552FF0DC8B}"/>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grpSp>
          <p:nvGrpSpPr>
            <p:cNvPr id="13" name="Group 23">
              <a:extLst>
                <a:ext uri="{FF2B5EF4-FFF2-40B4-BE49-F238E27FC236}">
                  <a16:creationId xmlns:a16="http://schemas.microsoft.com/office/drawing/2014/main" id="{F52610B9-A85B-4DB4-8C26-069602466515}"/>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14" name="Freeform 26">
                <a:extLst>
                  <a:ext uri="{FF2B5EF4-FFF2-40B4-BE49-F238E27FC236}">
                    <a16:creationId xmlns:a16="http://schemas.microsoft.com/office/drawing/2014/main" id="{5302F5E6-A7DE-42B8-97D7-07D7D7ADDFE6}"/>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5" name="Freeform 27">
                <a:extLst>
                  <a:ext uri="{FF2B5EF4-FFF2-40B4-BE49-F238E27FC236}">
                    <a16:creationId xmlns:a16="http://schemas.microsoft.com/office/drawing/2014/main" id="{E84EE8CF-34B0-4B44-B949-F4171D8B1F19}"/>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16" name="Freeform 28">
                <a:extLst>
                  <a:ext uri="{FF2B5EF4-FFF2-40B4-BE49-F238E27FC236}">
                    <a16:creationId xmlns:a16="http://schemas.microsoft.com/office/drawing/2014/main" id="{7ED88DBC-B3AB-44D6-9E03-78CC36E11EAB}"/>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Tree>
    <p:extLst>
      <p:ext uri="{BB962C8B-B14F-4D97-AF65-F5344CB8AC3E}">
        <p14:creationId xmlns:p14="http://schemas.microsoft.com/office/powerpoint/2010/main" val="1777663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45116"/>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lang="ja-JP" altLang="en-US" sz="4400" kern="0">
                  <a:solidFill>
                    <a:schemeClr val="tx1"/>
                  </a:solidFill>
                  <a:latin typeface="BIZ UDPGothic" panose="020B0400000000000000" pitchFamily="34" charset="-128"/>
                </a:rPr>
                <a:t>今後導入を推奨する企業</a:t>
              </a:r>
              <a:endParaRPr lang="ko-KR" altLang="en-US" sz="44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5</a:t>
            </a:fld>
            <a:endParaRPr lang="ko-KR" altLang="en-US">
              <a:solidFill>
                <a:prstClr val="black">
                  <a:tint val="75000"/>
                </a:prstClr>
              </a:solidFill>
            </a:endParaRPr>
          </a:p>
        </p:txBody>
      </p:sp>
      <p:sp>
        <p:nvSpPr>
          <p:cNvPr id="16" name="テキスト ボックス 15">
            <a:extLst>
              <a:ext uri="{FF2B5EF4-FFF2-40B4-BE49-F238E27FC236}">
                <a16:creationId xmlns:a16="http://schemas.microsoft.com/office/drawing/2014/main" id="{3BD2C60E-C1DE-4F0E-BAED-BFC73A1417D5}"/>
              </a:ext>
            </a:extLst>
          </p:cNvPr>
          <p:cNvSpPr txBox="1"/>
          <p:nvPr/>
        </p:nvSpPr>
        <p:spPr>
          <a:xfrm>
            <a:off x="1045542" y="1755401"/>
            <a:ext cx="11391540" cy="3524426"/>
          </a:xfrm>
          <a:prstGeom prst="rect">
            <a:avLst/>
          </a:prstGeom>
          <a:noFill/>
        </p:spPr>
        <p:txBody>
          <a:bodyPr wrap="square">
            <a:spAutoFit/>
          </a:bodyPr>
          <a:lstStyle/>
          <a:p>
            <a:pPr marL="0" marR="0" lvl="0" indent="0" algn="l" defTabSz="914400" rtl="0" eaLnBrk="1" fontAlgn="auto" latinLnBrk="1" hangingPunct="1">
              <a:lnSpc>
                <a:spcPct val="200000"/>
              </a:lnSpc>
              <a:spcBef>
                <a:spcPts val="1000"/>
              </a:spcBef>
              <a:spcAft>
                <a:spcPts val="0"/>
              </a:spcAft>
              <a:buClrTx/>
              <a:buSzTx/>
              <a:buFont typeface="Arial" panose="020B0604020202020204" pitchFamily="34" charset="0"/>
              <a:buNone/>
              <a:tabLst/>
              <a:defRPr/>
            </a:pPr>
            <a:r>
              <a:rPr kumimoji="1" lang="ja-JP" altLang="en-US"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①女性の</a:t>
            </a:r>
            <a:r>
              <a:rPr kumimoji="1" lang="ja-JP" altLang="en-US" sz="36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労働力</a:t>
            </a:r>
            <a:r>
              <a:rPr kumimoji="1" lang="ja-JP" altLang="en-US"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に頼っている企業</a:t>
            </a:r>
            <a:endParaRPr kumimoji="1" lang="en-US" altLang="ja-JP"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200000"/>
              </a:lnSpc>
              <a:spcBef>
                <a:spcPts val="1000"/>
              </a:spcBef>
              <a:spcAft>
                <a:spcPts val="0"/>
              </a:spcAft>
              <a:buClrTx/>
              <a:buSzTx/>
              <a:buFont typeface="Arial" panose="020B0604020202020204" pitchFamily="34" charset="0"/>
              <a:buNone/>
              <a:tabLst/>
              <a:defRPr/>
            </a:pPr>
            <a:r>
              <a:rPr kumimoji="0" lang="ja-JP" altLang="en-US"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②今後、</a:t>
            </a:r>
            <a:r>
              <a:rPr kumimoji="0" lang="ja-JP" altLang="en-US" sz="36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女性の活躍</a:t>
            </a:r>
            <a:r>
              <a:rPr kumimoji="0" lang="ja-JP" altLang="en-US"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が期待される企業</a:t>
            </a:r>
            <a:endParaRPr kumimoji="0" lang="en-US" altLang="ja-JP"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a:p>
            <a:pPr marL="0" marR="0" lvl="0" indent="0" algn="l" defTabSz="914400" rtl="0" eaLnBrk="1" fontAlgn="auto" latinLnBrk="1" hangingPunct="1">
              <a:lnSpc>
                <a:spcPct val="200000"/>
              </a:lnSpc>
              <a:spcBef>
                <a:spcPts val="1000"/>
              </a:spcBef>
              <a:spcAft>
                <a:spcPts val="0"/>
              </a:spcAft>
              <a:buClrTx/>
              <a:buSzTx/>
              <a:buFont typeface="Arial" panose="020B0604020202020204" pitchFamily="34" charset="0"/>
              <a:buNone/>
              <a:tabLst/>
              <a:defRPr/>
            </a:pPr>
            <a:r>
              <a:rPr kumimoji="0" lang="ja-JP" altLang="en-US"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③スポンサーなどの形で</a:t>
            </a:r>
            <a:r>
              <a:rPr kumimoji="0" lang="ja-JP" altLang="en-US" sz="3600" b="1" i="0" u="none" strike="noStrike" kern="1200" cap="none" spc="0" normalizeH="0" baseline="0" noProof="0">
                <a:ln>
                  <a:noFill/>
                </a:ln>
                <a:solidFill>
                  <a:srgbClr val="FF0000"/>
                </a:solidFill>
                <a:effectLst/>
                <a:uLnTx/>
                <a:uFillTx/>
                <a:latin typeface="游ゴシック" panose="020B0400000000000000" pitchFamily="50" charset="-128"/>
                <a:ea typeface="游ゴシック" panose="020B0400000000000000" pitchFamily="50" charset="-128"/>
              </a:rPr>
              <a:t>業務提携</a:t>
            </a:r>
            <a:r>
              <a:rPr kumimoji="0" lang="ja-JP" altLang="en-US"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rPr>
              <a:t>ができたら良い企業</a:t>
            </a:r>
            <a:endParaRPr kumimoji="0" lang="en-US" altLang="ja-JP" sz="3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274658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kumimoji="0"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①女性の労働力に頼っている企業</a:t>
              </a:r>
              <a:endParaRPr lang="en-US" altLang="ja-JP" sz="36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6</a:t>
            </a:fld>
            <a:endParaRPr lang="ko-KR" altLang="en-US">
              <a:solidFill>
                <a:prstClr val="black">
                  <a:tint val="75000"/>
                </a:prstClr>
              </a:solidFill>
            </a:endParaRPr>
          </a:p>
        </p:txBody>
      </p:sp>
      <p:pic>
        <p:nvPicPr>
          <p:cNvPr id="3" name="図 2">
            <a:extLst>
              <a:ext uri="{FF2B5EF4-FFF2-40B4-BE49-F238E27FC236}">
                <a16:creationId xmlns:a16="http://schemas.microsoft.com/office/drawing/2014/main" id="{D43A7CFC-3481-4B97-BD50-8F26625777C8}"/>
              </a:ext>
            </a:extLst>
          </p:cNvPr>
          <p:cNvPicPr>
            <a:picLocks noChangeAspect="1"/>
          </p:cNvPicPr>
          <p:nvPr/>
        </p:nvPicPr>
        <p:blipFill>
          <a:blip r:embed="rId2"/>
          <a:stretch>
            <a:fillRect/>
          </a:stretch>
        </p:blipFill>
        <p:spPr>
          <a:xfrm>
            <a:off x="1221464" y="1728522"/>
            <a:ext cx="10656745" cy="3927080"/>
          </a:xfrm>
          <a:prstGeom prst="rect">
            <a:avLst/>
          </a:prstGeom>
        </p:spPr>
      </p:pic>
    </p:spTree>
    <p:extLst>
      <p:ext uri="{BB962C8B-B14F-4D97-AF65-F5344CB8AC3E}">
        <p14:creationId xmlns:p14="http://schemas.microsoft.com/office/powerpoint/2010/main" val="263101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270113" y="180975"/>
            <a:ext cx="11651773" cy="6400800"/>
            <a:chOff x="326571" y="228600"/>
            <a:chExt cx="11651773" cy="6400800"/>
          </a:xfrm>
        </p:grpSpPr>
        <p:sp>
          <p:nvSpPr>
            <p:cNvPr id="6" name="사각형: 둥근 모서리 5">
              <a:extLst>
                <a:ext uri="{FF2B5EF4-FFF2-40B4-BE49-F238E27FC236}">
                  <a16:creationId xmlns:a16="http://schemas.microsoft.com/office/drawing/2014/main" id="{B39E9A85-6C2D-4FFF-A5A6-29BBF259C9E9}"/>
                </a:ext>
              </a:extLst>
            </p:cNvPr>
            <p:cNvSpPr/>
            <p:nvPr/>
          </p:nvSpPr>
          <p:spPr>
            <a:xfrm>
              <a:off x="326571" y="228600"/>
              <a:ext cx="11651773" cy="6400800"/>
            </a:xfrm>
            <a:prstGeom prst="roundRect">
              <a:avLst>
                <a:gd name="adj" fmla="val 3983"/>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7" name="사각형: 둥근 모서리 6">
              <a:extLst>
                <a:ext uri="{FF2B5EF4-FFF2-40B4-BE49-F238E27FC236}">
                  <a16:creationId xmlns:a16="http://schemas.microsoft.com/office/drawing/2014/main" id="{FB9E76E7-2BD3-4DDC-92F1-4CBAB8914E06}"/>
                </a:ext>
              </a:extLst>
            </p:cNvPr>
            <p:cNvSpPr/>
            <p:nvPr/>
          </p:nvSpPr>
          <p:spPr>
            <a:xfrm>
              <a:off x="1012800" y="228600"/>
              <a:ext cx="10965544" cy="6400800"/>
            </a:xfrm>
            <a:prstGeom prst="roundRect">
              <a:avLst>
                <a:gd name="adj" fmla="val 279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8" name="사각형: 둥근 모서리 7">
              <a:extLst>
                <a:ext uri="{FF2B5EF4-FFF2-40B4-BE49-F238E27FC236}">
                  <a16:creationId xmlns:a16="http://schemas.microsoft.com/office/drawing/2014/main" id="{0B1B12DA-40CF-4E29-A8B8-2BE4EFB75B3C}"/>
                </a:ext>
              </a:extLst>
            </p:cNvPr>
            <p:cNvSpPr/>
            <p:nvPr/>
          </p:nvSpPr>
          <p:spPr>
            <a:xfrm>
              <a:off x="1012800" y="228600"/>
              <a:ext cx="10965544" cy="868653"/>
            </a:xfrm>
            <a:prstGeom prst="round2SameRect">
              <a:avLst>
                <a:gd name="adj1" fmla="val 34558"/>
                <a:gd name="adj2" fmla="val 0"/>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atinLnBrk="0">
                <a:defRPr/>
              </a:pPr>
              <a:r>
                <a:rPr kumimoji="0" lang="en-US" altLang="ja-JP"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②</a:t>
              </a:r>
              <a:r>
                <a:rPr kumimoji="0"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j-cs"/>
                </a:rPr>
                <a:t>今後、女性の活躍が期待される企業　</a:t>
              </a:r>
              <a:endParaRPr lang="en-US" altLang="ja-JP" sz="3600" kern="0">
                <a:solidFill>
                  <a:schemeClr val="tx1"/>
                </a:solidFill>
                <a:latin typeface="BIZ UDPGothic" panose="020B0400000000000000" pitchFamily="34" charset="-128"/>
              </a:endParaRPr>
            </a:p>
          </p:txBody>
        </p:sp>
        <p:grpSp>
          <p:nvGrpSpPr>
            <p:cNvPr id="24" name="Group 23">
              <a:extLst>
                <a:ext uri="{FF2B5EF4-FFF2-40B4-BE49-F238E27FC236}">
                  <a16:creationId xmlns:a16="http://schemas.microsoft.com/office/drawing/2014/main" id="{6931A023-4007-4622-8BD1-43AF115266A3}"/>
                </a:ext>
              </a:extLst>
            </p:cNvPr>
            <p:cNvGrpSpPr>
              <a:grpSpLocks noChangeAspect="1"/>
            </p:cNvGrpSpPr>
            <p:nvPr/>
          </p:nvGrpSpPr>
          <p:grpSpPr bwMode="auto">
            <a:xfrm>
              <a:off x="564371" y="3739687"/>
              <a:ext cx="116522" cy="2411"/>
              <a:chOff x="2701" y="1475"/>
              <a:chExt cx="290" cy="6"/>
            </a:xfrm>
            <a:solidFill>
              <a:srgbClr val="AB8BD5">
                <a:alpha val="50000"/>
              </a:srgbClr>
            </a:solidFill>
          </p:grpSpPr>
          <p:sp>
            <p:nvSpPr>
              <p:cNvPr id="27" name="Freeform 26">
                <a:extLst>
                  <a:ext uri="{FF2B5EF4-FFF2-40B4-BE49-F238E27FC236}">
                    <a16:creationId xmlns:a16="http://schemas.microsoft.com/office/drawing/2014/main" id="{676EEDB7-54F2-47DB-8FDD-6B25D2692933}"/>
                  </a:ext>
                </a:extLst>
              </p:cNvPr>
              <p:cNvSpPr>
                <a:spLocks/>
              </p:cNvSpPr>
              <p:nvPr/>
            </p:nvSpPr>
            <p:spPr bwMode="auto">
              <a:xfrm>
                <a:off x="2701"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2 w 203"/>
                  <a:gd name="T13" fmla="*/ 17 h 19"/>
                  <a:gd name="T14" fmla="*/ 203 w 203"/>
                  <a:gd name="T15" fmla="*/ 10 h 19"/>
                  <a:gd name="T16" fmla="*/ 202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2" y="17"/>
                    </a:lnTo>
                    <a:lnTo>
                      <a:pt x="203" y="10"/>
                    </a:lnTo>
                    <a:lnTo>
                      <a:pt x="202"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8" name="Freeform 27">
                <a:extLst>
                  <a:ext uri="{FF2B5EF4-FFF2-40B4-BE49-F238E27FC236}">
                    <a16:creationId xmlns:a16="http://schemas.microsoft.com/office/drawing/2014/main" id="{601DBF75-CBC8-44F4-B32A-B8A38BA0659F}"/>
                  </a:ext>
                </a:extLst>
              </p:cNvPr>
              <p:cNvSpPr>
                <a:spLocks/>
              </p:cNvSpPr>
              <p:nvPr/>
            </p:nvSpPr>
            <p:spPr bwMode="auto">
              <a:xfrm>
                <a:off x="2823" y="1475"/>
                <a:ext cx="68" cy="6"/>
              </a:xfrm>
              <a:custGeom>
                <a:avLst/>
                <a:gdLst>
                  <a:gd name="T0" fmla="*/ 10 w 203"/>
                  <a:gd name="T1" fmla="*/ 0 h 19"/>
                  <a:gd name="T2" fmla="*/ 3 w 203"/>
                  <a:gd name="T3" fmla="*/ 3 h 19"/>
                  <a:gd name="T4" fmla="*/ 0 w 203"/>
                  <a:gd name="T5" fmla="*/ 10 h 19"/>
                  <a:gd name="T6" fmla="*/ 3 w 203"/>
                  <a:gd name="T7" fmla="*/ 17 h 19"/>
                  <a:gd name="T8" fmla="*/ 10 w 203"/>
                  <a:gd name="T9" fmla="*/ 19 h 19"/>
                  <a:gd name="T10" fmla="*/ 193 w 203"/>
                  <a:gd name="T11" fmla="*/ 19 h 19"/>
                  <a:gd name="T12" fmla="*/ 201 w 203"/>
                  <a:gd name="T13" fmla="*/ 17 h 19"/>
                  <a:gd name="T14" fmla="*/ 203 w 203"/>
                  <a:gd name="T15" fmla="*/ 10 h 19"/>
                  <a:gd name="T16" fmla="*/ 201 w 203"/>
                  <a:gd name="T17" fmla="*/ 3 h 19"/>
                  <a:gd name="T18" fmla="*/ 193 w 203"/>
                  <a:gd name="T19" fmla="*/ 0 h 19"/>
                  <a:gd name="T20" fmla="*/ 10 w 203"/>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3" h="19">
                    <a:moveTo>
                      <a:pt x="10" y="0"/>
                    </a:moveTo>
                    <a:lnTo>
                      <a:pt x="3" y="3"/>
                    </a:lnTo>
                    <a:lnTo>
                      <a:pt x="0" y="10"/>
                    </a:lnTo>
                    <a:lnTo>
                      <a:pt x="3" y="17"/>
                    </a:lnTo>
                    <a:lnTo>
                      <a:pt x="10" y="19"/>
                    </a:lnTo>
                    <a:lnTo>
                      <a:pt x="193" y="19"/>
                    </a:lnTo>
                    <a:lnTo>
                      <a:pt x="201" y="17"/>
                    </a:lnTo>
                    <a:lnTo>
                      <a:pt x="203" y="10"/>
                    </a:lnTo>
                    <a:lnTo>
                      <a:pt x="201" y="3"/>
                    </a:lnTo>
                    <a:lnTo>
                      <a:pt x="193" y="0"/>
                    </a:lnTo>
                    <a:lnTo>
                      <a:pt x="1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sp>
            <p:nvSpPr>
              <p:cNvPr id="29" name="Freeform 28">
                <a:extLst>
                  <a:ext uri="{FF2B5EF4-FFF2-40B4-BE49-F238E27FC236}">
                    <a16:creationId xmlns:a16="http://schemas.microsoft.com/office/drawing/2014/main" id="{BCD2E0DA-AC69-4E26-A312-2A7F87AB1D8D}"/>
                  </a:ext>
                </a:extLst>
              </p:cNvPr>
              <p:cNvSpPr>
                <a:spLocks/>
              </p:cNvSpPr>
              <p:nvPr/>
            </p:nvSpPr>
            <p:spPr bwMode="auto">
              <a:xfrm>
                <a:off x="2946" y="1475"/>
                <a:ext cx="45" cy="6"/>
              </a:xfrm>
              <a:custGeom>
                <a:avLst/>
                <a:gdLst>
                  <a:gd name="T0" fmla="*/ 125 w 134"/>
                  <a:gd name="T1" fmla="*/ 0 h 19"/>
                  <a:gd name="T2" fmla="*/ 10 w 134"/>
                  <a:gd name="T3" fmla="*/ 0 h 19"/>
                  <a:gd name="T4" fmla="*/ 1 w 134"/>
                  <a:gd name="T5" fmla="*/ 3 h 19"/>
                  <a:gd name="T6" fmla="*/ 0 w 134"/>
                  <a:gd name="T7" fmla="*/ 10 h 19"/>
                  <a:gd name="T8" fmla="*/ 1 w 134"/>
                  <a:gd name="T9" fmla="*/ 17 h 19"/>
                  <a:gd name="T10" fmla="*/ 10 w 134"/>
                  <a:gd name="T11" fmla="*/ 19 h 19"/>
                  <a:gd name="T12" fmla="*/ 125 w 134"/>
                  <a:gd name="T13" fmla="*/ 19 h 19"/>
                  <a:gd name="T14" fmla="*/ 132 w 134"/>
                  <a:gd name="T15" fmla="*/ 17 h 19"/>
                  <a:gd name="T16" fmla="*/ 134 w 134"/>
                  <a:gd name="T17" fmla="*/ 10 h 19"/>
                  <a:gd name="T18" fmla="*/ 132 w 134"/>
                  <a:gd name="T19" fmla="*/ 3 h 19"/>
                  <a:gd name="T20" fmla="*/ 125 w 134"/>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9">
                    <a:moveTo>
                      <a:pt x="125" y="0"/>
                    </a:moveTo>
                    <a:lnTo>
                      <a:pt x="10" y="0"/>
                    </a:lnTo>
                    <a:lnTo>
                      <a:pt x="1" y="3"/>
                    </a:lnTo>
                    <a:lnTo>
                      <a:pt x="0" y="10"/>
                    </a:lnTo>
                    <a:lnTo>
                      <a:pt x="1" y="17"/>
                    </a:lnTo>
                    <a:lnTo>
                      <a:pt x="10" y="19"/>
                    </a:lnTo>
                    <a:lnTo>
                      <a:pt x="125" y="19"/>
                    </a:lnTo>
                    <a:lnTo>
                      <a:pt x="132" y="17"/>
                    </a:lnTo>
                    <a:lnTo>
                      <a:pt x="134" y="10"/>
                    </a:lnTo>
                    <a:lnTo>
                      <a:pt x="132" y="3"/>
                    </a:lnTo>
                    <a:lnTo>
                      <a:pt x="12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solidFill>
                    <a:prstClr val="black"/>
                  </a:solidFill>
                </a:endParaRPr>
              </a:p>
            </p:txBody>
          </p:sp>
        </p:grpSp>
      </p:grpSp>
      <p:sp>
        <p:nvSpPr>
          <p:cNvPr id="59" name="コンテンツ プレースホルダー 2">
            <a:extLst>
              <a:ext uri="{FF2B5EF4-FFF2-40B4-BE49-F238E27FC236}">
                <a16:creationId xmlns:a16="http://schemas.microsoft.com/office/drawing/2014/main" id="{BEF77817-CA01-432A-A460-F544A8903D8E}"/>
              </a:ext>
            </a:extLst>
          </p:cNvPr>
          <p:cNvSpPr>
            <a:spLocks noGrp="1"/>
          </p:cNvSpPr>
          <p:nvPr>
            <p:ph idx="1"/>
          </p:nvPr>
        </p:nvSpPr>
        <p:spPr>
          <a:xfrm>
            <a:off x="1045542" y="1795060"/>
            <a:ext cx="10239777" cy="5062940"/>
          </a:xfrm>
        </p:spPr>
        <p:txBody>
          <a:body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福祉・介護業界</a:t>
            </a:r>
            <a:endParaRPr kumimoji="0" lang="en-US" altLang="ja-JP"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8600" marR="0" lvl="0" indent="-228600" algn="l" defTabSz="914400" rtl="0" eaLnBrk="1" fontAlgn="auto" latinLnBrk="1" hangingPunct="1">
              <a:lnSpc>
                <a:spcPct val="90000"/>
              </a:lnSpc>
              <a:spcBef>
                <a:spcPts val="1000"/>
              </a:spcBef>
              <a:spcAft>
                <a:spcPts val="0"/>
              </a:spcAft>
              <a:buClrTx/>
              <a:buSzTx/>
              <a:buFont typeface="Wingdings" pitchFamily="2" charset="2"/>
              <a:buChar char="l"/>
              <a:tabLst/>
              <a:defRPr/>
            </a:pPr>
            <a:endParaRPr kumimoji="0" lang="en-US" altLang="ja-JP"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ホテル業界</a:t>
            </a:r>
            <a:endParaRPr kumimoji="0" lang="en-US" altLang="ja-JP"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1" hangingPunct="1">
              <a:lnSpc>
                <a:spcPct val="90000"/>
              </a:lnSpc>
              <a:spcBef>
                <a:spcPts val="1000"/>
              </a:spcBef>
              <a:spcAft>
                <a:spcPts val="0"/>
              </a:spcAft>
              <a:buClrTx/>
              <a:buSzTx/>
              <a:buFont typeface="Arial" panose="020B0604020202020204" pitchFamily="34" charset="0"/>
              <a:buNone/>
              <a:tabLst/>
              <a:defRPr/>
            </a:pPr>
            <a:endParaRPr kumimoji="0" lang="en-US" altLang="ja-JP"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kumimoji="0" lang="ja-JP" altLang="en-US" sz="36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鉄道業界</a:t>
            </a:r>
          </a:p>
          <a:p>
            <a:pPr marL="0" indent="0">
              <a:lnSpc>
                <a:spcPct val="100000"/>
              </a:lnSpc>
              <a:buNone/>
            </a:pPr>
            <a:endParaRPr kumimoji="1" lang="ja-JP" altLang="en-US" b="1">
              <a:latin typeface="+mn-ea"/>
            </a:endParaRPr>
          </a:p>
        </p:txBody>
      </p:sp>
      <p:sp>
        <p:nvSpPr>
          <p:cNvPr id="11" name="スライド番号プレースホルダー 10">
            <a:extLst>
              <a:ext uri="{FF2B5EF4-FFF2-40B4-BE49-F238E27FC236}">
                <a16:creationId xmlns:a16="http://schemas.microsoft.com/office/drawing/2014/main" id="{711A9553-895E-4B34-9D60-575011FE4A91}"/>
              </a:ext>
            </a:extLst>
          </p:cNvPr>
          <p:cNvSpPr>
            <a:spLocks noGrp="1"/>
          </p:cNvSpPr>
          <p:nvPr>
            <p:ph type="sldNum" sz="quarter" idx="12"/>
          </p:nvPr>
        </p:nvSpPr>
        <p:spPr>
          <a:xfrm>
            <a:off x="9052064" y="6208096"/>
            <a:ext cx="2743200" cy="365125"/>
          </a:xfrm>
        </p:spPr>
        <p:txBody>
          <a:bodyPr/>
          <a:lstStyle/>
          <a:p>
            <a:fld id="{BAAF555B-7E58-4FDF-83D4-B4CEA304EAF7}" type="slidenum">
              <a:rPr lang="ko-KR" altLang="en-US" smtClean="0">
                <a:solidFill>
                  <a:prstClr val="black">
                    <a:tint val="75000"/>
                  </a:prstClr>
                </a:solidFill>
              </a:rPr>
              <a:pPr/>
              <a:t>7</a:t>
            </a:fld>
            <a:endParaRPr lang="ko-KR" altLang="en-US">
              <a:solidFill>
                <a:prstClr val="black">
                  <a:tint val="75000"/>
                </a:prstClr>
              </a:solidFill>
            </a:endParaRPr>
          </a:p>
        </p:txBody>
      </p:sp>
      <p:pic>
        <p:nvPicPr>
          <p:cNvPr id="12" name="図 11" descr="屋内, テーブル, コンピュータ, 写真 が含まれている画像&#10;&#10;自動的に生成された説明">
            <a:extLst>
              <a:ext uri="{FF2B5EF4-FFF2-40B4-BE49-F238E27FC236}">
                <a16:creationId xmlns:a16="http://schemas.microsoft.com/office/drawing/2014/main" id="{1E6B7720-47F9-4602-A228-24FAF21B22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7472" y="1246234"/>
            <a:ext cx="2910355" cy="2182766"/>
          </a:xfrm>
          <a:prstGeom prst="rect">
            <a:avLst/>
          </a:prstGeom>
        </p:spPr>
      </p:pic>
      <p:pic>
        <p:nvPicPr>
          <p:cNvPr id="15" name="図 14" descr="アイコン&#10;&#10;低い精度で自動的に生成された説明">
            <a:extLst>
              <a:ext uri="{FF2B5EF4-FFF2-40B4-BE49-F238E27FC236}">
                <a16:creationId xmlns:a16="http://schemas.microsoft.com/office/drawing/2014/main" id="{EECBC2B8-4ED9-46D1-B567-4C02C7ED88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5436" y="2574419"/>
            <a:ext cx="1862036" cy="2010296"/>
          </a:xfrm>
          <a:prstGeom prst="rect">
            <a:avLst/>
          </a:prstGeom>
        </p:spPr>
      </p:pic>
      <p:pic>
        <p:nvPicPr>
          <p:cNvPr id="17" name="図 16" descr="アイコン&#10;&#10;低い精度で自動的に生成された説明">
            <a:extLst>
              <a:ext uri="{FF2B5EF4-FFF2-40B4-BE49-F238E27FC236}">
                <a16:creationId xmlns:a16="http://schemas.microsoft.com/office/drawing/2014/main" id="{CFD570BE-E592-42EE-9866-0B5320ED8164}"/>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10743" y="4663679"/>
            <a:ext cx="2236729" cy="1677547"/>
          </a:xfrm>
          <a:prstGeom prst="rect">
            <a:avLst/>
          </a:prstGeom>
        </p:spPr>
      </p:pic>
    </p:spTree>
    <p:extLst>
      <p:ext uri="{BB962C8B-B14F-4D97-AF65-F5344CB8AC3E}">
        <p14:creationId xmlns:p14="http://schemas.microsoft.com/office/powerpoint/2010/main" val="257202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2D02A9-BCE2-E745-94C2-B1A4D7588FD4}"/>
              </a:ext>
            </a:extLst>
          </p:cNvPr>
          <p:cNvSpPr>
            <a:spLocks noGrp="1"/>
          </p:cNvSpPr>
          <p:nvPr>
            <p:ph type="title"/>
          </p:nvPr>
        </p:nvSpPr>
        <p:spPr>
          <a:xfrm>
            <a:off x="839788" y="779929"/>
            <a:ext cx="3932237" cy="596153"/>
          </a:xfrm>
        </p:spPr>
        <p:txBody>
          <a:bodyPr/>
          <a:lstStyle/>
          <a:p>
            <a:pPr marL="457200" indent="-457200">
              <a:buFont typeface="Wingdings" panose="05000000000000000000" pitchFamily="2" charset="2"/>
              <a:buChar char="u"/>
            </a:pPr>
            <a:r>
              <a:rPr kumimoji="1" lang="ja-JP" altLang="en-US" b="1">
                <a:latin typeface="游ゴシック" panose="020B0400000000000000" pitchFamily="50" charset="-128"/>
                <a:ea typeface="游ゴシック" panose="020B0400000000000000" pitchFamily="50" charset="-128"/>
              </a:rPr>
              <a:t>福祉・介護業界</a:t>
            </a:r>
          </a:p>
        </p:txBody>
      </p:sp>
      <p:pic>
        <p:nvPicPr>
          <p:cNvPr id="5" name="コンテンツ プレースホルダー 4" descr="グラフ&#10;&#10;自動的に生成された説明">
            <a:extLst>
              <a:ext uri="{FF2B5EF4-FFF2-40B4-BE49-F238E27FC236}">
                <a16:creationId xmlns:a16="http://schemas.microsoft.com/office/drawing/2014/main" id="{4064D4F4-CEF7-2B4F-8F5D-8EFD6679BD8F}"/>
              </a:ext>
            </a:extLst>
          </p:cNvPr>
          <p:cNvPicPr>
            <a:picLocks noGrp="1" noChangeAspect="1"/>
          </p:cNvPicPr>
          <p:nvPr>
            <p:ph idx="1"/>
          </p:nvPr>
        </p:nvPicPr>
        <p:blipFill>
          <a:blip r:embed="rId2"/>
          <a:stretch>
            <a:fillRect/>
          </a:stretch>
        </p:blipFill>
        <p:spPr>
          <a:xfrm>
            <a:off x="5416270" y="1416128"/>
            <a:ext cx="6518988" cy="4025744"/>
          </a:xfrm>
        </p:spPr>
      </p:pic>
      <p:sp>
        <p:nvSpPr>
          <p:cNvPr id="3" name="テキスト プレースホルダー 2">
            <a:extLst>
              <a:ext uri="{FF2B5EF4-FFF2-40B4-BE49-F238E27FC236}">
                <a16:creationId xmlns:a16="http://schemas.microsoft.com/office/drawing/2014/main" id="{293073A7-719D-3946-89CD-ECADA690524C}"/>
              </a:ext>
            </a:extLst>
          </p:cNvPr>
          <p:cNvSpPr>
            <a:spLocks noGrp="1"/>
          </p:cNvSpPr>
          <p:nvPr>
            <p:ph type="body" sz="half" idx="2"/>
          </p:nvPr>
        </p:nvSpPr>
        <p:spPr>
          <a:xfrm>
            <a:off x="475130" y="1757083"/>
            <a:ext cx="5057682" cy="4093976"/>
          </a:xfrm>
        </p:spPr>
        <p:txBody>
          <a:bodyPr>
            <a:normAutofit/>
          </a:bodyPr>
          <a:lstStyle/>
          <a:p>
            <a:endParaRPr lang="en-US" altLang="ja-JP"/>
          </a:p>
          <a:p>
            <a:endParaRPr lang="en-US" altLang="ja-JP"/>
          </a:p>
          <a:p>
            <a:pPr>
              <a:lnSpc>
                <a:spcPct val="150000"/>
              </a:lnSpc>
            </a:pPr>
            <a:r>
              <a:rPr lang="ja-JP" altLang="en-US" sz="2400" b="1">
                <a:latin typeface="游ゴシック" panose="020B0400000000000000" pitchFamily="50" charset="-128"/>
                <a:ea typeface="游ゴシック" panose="020B0400000000000000" pitchFamily="50" charset="-128"/>
              </a:rPr>
              <a:t>急速な高齢化により</a:t>
            </a:r>
            <a:br>
              <a:rPr lang="en-US" altLang="ja-JP" sz="2400" b="1">
                <a:latin typeface="游ゴシック" panose="020B0400000000000000" pitchFamily="50" charset="-128"/>
                <a:ea typeface="游ゴシック" panose="020B0400000000000000" pitchFamily="50" charset="-128"/>
              </a:rPr>
            </a:br>
            <a:r>
              <a:rPr lang="ja-JP" altLang="en-US" sz="2400" b="1">
                <a:latin typeface="游ゴシック" panose="020B0400000000000000" pitchFamily="50" charset="-128"/>
                <a:ea typeface="游ゴシック" panose="020B0400000000000000" pitchFamily="50" charset="-128"/>
              </a:rPr>
              <a:t>人手不足が深刻化しているため</a:t>
            </a:r>
            <a:br>
              <a:rPr lang="en-US" altLang="ja-JP" sz="2400" b="1">
                <a:latin typeface="游ゴシック" panose="020B0400000000000000" pitchFamily="50" charset="-128"/>
                <a:ea typeface="游ゴシック" panose="020B0400000000000000" pitchFamily="50" charset="-128"/>
              </a:rPr>
            </a:br>
            <a:r>
              <a:rPr lang="ja-JP" altLang="en-US" sz="2400" b="1">
                <a:latin typeface="游ゴシック" panose="020B0400000000000000" pitchFamily="50" charset="-128"/>
                <a:ea typeface="游ゴシック" panose="020B0400000000000000" pitchFamily="50" charset="-128"/>
              </a:rPr>
              <a:t>労働環境の整備はもちろんのこと、</a:t>
            </a:r>
            <a:br>
              <a:rPr lang="en-US" altLang="ja-JP" sz="2400" b="1">
                <a:latin typeface="游ゴシック" panose="020B0400000000000000" pitchFamily="50" charset="-128"/>
                <a:ea typeface="游ゴシック" panose="020B0400000000000000" pitchFamily="50" charset="-128"/>
              </a:rPr>
            </a:br>
            <a:r>
              <a:rPr lang="ja-JP" altLang="en-US" sz="2400" b="1" u="sng">
                <a:solidFill>
                  <a:srgbClr val="C00000"/>
                </a:solidFill>
                <a:latin typeface="游ゴシック" panose="020B0400000000000000" pitchFamily="50" charset="-128"/>
                <a:ea typeface="游ゴシック" panose="020B0400000000000000" pitchFamily="50" charset="-128"/>
              </a:rPr>
              <a:t>女性のための環境整備</a:t>
            </a:r>
            <a:r>
              <a:rPr lang="ja-JP" altLang="en-US" sz="2400" b="1">
                <a:latin typeface="游ゴシック" panose="020B0400000000000000" pitchFamily="50" charset="-128"/>
                <a:ea typeface="游ゴシック" panose="020B0400000000000000" pitchFamily="50" charset="-128"/>
              </a:rPr>
              <a:t>も重要</a:t>
            </a:r>
            <a:endParaRPr lang="en-US" altLang="ja-JP" sz="2400" b="1">
              <a:latin typeface="游ゴシック" panose="020B0400000000000000" pitchFamily="50" charset="-128"/>
              <a:ea typeface="游ゴシック" panose="020B0400000000000000" pitchFamily="50" charset="-128"/>
            </a:endParaRPr>
          </a:p>
        </p:txBody>
      </p:sp>
      <p:sp>
        <p:nvSpPr>
          <p:cNvPr id="6" name="四角形: 角を丸くする 5">
            <a:extLst>
              <a:ext uri="{FF2B5EF4-FFF2-40B4-BE49-F238E27FC236}">
                <a16:creationId xmlns:a16="http://schemas.microsoft.com/office/drawing/2014/main" id="{405F3047-34E8-419E-A353-379A6C6322A5}"/>
              </a:ext>
            </a:extLst>
          </p:cNvPr>
          <p:cNvSpPr/>
          <p:nvPr/>
        </p:nvSpPr>
        <p:spPr>
          <a:xfrm>
            <a:off x="256742" y="2469823"/>
            <a:ext cx="5031695" cy="2347274"/>
          </a:xfrm>
          <a:prstGeom prst="roundRect">
            <a:avLst/>
          </a:prstGeom>
          <a:noFill/>
          <a:ln>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704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0945AA-C77E-0144-9807-AB8F3E16A448}"/>
              </a:ext>
            </a:extLst>
          </p:cNvPr>
          <p:cNvSpPr>
            <a:spLocks noGrp="1"/>
          </p:cNvSpPr>
          <p:nvPr>
            <p:ph type="title"/>
          </p:nvPr>
        </p:nvSpPr>
        <p:spPr>
          <a:xfrm>
            <a:off x="912812" y="5074537"/>
            <a:ext cx="10515600" cy="1604484"/>
          </a:xfrm>
        </p:spPr>
        <p:txBody>
          <a:bodyPr>
            <a:normAutofit/>
          </a:bodyPr>
          <a:lstStyle/>
          <a:p>
            <a:pPr algn="ctr">
              <a:lnSpc>
                <a:spcPct val="150000"/>
              </a:lnSpc>
            </a:pPr>
            <a:r>
              <a:rPr lang="ja-JP" altLang="en-US" sz="2800" b="1">
                <a:latin typeface="游ゴシック" panose="020B0400000000000000" pitchFamily="50" charset="-128"/>
                <a:ea typeface="游ゴシック" panose="020B0400000000000000" pitchFamily="50" charset="-128"/>
              </a:rPr>
              <a:t>・近年、</a:t>
            </a:r>
            <a:r>
              <a:rPr lang="ja-JP" altLang="en-US" sz="2800" b="1">
                <a:solidFill>
                  <a:srgbClr val="C00000"/>
                </a:solidFill>
                <a:latin typeface="游ゴシック" panose="020B0400000000000000" pitchFamily="50" charset="-128"/>
                <a:ea typeface="游ゴシック" panose="020B0400000000000000" pitchFamily="50" charset="-128"/>
              </a:rPr>
              <a:t>女性の雇用が増加</a:t>
            </a:r>
            <a:r>
              <a:rPr lang="ja-JP" altLang="en-US" sz="2800" b="1">
                <a:latin typeface="游ゴシック" panose="020B0400000000000000" pitchFamily="50" charset="-128"/>
                <a:ea typeface="游ゴシック" panose="020B0400000000000000" pitchFamily="50" charset="-128"/>
              </a:rPr>
              <a:t>している業界</a:t>
            </a:r>
            <a:br>
              <a:rPr lang="en-US" altLang="ja-JP" sz="2800" b="1">
                <a:latin typeface="游ゴシック" panose="020B0400000000000000" pitchFamily="50" charset="-128"/>
                <a:ea typeface="游ゴシック" panose="020B0400000000000000" pitchFamily="50" charset="-128"/>
              </a:rPr>
            </a:br>
            <a:r>
              <a:rPr lang="ja-JP" altLang="en-US" sz="2800" b="1">
                <a:latin typeface="游ゴシック" panose="020B0400000000000000" pitchFamily="50" charset="-128"/>
                <a:ea typeface="游ゴシック" panose="020B0400000000000000" pitchFamily="50" charset="-128"/>
              </a:rPr>
              <a:t>・制服着用により</a:t>
            </a:r>
            <a:r>
              <a:rPr lang="ja-JP" altLang="en-US" sz="2800" b="1">
                <a:solidFill>
                  <a:srgbClr val="C00000"/>
                </a:solidFill>
                <a:latin typeface="游ゴシック" panose="020B0400000000000000" pitchFamily="50" charset="-128"/>
                <a:ea typeface="游ゴシック" panose="020B0400000000000000" pitchFamily="50" charset="-128"/>
              </a:rPr>
              <a:t>私物が持ち歩きにくい</a:t>
            </a:r>
          </a:p>
        </p:txBody>
      </p:sp>
      <p:sp>
        <p:nvSpPr>
          <p:cNvPr id="3" name="テキスト プレースホルダー 2">
            <a:extLst>
              <a:ext uri="{FF2B5EF4-FFF2-40B4-BE49-F238E27FC236}">
                <a16:creationId xmlns:a16="http://schemas.microsoft.com/office/drawing/2014/main" id="{0E569BA8-C197-654B-96C8-83FDD4523D2D}"/>
              </a:ext>
            </a:extLst>
          </p:cNvPr>
          <p:cNvSpPr>
            <a:spLocks noGrp="1"/>
          </p:cNvSpPr>
          <p:nvPr>
            <p:ph type="body" idx="1"/>
          </p:nvPr>
        </p:nvSpPr>
        <p:spPr>
          <a:xfrm>
            <a:off x="836612" y="342153"/>
            <a:ext cx="5157787" cy="823912"/>
          </a:xfrm>
        </p:spPr>
        <p:txBody>
          <a:bodyPr>
            <a:normAutofit/>
          </a:bodyPr>
          <a:lstStyle/>
          <a:p>
            <a:pPr marL="571500" indent="-571500">
              <a:buFont typeface="Wingdings" panose="05000000000000000000" pitchFamily="2" charset="2"/>
              <a:buChar char="u"/>
            </a:pPr>
            <a:r>
              <a:rPr kumimoji="1" lang="ja-JP" altLang="en-US" sz="3600">
                <a:latin typeface="游ゴシック" panose="020B0400000000000000" pitchFamily="50" charset="-128"/>
                <a:ea typeface="游ゴシック" panose="020B0400000000000000" pitchFamily="50" charset="-128"/>
              </a:rPr>
              <a:t>ホテル業界</a:t>
            </a:r>
          </a:p>
        </p:txBody>
      </p:sp>
      <p:sp>
        <p:nvSpPr>
          <p:cNvPr id="5" name="テキスト プレースホルダー 4">
            <a:extLst>
              <a:ext uri="{FF2B5EF4-FFF2-40B4-BE49-F238E27FC236}">
                <a16:creationId xmlns:a16="http://schemas.microsoft.com/office/drawing/2014/main" id="{63882BAE-4818-1140-A6FC-FA08A2B16FF3}"/>
              </a:ext>
            </a:extLst>
          </p:cNvPr>
          <p:cNvSpPr>
            <a:spLocks noGrp="1"/>
          </p:cNvSpPr>
          <p:nvPr>
            <p:ph type="body" sz="quarter" idx="3"/>
          </p:nvPr>
        </p:nvSpPr>
        <p:spPr>
          <a:xfrm>
            <a:off x="5994399" y="365125"/>
            <a:ext cx="5183188" cy="823912"/>
          </a:xfrm>
        </p:spPr>
        <p:txBody>
          <a:bodyPr>
            <a:normAutofit/>
          </a:bodyPr>
          <a:lstStyle/>
          <a:p>
            <a:pPr marL="571500" indent="-571500">
              <a:buFont typeface="Wingdings" panose="05000000000000000000" pitchFamily="2" charset="2"/>
              <a:buChar char="u"/>
            </a:pPr>
            <a:r>
              <a:rPr kumimoji="1" lang="ja-JP" altLang="en-US" sz="3600">
                <a:latin typeface="游ゴシック" panose="020B0400000000000000" pitchFamily="50" charset="-128"/>
                <a:ea typeface="游ゴシック" panose="020B0400000000000000" pitchFamily="50" charset="-128"/>
              </a:rPr>
              <a:t>鉄道業界</a:t>
            </a:r>
          </a:p>
        </p:txBody>
      </p:sp>
      <p:pic>
        <p:nvPicPr>
          <p:cNvPr id="8" name="コンテンツ プレースホルダー 7" descr="グラフ, 棒グラフ&#10;&#10;自動的に生成された説明">
            <a:extLst>
              <a:ext uri="{FF2B5EF4-FFF2-40B4-BE49-F238E27FC236}">
                <a16:creationId xmlns:a16="http://schemas.microsoft.com/office/drawing/2014/main" id="{276BBCF2-DAFD-E344-89C6-056E8D6769BA}"/>
              </a:ext>
            </a:extLst>
          </p:cNvPr>
          <p:cNvPicPr>
            <a:picLocks noGrp="1"/>
          </p:cNvPicPr>
          <p:nvPr>
            <p:ph sz="quarter" idx="4"/>
          </p:nvPr>
        </p:nvPicPr>
        <p:blipFill rotWithShape="1">
          <a:blip r:embed="rId2">
            <a:extLst>
              <a:ext uri="{28A0092B-C50C-407E-A947-70E740481C1C}">
                <a14:useLocalDpi xmlns:a14="http://schemas.microsoft.com/office/drawing/2010/main" val="0"/>
              </a:ext>
            </a:extLst>
          </a:blip>
          <a:stretch/>
        </p:blipFill>
        <p:spPr bwMode="auto">
          <a:xfrm>
            <a:off x="5889812" y="1299881"/>
            <a:ext cx="6024282" cy="3766996"/>
          </a:xfrm>
          <a:prstGeom prst="rect">
            <a:avLst/>
          </a:prstGeom>
          <a:ln>
            <a:noFill/>
          </a:ln>
          <a:extLst>
            <a:ext uri="{53640926-AAD7-44D8-BBD7-CCE9431645EC}">
              <a14:shadowObscured xmlns:a14="http://schemas.microsoft.com/office/drawing/2010/main"/>
            </a:ext>
          </a:extLst>
        </p:spPr>
      </p:pic>
      <p:pic>
        <p:nvPicPr>
          <p:cNvPr id="10" name="コンテンツ プレースホルダー 9" descr="グラフ&#10;&#10;自動的に生成された説明">
            <a:extLst>
              <a:ext uri="{FF2B5EF4-FFF2-40B4-BE49-F238E27FC236}">
                <a16:creationId xmlns:a16="http://schemas.microsoft.com/office/drawing/2014/main" id="{C50315CA-2EC2-624E-B706-4F41B229B305}"/>
              </a:ext>
            </a:extLst>
          </p:cNvPr>
          <p:cNvPicPr>
            <a:picLocks noGrp="1" noChangeAspect="1"/>
          </p:cNvPicPr>
          <p:nvPr>
            <p:ph sz="half" idx="2"/>
          </p:nvPr>
        </p:nvPicPr>
        <p:blipFill>
          <a:blip r:embed="rId3"/>
          <a:stretch>
            <a:fillRect/>
          </a:stretch>
        </p:blipFill>
        <p:spPr>
          <a:xfrm>
            <a:off x="836612" y="1264023"/>
            <a:ext cx="4731735" cy="3810513"/>
          </a:xfrm>
        </p:spPr>
      </p:pic>
      <p:cxnSp>
        <p:nvCxnSpPr>
          <p:cNvPr id="6" name="直線矢印コネクタ 5">
            <a:extLst>
              <a:ext uri="{FF2B5EF4-FFF2-40B4-BE49-F238E27FC236}">
                <a16:creationId xmlns:a16="http://schemas.microsoft.com/office/drawing/2014/main" id="{4D52AE21-0E90-4353-B06C-B968C8CD660E}"/>
              </a:ext>
            </a:extLst>
          </p:cNvPr>
          <p:cNvCxnSpPr/>
          <p:nvPr/>
        </p:nvCxnSpPr>
        <p:spPr>
          <a:xfrm flipV="1">
            <a:off x="6645897" y="1734532"/>
            <a:ext cx="4100660" cy="1197204"/>
          </a:xfrm>
          <a:prstGeom prst="straightConnector1">
            <a:avLst/>
          </a:prstGeom>
          <a:ln w="57150">
            <a:solidFill>
              <a:srgbClr val="FF0000"/>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67822087"/>
      </p:ext>
    </p:extLst>
  </p:cSld>
  <p:clrMapOvr>
    <a:masterClrMapping/>
  </p:clrMapOvr>
</p:sld>
</file>

<file path=ppt/theme/theme1.xml><?xml version="1.0" encoding="utf-8"?>
<a:theme xmlns:a="http://schemas.openxmlformats.org/drawingml/2006/main" name="7_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DFE5DC94D9A9AA46B9D3E5F8D79464D9" ma:contentTypeVersion="7" ma:contentTypeDescription="新しいドキュメントを作成します。" ma:contentTypeScope="" ma:versionID="54d80c0b2272837e4f6a0ad1476c1343">
  <xsd:schema xmlns:xsd="http://www.w3.org/2001/XMLSchema" xmlns:xs="http://www.w3.org/2001/XMLSchema" xmlns:p="http://schemas.microsoft.com/office/2006/metadata/properties" xmlns:ns3="cc5a0fe4-70bc-4337-8e4e-5a1d77ec9066" xmlns:ns4="74fa0f26-ab46-408d-82ee-62d9f07ca9cc" targetNamespace="http://schemas.microsoft.com/office/2006/metadata/properties" ma:root="true" ma:fieldsID="44e2cd69e8b175734755d66b1108e2cf" ns3:_="" ns4:_="">
    <xsd:import namespace="cc5a0fe4-70bc-4337-8e4e-5a1d77ec9066"/>
    <xsd:import namespace="74fa0f26-ab46-408d-82ee-62d9f07ca9cc"/>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5a0fe4-70bc-4337-8e4e-5a1d77ec9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fa0f26-ab46-408d-82ee-62d9f07ca9cc"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共有相手の詳細情報" ma:internalName="SharedWithDetails" ma:readOnly="true">
      <xsd:simpleType>
        <xsd:restriction base="dms:Note">
          <xsd:maxLength value="255"/>
        </xsd:restriction>
      </xsd:simpleType>
    </xsd:element>
    <xsd:element name="SharingHintHash" ma:index="12"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B2FF07-BABC-4E15-B80E-C530F5B31C1D}">
  <ds:schemaRefs>
    <ds:schemaRef ds:uri="http://schemas.microsoft.com/office/infopath/2007/PartnerControls"/>
    <ds:schemaRef ds:uri="http://purl.org/dc/elements/1.1/"/>
    <ds:schemaRef ds:uri="http://schemas.microsoft.com/office/2006/metadata/properties"/>
    <ds:schemaRef ds:uri="74fa0f26-ab46-408d-82ee-62d9f07ca9cc"/>
    <ds:schemaRef ds:uri="http://purl.org/dc/terms/"/>
    <ds:schemaRef ds:uri="http://schemas.openxmlformats.org/package/2006/metadata/core-properties"/>
    <ds:schemaRef ds:uri="http://schemas.microsoft.com/office/2006/documentManagement/types"/>
    <ds:schemaRef ds:uri="cc5a0fe4-70bc-4337-8e4e-5a1d77ec9066"/>
    <ds:schemaRef ds:uri="http://www.w3.org/XML/1998/namespace"/>
    <ds:schemaRef ds:uri="http://purl.org/dc/dcmitype/"/>
  </ds:schemaRefs>
</ds:datastoreItem>
</file>

<file path=customXml/itemProps2.xml><?xml version="1.0" encoding="utf-8"?>
<ds:datastoreItem xmlns:ds="http://schemas.openxmlformats.org/officeDocument/2006/customXml" ds:itemID="{0697E5E1-BDF4-4D83-AF54-DBFE1272B9A1}">
  <ds:schemaRefs>
    <ds:schemaRef ds:uri="http://schemas.microsoft.com/sharepoint/v3/contenttype/forms"/>
  </ds:schemaRefs>
</ds:datastoreItem>
</file>

<file path=customXml/itemProps3.xml><?xml version="1.0" encoding="utf-8"?>
<ds:datastoreItem xmlns:ds="http://schemas.openxmlformats.org/officeDocument/2006/customXml" ds:itemID="{45DAEAD7-CF80-4019-82FB-4D066C0949BB}">
  <ds:schemaRefs>
    <ds:schemaRef ds:uri="74fa0f26-ab46-408d-82ee-62d9f07ca9cc"/>
    <ds:schemaRef ds:uri="cc5a0fe4-70bc-4337-8e4e-5a1d77ec90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1601</Words>
  <Application>Microsoft Office PowerPoint</Application>
  <PresentationFormat>ワイド画面</PresentationFormat>
  <Paragraphs>339</Paragraphs>
  <Slides>49</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49</vt:i4>
      </vt:variant>
    </vt:vector>
  </HeadingPairs>
  <TitlesOfParts>
    <vt:vector size="59" baseType="lpstr">
      <vt:lpstr>BIZ UDPGothic</vt:lpstr>
      <vt:lpstr>BIZ UDPGothic</vt:lpstr>
      <vt:lpstr>맑은 고딕</vt:lpstr>
      <vt:lpstr>ＭＳ Ｐゴシック</vt:lpstr>
      <vt:lpstr>Yu Gothic</vt:lpstr>
      <vt:lpstr>Yu Gothic</vt:lpstr>
      <vt:lpstr>游ゴシック Medium</vt:lpstr>
      <vt:lpstr>Arial</vt:lpstr>
      <vt:lpstr>Wingdings</vt:lpstr>
      <vt:lpstr>7_Office 테마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福祉・介護業界</vt:lpstr>
      <vt:lpstr>・近年、女性の雇用が増加している業界 ・制服着用により私物が持ち歩きにくい</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조현석</dc:creator>
  <cp:lastModifiedBy>永田 悠介</cp:lastModifiedBy>
  <cp:revision>2</cp:revision>
  <dcterms:created xsi:type="dcterms:W3CDTF">2022-01-04T05:54:00Z</dcterms:created>
  <dcterms:modified xsi:type="dcterms:W3CDTF">2022-06-29T08:39:38Z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0x010100DFE5DC94D9A9AA46B9D3E5F8D79464D9</vt:lpwstr>
  </property>
</Properties>
</file>