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9"/>
  </p:notesMasterIdLst>
  <p:sldIdLst>
    <p:sldId id="256" r:id="rId2"/>
    <p:sldId id="257" r:id="rId3"/>
    <p:sldId id="258" r:id="rId4"/>
    <p:sldId id="269" r:id="rId5"/>
    <p:sldId id="261" r:id="rId6"/>
    <p:sldId id="262" r:id="rId7"/>
    <p:sldId id="259" r:id="rId8"/>
    <p:sldId id="263" r:id="rId9"/>
    <p:sldId id="264" r:id="rId10"/>
    <p:sldId id="271" r:id="rId11"/>
    <p:sldId id="268" r:id="rId12"/>
    <p:sldId id="273" r:id="rId13"/>
    <p:sldId id="274" r:id="rId14"/>
    <p:sldId id="270" r:id="rId15"/>
    <p:sldId id="265" r:id="rId16"/>
    <p:sldId id="267" r:id="rId17"/>
    <p:sldId id="272" r:id="rId18"/>
  </p:sldIdLst>
  <p:sldSz cx="9144000" cy="5143500" type="screen16x9"/>
  <p:notesSz cx="6858000" cy="9144000"/>
  <p:embeddedFontLst>
    <p:embeddedFont>
      <p:font typeface="游ゴシック" panose="020B0400000000000000" pitchFamily="50" charset="-128"/>
      <p:regular r:id="rId20"/>
      <p:bold r:id="rId21"/>
    </p:embeddedFont>
    <p:embeddedFont>
      <p:font typeface="Josefin Sans" pitchFamily="2" charset="0"/>
      <p:regular r:id="rId22"/>
      <p:bold r:id="rId23"/>
      <p:italic r:id="rId24"/>
      <p:boldItalic r:id="rId24"/>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F1E0DD-2A30-4CF1-A7ED-FB5AA5C53BA4}">
  <a:tblStyle styleId="{91F1E0DD-2A30-4CF1-A7ED-FB5AA5C53B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94665"/>
  </p:normalViewPr>
  <p:slideViewPr>
    <p:cSldViewPr snapToGrid="0" snapToObjects="1">
      <p:cViewPr varScale="1">
        <p:scale>
          <a:sx n="113" d="100"/>
          <a:sy n="113" d="100"/>
        </p:scale>
        <p:origin x="7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NUL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7.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1800" dirty="0"/>
              <a:t>平成</a:t>
            </a:r>
            <a:r>
              <a:rPr lang="en-US" altLang="ja-JP" sz="1800" dirty="0"/>
              <a:t>28</a:t>
            </a:r>
            <a:r>
              <a:rPr lang="ja-JP" altLang="en-US" sz="1800" dirty="0"/>
              <a:t>年度主要疾病患者</a:t>
            </a:r>
            <a:endParaRPr lang="en-US" altLang="ja-JP" sz="18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列2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915D-C648-9777-6AEE432BFD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915D-C648-9777-6AEE432BFD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915D-C648-9777-6AEE432BFDFF}"/>
              </c:ext>
            </c:extLst>
          </c:dPt>
          <c:dLbls>
            <c:dLbl>
              <c:idx val="0"/>
              <c:tx>
                <c:rich>
                  <a:bodyPr/>
                  <a:lstStyle/>
                  <a:p>
                    <a:fld id="{4C2A9C7A-7E3E-4046-A817-51C0ECAA8766}" type="CATEGORYNAME">
                      <a:rPr lang="ja-JP" altLang="en-US">
                        <a:solidFill>
                          <a:schemeClr val="bg1"/>
                        </a:solidFill>
                      </a:rPr>
                      <a:pPr/>
                      <a:t>[分類名]</a:t>
                    </a:fld>
                    <a:r>
                      <a:rPr lang="en-US" altLang="ja-JP" baseline="0" dirty="0">
                        <a:solidFill>
                          <a:schemeClr val="bg1"/>
                        </a:solidFill>
                      </a:rPr>
                      <a:t>, </a:t>
                    </a:r>
                    <a:fld id="{3D84655A-5B16-2B45-820C-E3BD928D2894}" type="VALUE">
                      <a:rPr lang="en-US" altLang="ja-JP" baseline="0" smtClean="0">
                        <a:solidFill>
                          <a:schemeClr val="bg1"/>
                        </a:solidFill>
                      </a:rPr>
                      <a:pPr/>
                      <a:t>[値]</a:t>
                    </a:fld>
                    <a:r>
                      <a:rPr lang="ja-JP" altLang="en-US" baseline="0" dirty="0">
                        <a:solidFill>
                          <a:schemeClr val="bg1"/>
                        </a:solidFill>
                      </a:rPr>
                      <a:t>万人</a:t>
                    </a:r>
                  </a:p>
                  <a:p>
                    <a:endParaRPr lang="ja-JP" altLang="en-US"/>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15D-C648-9777-6AEE432BFDFF}"/>
                </c:ext>
              </c:extLst>
            </c:dLbl>
            <c:dLbl>
              <c:idx val="1"/>
              <c:layout>
                <c:manualLayout>
                  <c:x val="9.700744114429094E-2"/>
                  <c:y val="-0.11229293278539884"/>
                </c:manualLayout>
              </c:layout>
              <c:tx>
                <c:rich>
                  <a:bodyPr/>
                  <a:lstStyle/>
                  <a:p>
                    <a:fld id="{35B1DAB6-E485-2345-A528-0FA668B36B73}" type="CATEGORYNAME">
                      <a:rPr lang="ja-JP" altLang="en-US">
                        <a:solidFill>
                          <a:schemeClr val="bg1"/>
                        </a:solidFill>
                      </a:rPr>
                      <a:pPr/>
                      <a:t>[分類名]</a:t>
                    </a:fld>
                    <a:r>
                      <a:rPr lang="en-US" altLang="ja-JP" baseline="0" dirty="0">
                        <a:solidFill>
                          <a:schemeClr val="bg1"/>
                        </a:solidFill>
                      </a:rPr>
                      <a:t>, </a:t>
                    </a:r>
                    <a:fld id="{8C027C8B-55EF-DA45-BB34-AE69AB029590}" type="VALUE">
                      <a:rPr lang="en-US" altLang="ja-JP" baseline="0" smtClean="0">
                        <a:solidFill>
                          <a:schemeClr val="bg1"/>
                        </a:solidFill>
                      </a:rPr>
                      <a:pPr/>
                      <a:t>[値]</a:t>
                    </a:fld>
                    <a:r>
                      <a:rPr lang="ja-JP" altLang="en-US" baseline="0" dirty="0">
                        <a:solidFill>
                          <a:schemeClr val="bg1"/>
                        </a:solidFill>
                      </a:rPr>
                      <a:t>万人</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15D-C648-9777-6AEE432BFDFF}"/>
                </c:ext>
              </c:extLst>
            </c:dLbl>
            <c:dLbl>
              <c:idx val="2"/>
              <c:delete val="1"/>
              <c:extLst>
                <c:ext xmlns:c15="http://schemas.microsoft.com/office/drawing/2012/chart" uri="{CE6537A1-D6FC-4f65-9D91-7224C49458BB}"/>
                <c:ext xmlns:c16="http://schemas.microsoft.com/office/drawing/2014/chart" uri="{C3380CC4-5D6E-409C-BE32-E72D297353CC}">
                  <c16:uniqueId val="{00000002-915D-C648-9777-6AEE432BFD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高血圧</c:v>
                </c:pt>
                <c:pt idx="1">
                  <c:v>糖尿病</c:v>
                </c:pt>
                <c:pt idx="2">
                  <c:v>その他</c:v>
                </c:pt>
              </c:strCache>
            </c:strRef>
          </c:cat>
          <c:val>
            <c:numRef>
              <c:f>Sheet1!$B$2:$B$4</c:f>
              <c:numCache>
                <c:formatCode>General</c:formatCode>
                <c:ptCount val="3"/>
                <c:pt idx="0">
                  <c:v>330</c:v>
                </c:pt>
                <c:pt idx="1">
                  <c:v>160</c:v>
                </c:pt>
                <c:pt idx="2">
                  <c:v>282</c:v>
                </c:pt>
              </c:numCache>
            </c:numRef>
          </c:val>
          <c:extLst>
            <c:ext xmlns:c16="http://schemas.microsoft.com/office/drawing/2014/chart" uri="{C3380CC4-5D6E-409C-BE32-E72D297353CC}">
              <c16:uniqueId val="{00000000-915D-C648-9777-6AEE432BFDF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0.54054</cdr:x>
      <cdr:y>0.175</cdr:y>
    </cdr:from>
    <cdr:to>
      <cdr:x>0.81351</cdr:x>
      <cdr:y>0.5</cdr:y>
    </cdr:to>
    <cdr:sp macro="" textlink="">
      <cdr:nvSpPr>
        <cdr:cNvPr id="2" name="テキスト ボックス 1">
          <a:extLst xmlns:a="http://schemas.openxmlformats.org/drawingml/2006/main">
            <a:ext uri="{FF2B5EF4-FFF2-40B4-BE49-F238E27FC236}">
              <a16:creationId xmlns:a16="http://schemas.microsoft.com/office/drawing/2014/main" id="{0204A045-D658-E04B-A794-1BFFB81A2E7E}"/>
            </a:ext>
          </a:extLst>
        </cdr:cNvPr>
        <cdr:cNvSpPr txBox="1"/>
      </cdr:nvSpPr>
      <cdr:spPr>
        <a:xfrm xmlns:a="http://schemas.openxmlformats.org/drawingml/2006/main">
          <a:off x="1810695" y="49235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0.72703</cdr:x>
      <cdr:y>0.14051</cdr:y>
    </cdr:from>
    <cdr:to>
      <cdr:x>1</cdr:x>
      <cdr:y>0.26175</cdr:y>
    </cdr:to>
    <cdr:sp macro="" textlink="">
      <cdr:nvSpPr>
        <cdr:cNvPr id="3" name="テキスト ボックス 2">
          <a:extLst xmlns:a="http://schemas.openxmlformats.org/drawingml/2006/main">
            <a:ext uri="{FF2B5EF4-FFF2-40B4-BE49-F238E27FC236}">
              <a16:creationId xmlns:a16="http://schemas.microsoft.com/office/drawing/2014/main" id="{9E656119-768B-0741-B99E-2D08AF0BB62B}"/>
            </a:ext>
          </a:extLst>
        </cdr:cNvPr>
        <cdr:cNvSpPr txBox="1"/>
      </cdr:nvSpPr>
      <cdr:spPr>
        <a:xfrm xmlns:a="http://schemas.openxmlformats.org/drawingml/2006/main">
          <a:off x="2646011" y="387274"/>
          <a:ext cx="993483" cy="3341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dirty="0"/>
            <a:t>n=772</a:t>
          </a:r>
          <a:r>
            <a:rPr lang="ja-JP" altLang="en-US"/>
            <a:t>万人</a:t>
          </a:r>
          <a:endParaRPr lang="ja-JP" alt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b347e33a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b347e33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ab8d1ca927_3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ab8d1ca927_3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ab8d1ca927_3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ab8d1ca927_3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b347e33a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b347e33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ab8d1ca927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ab8d1ca927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ab8d1ca927_3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ab8d1ca927_3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ab8d1ca927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ab8d1ca927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ja-JP" altLang="en-US" dirty="0"/>
              <a:t>・課題を探索していたところ、「生活習慣病の増加や原因」についての社会課題が目にとまり、生活習慣病患者の日常生活の行動データを取ることはできないかと考えた</a:t>
            </a:r>
          </a:p>
          <a:p>
            <a:r>
              <a:rPr lang="ja-JP" altLang="en-US" dirty="0"/>
              <a:t>・</a:t>
            </a:r>
            <a:r>
              <a:rPr lang="en-US" altLang="ja-JP" dirty="0"/>
              <a:t>WHO</a:t>
            </a:r>
            <a:r>
              <a:rPr lang="ja-JP" altLang="en-US" dirty="0"/>
              <a:t>から発表された平均寿命が長い国が日本であるという記事に目が止まり、コロナ禍でも死亡率の低さに秘密があるのかを知りたくなった。また、今後も日本の一つのブランドとして長寿であることを伸ばしていくには何が必要か考えた結果、健康維持を身近に体感できるツールがあればいいと考えたから。</a:t>
            </a:r>
          </a:p>
          <a:p>
            <a:r>
              <a:rPr lang="ja-JP" altLang="en-US" dirty="0"/>
              <a:t>・今までの生活習慣病患者に対するツールは、血圧、血糖値などを複数の機器を使って検知することは可能だが、様々な健康状態を一括して管理できるツールは存在しないとこが分かり、匂い・食事の摂取量・行動量などを一気に検知できるものが必要だと考えたから。</a:t>
            </a:r>
          </a:p>
          <a:p>
            <a:br>
              <a:rPr lang="ja-JP" altLang="en-US" dirty="0"/>
            </a:br>
            <a:r>
              <a:rPr lang="ja-JP" altLang="en-US" dirty="0"/>
              <a:t>・課題を探索していたところ、「生活習慣病の増加や原因」についての社会課題が目にとまり、生活習慣病患者の日常生活の行動データを取ることはできないかと考えた</a:t>
            </a:r>
          </a:p>
          <a:p>
            <a:r>
              <a:rPr lang="ja-JP" altLang="en-US" dirty="0"/>
              <a:t>・</a:t>
            </a:r>
            <a:r>
              <a:rPr lang="en-US" altLang="ja-JP" dirty="0"/>
              <a:t>WHO</a:t>
            </a:r>
            <a:r>
              <a:rPr lang="ja-JP" altLang="en-US" dirty="0"/>
              <a:t>から発表された平均寿命が長い国が日本であるという記事に目が止まり、コロナ禍でも死亡率の低さに秘密があるのかを知りたくなった。また、今後も日本の一つのブランドとして長寿であることを伸ばしていくには何が必要か考えた結果、健康維持を身近に体感できるツールがあればいいと考えたから。</a:t>
            </a:r>
          </a:p>
          <a:p>
            <a:r>
              <a:rPr lang="ja-JP" altLang="en-US" dirty="0"/>
              <a:t>・今までの生活習慣病患者に対するツールは、血圧、血糖値などを複数の機器を使って検知することは可能だが、様々な健康状態を一括して管理できるツールは存在しないとこが分かり、匂い・食事の摂取量・行動量などを一気に検知できるものが必要だと考えたから。</a:t>
            </a:r>
          </a:p>
          <a:p>
            <a:br>
              <a:rPr lang="ja-JP" altLang="en-US" dirty="0"/>
            </a:br>
            <a:endParaRPr lang="ja-JP" alt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ab8d1ca927_3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ab8d1ca927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ab8d1ca927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ab8d1ca927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5400000">
            <a:off x="-1867025" y="1013175"/>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229260" y="3396805"/>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15040" flipH="1">
            <a:off x="-236345" y="4475012"/>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82713" y="47691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27300" y="4210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488" y="29082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57175" y="4901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59288" y="39105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6110254" y="2527892"/>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4675" y="-169359"/>
            <a:ext cx="3627772" cy="1869298"/>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484934" flipH="1">
            <a:off x="7292455" y="-348495"/>
            <a:ext cx="2087045" cy="98416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5634813" y="2079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7750600" y="10248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980488" y="193977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4725450" y="13999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3373350" y="2938325"/>
            <a:ext cx="4044000" cy="49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100"/>
              <a:buNone/>
              <a:defRPr sz="3000"/>
            </a:lvl1pPr>
            <a:lvl2pPr lvl="1" rtl="0">
              <a:spcBef>
                <a:spcPts val="16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96" name="Google Shape;196;p14"/>
          <p:cNvSpPr txBox="1">
            <a:spLocks noGrp="1"/>
          </p:cNvSpPr>
          <p:nvPr>
            <p:ph type="subTitle" idx="1"/>
          </p:nvPr>
        </p:nvSpPr>
        <p:spPr>
          <a:xfrm>
            <a:off x="1726650" y="1707450"/>
            <a:ext cx="5690700" cy="989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sz="20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97" name="Google Shape;197;p14"/>
          <p:cNvSpPr/>
          <p:nvPr/>
        </p:nvSpPr>
        <p:spPr>
          <a:xfrm>
            <a:off x="2301825" y="-81050"/>
            <a:ext cx="5472801"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rot="10800000">
            <a:off x="3105740" y="-321877"/>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rot="-5400000">
            <a:off x="5094113" y="-67676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rot="5400000">
            <a:off x="6553938" y="4582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rot="5400000">
            <a:off x="4522788" y="64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rot="5400000">
            <a:off x="8054788" y="93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rot="5400000">
            <a:off x="2853363" y="30173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rot="5400000">
            <a:off x="2401288" y="5398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rot="10800000">
            <a:off x="1820973" y="3982367"/>
            <a:ext cx="5577954"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4175688" y="4603443"/>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rot="5400000">
            <a:off x="3798057" y="394070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rot="-5400000">
            <a:off x="2853375" y="4363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rot="-5400000">
            <a:off x="5079550" y="43954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rot="-5400000">
            <a:off x="1555000" y="48415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rot="-5400000">
            <a:off x="6683875" y="467820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rot="-5400000">
            <a:off x="7201050" y="4504906"/>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15" name="Google Shape;215;p15"/>
          <p:cNvSpPr txBox="1">
            <a:spLocks noGrp="1"/>
          </p:cNvSpPr>
          <p:nvPr>
            <p:ph type="title" idx="2" hasCustomPrompt="1"/>
          </p:nvPr>
        </p:nvSpPr>
        <p:spPr>
          <a:xfrm>
            <a:off x="884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6" name="Google Shape;216;p15"/>
          <p:cNvSpPr txBox="1">
            <a:spLocks noGrp="1"/>
          </p:cNvSpPr>
          <p:nvPr>
            <p:ph type="subTitle" idx="1"/>
          </p:nvPr>
        </p:nvSpPr>
        <p:spPr>
          <a:xfrm>
            <a:off x="1099425" y="2130913"/>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7" name="Google Shape;217;p15"/>
          <p:cNvSpPr txBox="1">
            <a:spLocks noGrp="1"/>
          </p:cNvSpPr>
          <p:nvPr>
            <p:ph type="title" idx="3" hasCustomPrompt="1"/>
          </p:nvPr>
        </p:nvSpPr>
        <p:spPr>
          <a:xfrm>
            <a:off x="5058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8" name="Google Shape;218;p15"/>
          <p:cNvSpPr txBox="1">
            <a:spLocks noGrp="1"/>
          </p:cNvSpPr>
          <p:nvPr>
            <p:ph type="subTitle" idx="4"/>
          </p:nvPr>
        </p:nvSpPr>
        <p:spPr>
          <a:xfrm>
            <a:off x="5273425" y="2130925"/>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9" name="Google Shape;219;p15"/>
          <p:cNvSpPr txBox="1">
            <a:spLocks noGrp="1"/>
          </p:cNvSpPr>
          <p:nvPr>
            <p:ph type="title" idx="5" hasCustomPrompt="1"/>
          </p:nvPr>
        </p:nvSpPr>
        <p:spPr>
          <a:xfrm>
            <a:off x="2971798" y="3109475"/>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0" name="Google Shape;220;p15"/>
          <p:cNvSpPr txBox="1">
            <a:spLocks noGrp="1"/>
          </p:cNvSpPr>
          <p:nvPr>
            <p:ph type="subTitle" idx="6"/>
          </p:nvPr>
        </p:nvSpPr>
        <p:spPr>
          <a:xfrm>
            <a:off x="3186425" y="3740725"/>
            <a:ext cx="2771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21" name="Google Shape;221;p15"/>
          <p:cNvSpPr/>
          <p:nvPr/>
        </p:nvSpPr>
        <p:spPr>
          <a:xfrm rot="10800000" flipH="1">
            <a:off x="6626826" y="3797502"/>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rot="10800000" flipH="1">
            <a:off x="6287025" y="4590289"/>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flipH="1">
            <a:off x="6239900" y="4742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flipH="1">
            <a:off x="7868588" y="44840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flipH="1">
            <a:off x="7496815" y="4087142"/>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flipH="1">
            <a:off x="8130075" y="4087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flipH="1">
            <a:off x="8852338" y="34447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flipH="1">
            <a:off x="-249101" y="82083"/>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flipH="1">
            <a:off x="40728" y="-26426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rot="10800000" flipH="1">
            <a:off x="1156313" y="4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rot="10800000" flipH="1">
            <a:off x="-299025" y="-6351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rot="10800000" flipH="1">
            <a:off x="959925" y="8917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flipH="1">
            <a:off x="2802975" y="232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rot="10800000" flipH="1">
            <a:off x="172563" y="14693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2129125" y="363275"/>
            <a:ext cx="4885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37" name="Google Shape;237;p16"/>
          <p:cNvSpPr/>
          <p:nvPr/>
        </p:nvSpPr>
        <p:spPr>
          <a:xfrm flipH="1">
            <a:off x="-141518"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rot="10800000" flipH="1">
            <a:off x="-241297"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rot="-10484947">
            <a:off x="-69791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rot="10800000" flipH="1">
            <a:off x="1759263"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rot="10800000" flipH="1">
            <a:off x="869351"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rot="10800000" flipH="1">
            <a:off x="91151" y="12623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912475" y="2261338"/>
            <a:ext cx="5319000" cy="8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105600" y="1164675"/>
            <a:ext cx="29328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815400" y="3123913"/>
            <a:ext cx="3513300" cy="43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0" name="Google Shape;30;p3"/>
          <p:cNvSpPr/>
          <p:nvPr/>
        </p:nvSpPr>
        <p:spPr>
          <a:xfrm rot="10800000">
            <a:off x="-260192"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a:off x="158481"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69972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811013"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32175"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23202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08888"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365175"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874550"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0800000">
            <a:off x="536517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a:off x="7188788"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a:off x="6621274"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10800000">
            <a:off x="783287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0800000">
            <a:off x="8890913"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540000" y="1028700"/>
            <a:ext cx="8064000" cy="35748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2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grpSp>
        <p:nvGrpSpPr>
          <p:cNvPr id="47" name="Google Shape;47;p4"/>
          <p:cNvGrpSpPr/>
          <p:nvPr/>
        </p:nvGrpSpPr>
        <p:grpSpPr>
          <a:xfrm flipH="1">
            <a:off x="-129749" y="-116300"/>
            <a:ext cx="2684034" cy="1738163"/>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4"/>
          <p:cNvGrpSpPr/>
          <p:nvPr/>
        </p:nvGrpSpPr>
        <p:grpSpPr>
          <a:xfrm>
            <a:off x="6806901" y="-116300"/>
            <a:ext cx="2684034" cy="1738163"/>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sp>
        <p:nvSpPr>
          <p:cNvPr id="62" name="Google Shape;62;p5"/>
          <p:cNvSpPr txBox="1">
            <a:spLocks noGrp="1"/>
          </p:cNvSpPr>
          <p:nvPr>
            <p:ph type="subTitle" idx="1"/>
          </p:nvPr>
        </p:nvSpPr>
        <p:spPr>
          <a:xfrm>
            <a:off x="5069450" y="2590588"/>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3" name="Google Shape;63;p5"/>
          <p:cNvSpPr txBox="1">
            <a:spLocks noGrp="1"/>
          </p:cNvSpPr>
          <p:nvPr>
            <p:ph type="subTitle" idx="2"/>
          </p:nvPr>
        </p:nvSpPr>
        <p:spPr>
          <a:xfrm>
            <a:off x="5069400" y="2882600"/>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4" name="Google Shape;64;p5"/>
          <p:cNvSpPr txBox="1">
            <a:spLocks noGrp="1"/>
          </p:cNvSpPr>
          <p:nvPr>
            <p:ph type="subTitle" idx="3"/>
          </p:nvPr>
        </p:nvSpPr>
        <p:spPr>
          <a:xfrm>
            <a:off x="1189788" y="2590588"/>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5" name="Google Shape;65;p5"/>
          <p:cNvSpPr txBox="1">
            <a:spLocks noGrp="1"/>
          </p:cNvSpPr>
          <p:nvPr>
            <p:ph type="subTitle" idx="4"/>
          </p:nvPr>
        </p:nvSpPr>
        <p:spPr>
          <a:xfrm>
            <a:off x="1189800" y="2882600"/>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6" name="Google Shape;66;p5"/>
          <p:cNvSpPr/>
          <p:nvPr/>
        </p:nvSpPr>
        <p:spPr>
          <a:xfrm rot="10376871">
            <a:off x="-495921" y="-203555"/>
            <a:ext cx="4143688" cy="141169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812651" y="34897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593226" y="8386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418776" y="6334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981851" y="2502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flipH="1">
            <a:off x="-201027" y="-164602"/>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10800000">
            <a:off x="-259611" y="-297078"/>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rot="-448972">
            <a:off x="5418223" y="3906226"/>
            <a:ext cx="4114989" cy="1394558"/>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rot="10800000">
            <a:off x="4710711" y="472444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rot="10800000">
            <a:off x="8391336" y="416847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rot="10800000">
            <a:off x="5390761" y="416847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0800000">
            <a:off x="6002711" y="475684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10800000" flipH="1">
            <a:off x="6276637" y="4026301"/>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6885137" y="4472397"/>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2" name="Google Shape;82;p6"/>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478950" y="1922950"/>
            <a:ext cx="4860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p7"/>
          <p:cNvSpPr txBox="1">
            <a:spLocks noGrp="1"/>
          </p:cNvSpPr>
          <p:nvPr>
            <p:ph type="subTitle" idx="1"/>
          </p:nvPr>
        </p:nvSpPr>
        <p:spPr>
          <a:xfrm>
            <a:off x="479050" y="2757125"/>
            <a:ext cx="48600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1" name="Google Shape;91;p7"/>
          <p:cNvSpPr/>
          <p:nvPr/>
        </p:nvSpPr>
        <p:spPr>
          <a:xfrm rot="-10667561">
            <a:off x="305871" y="43963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10800000">
            <a:off x="402459" y="43035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272112" y="41591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5246676" y="48207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402451" y="39521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153051" y="43906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2859751" y="47374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5" name="Google Shape;125;p9"/>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6" name="Google Shape;126;p9"/>
          <p:cNvSpPr/>
          <p:nvPr/>
        </p:nvSpPr>
        <p:spPr>
          <a:xfrm rot="10800000" flipH="1">
            <a:off x="5365175"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rot="10800000" flipH="1">
            <a:off x="4874550"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flipH="1">
            <a:off x="536517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7188788"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6621274"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783287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flipH="1">
            <a:off x="8890913"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flipH="1">
            <a:off x="-260192"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158481"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rot="10800000" flipH="1">
            <a:off x="369972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rot="10800000" flipH="1">
            <a:off x="1811013"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rot="10800000" flipH="1">
            <a:off x="-332175"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rot="10800000" flipH="1">
            <a:off x="123202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rot="10800000" flipH="1">
            <a:off x="108888"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tents">
  <p:cSld name="CUSTOM">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2727000" y="363275"/>
            <a:ext cx="3690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4379650" y="1868975"/>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50515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0" name="Google Shape;170;p13"/>
          <p:cNvSpPr txBox="1">
            <a:spLocks noGrp="1"/>
          </p:cNvSpPr>
          <p:nvPr>
            <p:ph type="subTitle" idx="3"/>
          </p:nvPr>
        </p:nvSpPr>
        <p:spPr>
          <a:xfrm>
            <a:off x="934238" y="1868975"/>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15361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2" name="Google Shape;172;p13"/>
          <p:cNvSpPr txBox="1">
            <a:spLocks noGrp="1"/>
          </p:cNvSpPr>
          <p:nvPr>
            <p:ph type="subTitle" idx="5"/>
          </p:nvPr>
        </p:nvSpPr>
        <p:spPr>
          <a:xfrm>
            <a:off x="4379600" y="3770850"/>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50515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4" name="Google Shape;174;p13"/>
          <p:cNvSpPr txBox="1">
            <a:spLocks noGrp="1"/>
          </p:cNvSpPr>
          <p:nvPr>
            <p:ph type="subTitle" idx="7"/>
          </p:nvPr>
        </p:nvSpPr>
        <p:spPr>
          <a:xfrm>
            <a:off x="934238" y="3770850"/>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15361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6" name="Google Shape;176;p13"/>
          <p:cNvSpPr txBox="1">
            <a:spLocks noGrp="1"/>
          </p:cNvSpPr>
          <p:nvPr>
            <p:ph type="title" idx="9" hasCustomPrompt="1"/>
          </p:nvPr>
        </p:nvSpPr>
        <p:spPr>
          <a:xfrm>
            <a:off x="2259638"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7" name="Google Shape;177;p13"/>
          <p:cNvSpPr txBox="1">
            <a:spLocks noGrp="1"/>
          </p:cNvSpPr>
          <p:nvPr>
            <p:ph type="title" idx="13" hasCustomPrompt="1"/>
          </p:nvPr>
        </p:nvSpPr>
        <p:spPr>
          <a:xfrm>
            <a:off x="5775063"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8" name="Google Shape;178;p13"/>
          <p:cNvSpPr txBox="1">
            <a:spLocks noGrp="1"/>
          </p:cNvSpPr>
          <p:nvPr>
            <p:ph type="title" idx="14" hasCustomPrompt="1"/>
          </p:nvPr>
        </p:nvSpPr>
        <p:spPr>
          <a:xfrm>
            <a:off x="2259638"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9" name="Google Shape;179;p13"/>
          <p:cNvSpPr txBox="1">
            <a:spLocks noGrp="1"/>
          </p:cNvSpPr>
          <p:nvPr>
            <p:ph type="title" idx="15" hasCustomPrompt="1"/>
          </p:nvPr>
        </p:nvSpPr>
        <p:spPr>
          <a:xfrm>
            <a:off x="5775063"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80" name="Google Shape;180;p13"/>
          <p:cNvSpPr/>
          <p:nvPr/>
        </p:nvSpPr>
        <p:spPr>
          <a:xfrm rot="-5267561">
            <a:off x="-2166865" y="2462282"/>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rot="-5400000">
            <a:off x="-954332" y="1253578"/>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rot="5400000">
            <a:off x="-672825" y="41929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rot="5400000">
            <a:off x="121363" y="31329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rot="5400000">
            <a:off x="993813" y="26471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5400000">
            <a:off x="540138" y="12904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5400000">
            <a:off x="441438" y="27005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rot="5532439">
            <a:off x="6598811" y="189753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rot="5400000">
            <a:off x="7811366" y="2920743"/>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5400000">
            <a:off x="7826590" y="3732336"/>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5400000">
            <a:off x="8965800" y="184432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rot="-5400000">
            <a:off x="8612125" y="375164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rot="-5400000">
            <a:off x="8710825" y="23415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rot="-5400000">
            <a:off x="8158450" y="47773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mhlw.go.jp/content/12404000/000528279.pdf" TargetMode="Externa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hyperlink" Target="http://www.seikatsusyukanbyo.com/statistics/2019/009973.ph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mitsue.co.jp/knowledge/marketing/concept/diffusion_of_innovations.html" TargetMode="External"/><Relationship Id="rId2" Type="http://schemas.openxmlformats.org/officeDocument/2006/relationships/hyperlink" Target="https://www.mhlw.go.jp/toukei/saikin/hw/iryosd/19/dl/02sisetu01.pdf"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p>
            <a:pPr lvl="0"/>
            <a:r>
              <a:rPr lang="ja-JP" altLang="en-US" b="0"/>
              <a:t>生活習慣改善ツール</a:t>
            </a:r>
            <a:endParaRPr dirty="0"/>
          </a:p>
        </p:txBody>
      </p:sp>
      <p:sp>
        <p:nvSpPr>
          <p:cNvPr id="463" name="Google Shape;463;p30"/>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p>
            <a:r>
              <a:rPr lang="ja-JP" altLang="en-US"/>
              <a:t>桜美林大学</a:t>
            </a:r>
          </a:p>
          <a:p>
            <a:r>
              <a:rPr lang="ja-JP" altLang="en-US"/>
              <a:t>坂田ゼミ</a:t>
            </a:r>
            <a:r>
              <a:rPr lang="en" altLang="ja-JP" dirty="0"/>
              <a:t>A</a:t>
            </a:r>
          </a:p>
          <a:p>
            <a:br>
              <a:rPr lang="en" altLang="ja-JP"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3"/>
          <p:cNvSpPr txBox="1">
            <a:spLocks noGrp="1"/>
          </p:cNvSpPr>
          <p:nvPr>
            <p:ph type="title"/>
          </p:nvPr>
        </p:nvSpPr>
        <p:spPr>
          <a:xfrm>
            <a:off x="595636" y="723444"/>
            <a:ext cx="4860000" cy="822300"/>
          </a:xfrm>
          <a:prstGeom prst="rect">
            <a:avLst/>
          </a:prstGeom>
        </p:spPr>
        <p:txBody>
          <a:bodyPr spcFirstLastPara="1" wrap="square" lIns="91425" tIns="91425" rIns="91425" bIns="91425" anchor="ctr" anchorCtr="0">
            <a:noAutofit/>
          </a:bodyPr>
          <a:lstStyle/>
          <a:p>
            <a:pPr lvl="0"/>
            <a:r>
              <a:rPr lang="ja-JP" altLang="en-US" sz="3600" dirty="0"/>
              <a:t>対策方法</a:t>
            </a:r>
            <a:endParaRPr sz="3600" dirty="0"/>
          </a:p>
        </p:txBody>
      </p:sp>
      <p:sp>
        <p:nvSpPr>
          <p:cNvPr id="492" name="Google Shape;492;p33"/>
          <p:cNvSpPr txBox="1">
            <a:spLocks noGrp="1"/>
          </p:cNvSpPr>
          <p:nvPr>
            <p:ph type="subTitle" idx="1"/>
          </p:nvPr>
        </p:nvSpPr>
        <p:spPr>
          <a:xfrm>
            <a:off x="346794" y="2208263"/>
            <a:ext cx="8207750" cy="1679657"/>
          </a:xfrm>
          <a:prstGeom prst="rect">
            <a:avLst/>
          </a:prstGeom>
        </p:spPr>
        <p:txBody>
          <a:bodyPr spcFirstLastPara="1" wrap="square" lIns="91425" tIns="91425" rIns="91425" bIns="91425" anchor="ctr" anchorCtr="0">
            <a:noAutofit/>
          </a:bodyPr>
          <a:lstStyle/>
          <a:p>
            <a:pPr>
              <a:lnSpc>
                <a:spcPct val="150000"/>
              </a:lnSpc>
            </a:pPr>
            <a:r>
              <a:rPr lang="ja-JP" altLang="en-US" sz="2000" dirty="0"/>
              <a:t>①</a:t>
            </a:r>
            <a:r>
              <a:rPr lang="en-US" altLang="ja-JP" sz="2000" dirty="0"/>
              <a:t>AI</a:t>
            </a:r>
            <a:r>
              <a:rPr lang="ja-JP" altLang="en-US" sz="2000" dirty="0"/>
              <a:t>に生活習慣病患者に関するデータを学習させる</a:t>
            </a:r>
            <a:endParaRPr lang="en-US" altLang="ja-JP" sz="2000" dirty="0"/>
          </a:p>
          <a:p>
            <a:pPr>
              <a:lnSpc>
                <a:spcPct val="150000"/>
              </a:lnSpc>
            </a:pPr>
            <a:r>
              <a:rPr lang="ja-JP" altLang="en-US" sz="2000" dirty="0"/>
              <a:t>②使用患者とデータベースを照合し、似ている症例を抽出させる</a:t>
            </a:r>
            <a:endParaRPr lang="en-US" altLang="ja-JP" sz="2000" dirty="0"/>
          </a:p>
          <a:p>
            <a:pPr>
              <a:lnSpc>
                <a:spcPct val="150000"/>
              </a:lnSpc>
            </a:pPr>
            <a:r>
              <a:rPr lang="ja-JP" altLang="en-US" sz="2000" dirty="0"/>
              <a:t>③抽出した症例の改善手段を</a:t>
            </a:r>
            <a:r>
              <a:rPr lang="en-US" altLang="ja-JP" sz="2000" dirty="0"/>
              <a:t>AI</a:t>
            </a:r>
            <a:r>
              <a:rPr lang="ja-JP" altLang="en-US" sz="2000" dirty="0"/>
              <a:t>が分析</a:t>
            </a:r>
            <a:endParaRPr lang="en-US" altLang="ja-JP" sz="2000" dirty="0"/>
          </a:p>
          <a:p>
            <a:pPr>
              <a:lnSpc>
                <a:spcPct val="150000"/>
              </a:lnSpc>
            </a:pPr>
            <a:r>
              <a:rPr lang="ja-JP" altLang="en-US" sz="2000" dirty="0"/>
              <a:t>④分析した手段を使用患者に提示</a:t>
            </a:r>
            <a:endParaRPr lang="en-US" altLang="ja-JP" sz="2000" dirty="0"/>
          </a:p>
          <a:p>
            <a:pPr>
              <a:lnSpc>
                <a:spcPct val="150000"/>
              </a:lnSpc>
            </a:pPr>
            <a:r>
              <a:rPr lang="ja-JP" altLang="en-US" sz="2000" dirty="0"/>
              <a:t>⑤提示された手段に基づき、患者が実行</a:t>
            </a:r>
            <a:endParaRPr lang="en-US" altLang="ja-JP" sz="2000" dirty="0"/>
          </a:p>
          <a:p>
            <a:endParaRPr lang="en-US" altLang="ja-JP" dirty="0"/>
          </a:p>
          <a:p>
            <a:endParaRPr dirty="0"/>
          </a:p>
        </p:txBody>
      </p:sp>
      <p:pic>
        <p:nvPicPr>
          <p:cNvPr id="2050" name="Picture 2">
            <a:extLst>
              <a:ext uri="{FF2B5EF4-FFF2-40B4-BE49-F238E27FC236}">
                <a16:creationId xmlns:a16="http://schemas.microsoft.com/office/drawing/2014/main" id="{9068709F-99B7-484A-8124-788987AA7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197" y="59597"/>
            <a:ext cx="1791363" cy="19470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BE80068-A185-4193-B840-2289D563E7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1067" y="2935237"/>
            <a:ext cx="1704975" cy="2063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2B29CA-AFA1-4CDA-AA76-8AD4D03EA431}"/>
              </a:ext>
            </a:extLst>
          </p:cNvPr>
          <p:cNvSpPr>
            <a:spLocks noGrp="1"/>
          </p:cNvSpPr>
          <p:nvPr>
            <p:ph type="title"/>
          </p:nvPr>
        </p:nvSpPr>
        <p:spPr/>
        <p:txBody>
          <a:bodyPr/>
          <a:lstStyle/>
          <a:p>
            <a:r>
              <a:rPr kumimoji="1" lang="ja-JP" altLang="en-US" dirty="0"/>
              <a:t>想定製造コスト</a:t>
            </a:r>
          </a:p>
        </p:txBody>
      </p:sp>
      <p:graphicFrame>
        <p:nvGraphicFramePr>
          <p:cNvPr id="3" name="表 3">
            <a:extLst>
              <a:ext uri="{FF2B5EF4-FFF2-40B4-BE49-F238E27FC236}">
                <a16:creationId xmlns:a16="http://schemas.microsoft.com/office/drawing/2014/main" id="{43912138-EB6E-40EE-BF96-35E460E929B0}"/>
              </a:ext>
            </a:extLst>
          </p:cNvPr>
          <p:cNvGraphicFramePr>
            <a:graphicFrameLocks noGrp="1"/>
          </p:cNvGraphicFramePr>
          <p:nvPr>
            <p:extLst>
              <p:ext uri="{D42A27DB-BD31-4B8C-83A1-F6EECF244321}">
                <p14:modId xmlns:p14="http://schemas.microsoft.com/office/powerpoint/2010/main" val="1587118419"/>
              </p:ext>
            </p:extLst>
          </p:nvPr>
        </p:nvGraphicFramePr>
        <p:xfrm>
          <a:off x="540000" y="1127577"/>
          <a:ext cx="3161144" cy="3787192"/>
        </p:xfrm>
        <a:graphic>
          <a:graphicData uri="http://schemas.openxmlformats.org/drawingml/2006/table">
            <a:tbl>
              <a:tblPr firstRow="1" bandRow="1">
                <a:tableStyleId>{3C2FFA5D-87B4-456A-9821-1D502468CF0F}</a:tableStyleId>
              </a:tblPr>
              <a:tblGrid>
                <a:gridCol w="1580572">
                  <a:extLst>
                    <a:ext uri="{9D8B030D-6E8A-4147-A177-3AD203B41FA5}">
                      <a16:colId xmlns:a16="http://schemas.microsoft.com/office/drawing/2014/main" val="1589177119"/>
                    </a:ext>
                  </a:extLst>
                </a:gridCol>
                <a:gridCol w="1580572">
                  <a:extLst>
                    <a:ext uri="{9D8B030D-6E8A-4147-A177-3AD203B41FA5}">
                      <a16:colId xmlns:a16="http://schemas.microsoft.com/office/drawing/2014/main" val="3126527455"/>
                    </a:ext>
                  </a:extLst>
                </a:gridCol>
              </a:tblGrid>
              <a:tr h="473399">
                <a:tc>
                  <a:txBody>
                    <a:bodyPr/>
                    <a:lstStyle/>
                    <a:p>
                      <a:r>
                        <a:rPr kumimoji="1" lang="ja-JP" altLang="en-US" dirty="0"/>
                        <a:t>製品原材料</a:t>
                      </a:r>
                    </a:p>
                  </a:txBody>
                  <a:tcPr/>
                </a:tc>
                <a:tc>
                  <a:txBody>
                    <a:bodyPr/>
                    <a:lstStyle/>
                    <a:p>
                      <a:r>
                        <a:rPr kumimoji="1" lang="ja-JP" altLang="en-US" dirty="0"/>
                        <a:t>想定価格</a:t>
                      </a:r>
                    </a:p>
                  </a:txBody>
                  <a:tcPr/>
                </a:tc>
                <a:extLst>
                  <a:ext uri="{0D108BD9-81ED-4DB2-BD59-A6C34878D82A}">
                    <a16:rowId xmlns:a16="http://schemas.microsoft.com/office/drawing/2014/main" val="715312260"/>
                  </a:ext>
                </a:extLst>
              </a:tr>
              <a:tr h="473399">
                <a:tc>
                  <a:txBody>
                    <a:bodyPr/>
                    <a:lstStyle/>
                    <a:p>
                      <a:r>
                        <a:rPr kumimoji="1" lang="ja-JP" altLang="en-US" dirty="0"/>
                        <a:t>マイコン</a:t>
                      </a:r>
                    </a:p>
                  </a:txBody>
                  <a:tcPr/>
                </a:tc>
                <a:tc>
                  <a:txBody>
                    <a:bodyPr/>
                    <a:lstStyle/>
                    <a:p>
                      <a:r>
                        <a:rPr kumimoji="1" lang="en-US" altLang="ja-JP" dirty="0"/>
                        <a:t>1,090</a:t>
                      </a:r>
                      <a:endParaRPr kumimoji="1" lang="ja-JP" altLang="en-US" dirty="0"/>
                    </a:p>
                  </a:txBody>
                  <a:tcPr/>
                </a:tc>
                <a:extLst>
                  <a:ext uri="{0D108BD9-81ED-4DB2-BD59-A6C34878D82A}">
                    <a16:rowId xmlns:a16="http://schemas.microsoft.com/office/drawing/2014/main" val="2454638133"/>
                  </a:ext>
                </a:extLst>
              </a:tr>
              <a:tr h="473399">
                <a:tc>
                  <a:txBody>
                    <a:bodyPr/>
                    <a:lstStyle/>
                    <a:p>
                      <a:r>
                        <a:rPr kumimoji="1" lang="en-US" altLang="ja-JP" dirty="0"/>
                        <a:t>USB</a:t>
                      </a:r>
                      <a:r>
                        <a:rPr kumimoji="1" lang="ja-JP" altLang="en-US" dirty="0"/>
                        <a:t>ポート</a:t>
                      </a:r>
                    </a:p>
                  </a:txBody>
                  <a:tcPr/>
                </a:tc>
                <a:tc>
                  <a:txBody>
                    <a:bodyPr/>
                    <a:lstStyle/>
                    <a:p>
                      <a:r>
                        <a:rPr kumimoji="1" lang="en-US" altLang="ja-JP" dirty="0"/>
                        <a:t>1,210</a:t>
                      </a:r>
                      <a:endParaRPr kumimoji="1" lang="ja-JP" altLang="en-US" dirty="0"/>
                    </a:p>
                  </a:txBody>
                  <a:tcPr/>
                </a:tc>
                <a:extLst>
                  <a:ext uri="{0D108BD9-81ED-4DB2-BD59-A6C34878D82A}">
                    <a16:rowId xmlns:a16="http://schemas.microsoft.com/office/drawing/2014/main" val="1988441830"/>
                  </a:ext>
                </a:extLst>
              </a:tr>
              <a:tr h="473399">
                <a:tc>
                  <a:txBody>
                    <a:bodyPr/>
                    <a:lstStyle/>
                    <a:p>
                      <a:r>
                        <a:rPr kumimoji="1" lang="ja-JP" altLang="en-US" dirty="0"/>
                        <a:t>タッチスクリーン</a:t>
                      </a:r>
                    </a:p>
                  </a:txBody>
                  <a:tcPr/>
                </a:tc>
                <a:tc>
                  <a:txBody>
                    <a:bodyPr/>
                    <a:lstStyle/>
                    <a:p>
                      <a:r>
                        <a:rPr kumimoji="1" lang="en-US" altLang="ja-JP" dirty="0"/>
                        <a:t>1,300</a:t>
                      </a:r>
                      <a:endParaRPr kumimoji="1" lang="ja-JP" altLang="en-US" dirty="0"/>
                    </a:p>
                  </a:txBody>
                  <a:tcPr/>
                </a:tc>
                <a:extLst>
                  <a:ext uri="{0D108BD9-81ED-4DB2-BD59-A6C34878D82A}">
                    <a16:rowId xmlns:a16="http://schemas.microsoft.com/office/drawing/2014/main" val="3746811316"/>
                  </a:ext>
                </a:extLst>
              </a:tr>
              <a:tr h="473399">
                <a:tc>
                  <a:txBody>
                    <a:bodyPr/>
                    <a:lstStyle/>
                    <a:p>
                      <a:r>
                        <a:rPr kumimoji="1" lang="ja-JP" altLang="en-US" dirty="0"/>
                        <a:t>充電池</a:t>
                      </a:r>
                    </a:p>
                  </a:txBody>
                  <a:tcPr/>
                </a:tc>
                <a:tc>
                  <a:txBody>
                    <a:bodyPr/>
                    <a:lstStyle/>
                    <a:p>
                      <a:r>
                        <a:rPr kumimoji="1" lang="en-US" altLang="ja-JP" dirty="0"/>
                        <a:t>500</a:t>
                      </a:r>
                      <a:endParaRPr kumimoji="1" lang="ja-JP" altLang="en-US" dirty="0"/>
                    </a:p>
                  </a:txBody>
                  <a:tcPr/>
                </a:tc>
                <a:extLst>
                  <a:ext uri="{0D108BD9-81ED-4DB2-BD59-A6C34878D82A}">
                    <a16:rowId xmlns:a16="http://schemas.microsoft.com/office/drawing/2014/main" val="13962311"/>
                  </a:ext>
                </a:extLst>
              </a:tr>
              <a:tr h="473399">
                <a:tc>
                  <a:txBody>
                    <a:bodyPr/>
                    <a:lstStyle/>
                    <a:p>
                      <a:r>
                        <a:rPr kumimoji="1" lang="ja-JP" altLang="en-US" dirty="0"/>
                        <a:t>腕時計ベルト</a:t>
                      </a:r>
                    </a:p>
                  </a:txBody>
                  <a:tcPr/>
                </a:tc>
                <a:tc>
                  <a:txBody>
                    <a:bodyPr/>
                    <a:lstStyle/>
                    <a:p>
                      <a:r>
                        <a:rPr kumimoji="1" lang="en-US" altLang="ja-JP" dirty="0"/>
                        <a:t>1,500</a:t>
                      </a:r>
                      <a:endParaRPr kumimoji="1" lang="ja-JP" altLang="en-US" dirty="0"/>
                    </a:p>
                  </a:txBody>
                  <a:tcPr/>
                </a:tc>
                <a:extLst>
                  <a:ext uri="{0D108BD9-81ED-4DB2-BD59-A6C34878D82A}">
                    <a16:rowId xmlns:a16="http://schemas.microsoft.com/office/drawing/2014/main" val="2271030017"/>
                  </a:ext>
                </a:extLst>
              </a:tr>
              <a:tr h="473399">
                <a:tc>
                  <a:txBody>
                    <a:bodyPr/>
                    <a:lstStyle/>
                    <a:p>
                      <a:r>
                        <a:rPr kumimoji="1" lang="ja-JP" altLang="en-US" dirty="0"/>
                        <a:t>無線モジュール</a:t>
                      </a:r>
                    </a:p>
                  </a:txBody>
                  <a:tcPr/>
                </a:tc>
                <a:tc>
                  <a:txBody>
                    <a:bodyPr/>
                    <a:lstStyle/>
                    <a:p>
                      <a:r>
                        <a:rPr kumimoji="1" lang="en-US" altLang="ja-JP" dirty="0"/>
                        <a:t>1,100</a:t>
                      </a:r>
                      <a:endParaRPr kumimoji="1" lang="ja-JP" altLang="en-US" dirty="0"/>
                    </a:p>
                  </a:txBody>
                  <a:tcPr/>
                </a:tc>
                <a:extLst>
                  <a:ext uri="{0D108BD9-81ED-4DB2-BD59-A6C34878D82A}">
                    <a16:rowId xmlns:a16="http://schemas.microsoft.com/office/drawing/2014/main" val="2682335656"/>
                  </a:ext>
                </a:extLst>
              </a:tr>
              <a:tr h="473399">
                <a:tc>
                  <a:txBody>
                    <a:bodyPr/>
                    <a:lstStyle/>
                    <a:p>
                      <a:r>
                        <a:rPr kumimoji="1" lang="ja-JP" altLang="en-US" dirty="0"/>
                        <a:t>合計</a:t>
                      </a:r>
                    </a:p>
                  </a:txBody>
                  <a:tcPr/>
                </a:tc>
                <a:tc>
                  <a:txBody>
                    <a:bodyPr/>
                    <a:lstStyle/>
                    <a:p>
                      <a:r>
                        <a:rPr kumimoji="1" lang="en-US" altLang="ja-JP" dirty="0"/>
                        <a:t>6,700</a:t>
                      </a:r>
                      <a:endParaRPr kumimoji="1" lang="ja-JP" altLang="en-US" dirty="0"/>
                    </a:p>
                  </a:txBody>
                  <a:tcPr/>
                </a:tc>
                <a:extLst>
                  <a:ext uri="{0D108BD9-81ED-4DB2-BD59-A6C34878D82A}">
                    <a16:rowId xmlns:a16="http://schemas.microsoft.com/office/drawing/2014/main" val="2487678252"/>
                  </a:ext>
                </a:extLst>
              </a:tr>
            </a:tbl>
          </a:graphicData>
        </a:graphic>
      </p:graphicFrame>
      <p:sp>
        <p:nvSpPr>
          <p:cNvPr id="4" name="テキスト ボックス 3">
            <a:extLst>
              <a:ext uri="{FF2B5EF4-FFF2-40B4-BE49-F238E27FC236}">
                <a16:creationId xmlns:a16="http://schemas.microsoft.com/office/drawing/2014/main" id="{2C9AC45F-D515-4D70-A385-28E0A352886F}"/>
              </a:ext>
            </a:extLst>
          </p:cNvPr>
          <p:cNvSpPr txBox="1"/>
          <p:nvPr/>
        </p:nvSpPr>
        <p:spPr>
          <a:xfrm>
            <a:off x="4107543" y="1277257"/>
            <a:ext cx="4274457" cy="3170099"/>
          </a:xfrm>
          <a:prstGeom prst="rect">
            <a:avLst/>
          </a:prstGeom>
          <a:noFill/>
        </p:spPr>
        <p:txBody>
          <a:bodyPr wrap="square" rtlCol="0">
            <a:spAutoFit/>
          </a:bodyPr>
          <a:lstStyle/>
          <a:p>
            <a:r>
              <a:rPr kumimoji="1" lang="ja-JP" altLang="en-US" sz="1800" dirty="0"/>
              <a:t>・製造メーカーは一般的に、</a:t>
            </a:r>
            <a:endParaRPr kumimoji="1" lang="en-US" altLang="ja-JP" sz="1800" dirty="0"/>
          </a:p>
          <a:p>
            <a:r>
              <a:rPr kumimoji="1" lang="ja-JP" altLang="en-US" sz="1800" dirty="0"/>
              <a:t>原価（</a:t>
            </a:r>
            <a:r>
              <a:rPr kumimoji="1" lang="en-US" altLang="ja-JP" sz="1800" dirty="0"/>
              <a:t>6,700</a:t>
            </a:r>
            <a:r>
              <a:rPr kumimoji="1" lang="ja-JP" altLang="en-US" sz="1800" dirty="0"/>
              <a:t>円）の</a:t>
            </a:r>
            <a:r>
              <a:rPr kumimoji="1" lang="en-US" altLang="ja-JP" sz="1800" dirty="0"/>
              <a:t>3</a:t>
            </a:r>
            <a:r>
              <a:rPr kumimoji="1" lang="ja-JP" altLang="en-US" sz="1800" dirty="0"/>
              <a:t>割から</a:t>
            </a:r>
            <a:r>
              <a:rPr kumimoji="1" lang="en-US" altLang="ja-JP" sz="1800" dirty="0"/>
              <a:t>5</a:t>
            </a:r>
            <a:r>
              <a:rPr kumimoji="1" lang="ja-JP" altLang="en-US" sz="1800" dirty="0"/>
              <a:t>割で販売先に卸すため、</a:t>
            </a:r>
            <a:endParaRPr kumimoji="1" lang="en-US" altLang="ja-JP" sz="1800" dirty="0"/>
          </a:p>
          <a:p>
            <a:endParaRPr kumimoji="1" lang="en-US" altLang="ja-JP" sz="1800" dirty="0"/>
          </a:p>
          <a:p>
            <a:pPr algn="ctr"/>
            <a:r>
              <a:rPr kumimoji="1" lang="ja-JP" altLang="en-US" sz="2000" b="1" dirty="0">
                <a:solidFill>
                  <a:srgbClr val="FF0000"/>
                </a:solidFill>
              </a:rPr>
              <a:t>メーカー卸値：</a:t>
            </a:r>
            <a:r>
              <a:rPr kumimoji="1" lang="en-US" altLang="ja-JP" sz="2000" b="1" dirty="0">
                <a:solidFill>
                  <a:srgbClr val="FF0000"/>
                </a:solidFill>
              </a:rPr>
              <a:t>8,710</a:t>
            </a:r>
            <a:r>
              <a:rPr kumimoji="1" lang="ja-JP" altLang="en-US" sz="2000" b="1" dirty="0">
                <a:solidFill>
                  <a:srgbClr val="FF0000"/>
                </a:solidFill>
              </a:rPr>
              <a:t>～</a:t>
            </a:r>
            <a:r>
              <a:rPr kumimoji="1" lang="en-US" altLang="ja-JP" sz="2000" b="1" dirty="0">
                <a:solidFill>
                  <a:srgbClr val="FF0000"/>
                </a:solidFill>
              </a:rPr>
              <a:t>10,050</a:t>
            </a:r>
            <a:r>
              <a:rPr kumimoji="1" lang="ja-JP" altLang="en-US" sz="2000" b="1" dirty="0">
                <a:solidFill>
                  <a:srgbClr val="FF0000"/>
                </a:solidFill>
              </a:rPr>
              <a:t>円</a:t>
            </a:r>
            <a:endParaRPr kumimoji="1" lang="en-US" altLang="ja-JP" sz="2000" b="1" dirty="0">
              <a:solidFill>
                <a:srgbClr val="FF0000"/>
              </a:solidFill>
            </a:endParaRPr>
          </a:p>
          <a:p>
            <a:endParaRPr kumimoji="1" lang="en-US" altLang="ja-JP" sz="1800" dirty="0"/>
          </a:p>
          <a:p>
            <a:pPr algn="r"/>
            <a:r>
              <a:rPr kumimoji="1" lang="ja-JP" altLang="en-US" sz="1800" dirty="0"/>
              <a:t>　　　　　　　　　　　　　　　　　　　　　　　　と設定</a:t>
            </a:r>
            <a:endParaRPr kumimoji="1" lang="en-US" altLang="ja-JP" sz="1800" dirty="0"/>
          </a:p>
          <a:p>
            <a:endParaRPr kumimoji="1" lang="en-US" altLang="ja-JP" sz="1800" dirty="0"/>
          </a:p>
          <a:p>
            <a:r>
              <a:rPr kumimoji="1" lang="en-US" altLang="ja-JP" sz="1800" dirty="0"/>
              <a:t>※</a:t>
            </a:r>
            <a:r>
              <a:rPr kumimoji="1" lang="ja-JP" altLang="en-US" sz="1800" dirty="0"/>
              <a:t>心拍センサーは</a:t>
            </a:r>
            <a:r>
              <a:rPr kumimoji="1" lang="en-US" altLang="ja-JP" sz="1800" dirty="0"/>
              <a:t>ITOKI</a:t>
            </a:r>
            <a:r>
              <a:rPr kumimoji="1" lang="ja-JP" altLang="en-US" sz="1800" dirty="0"/>
              <a:t>の特許であるため含まない</a:t>
            </a:r>
            <a:endParaRPr kumimoji="1" lang="en-US" altLang="ja-JP" sz="1800" dirty="0"/>
          </a:p>
        </p:txBody>
      </p:sp>
    </p:spTree>
    <p:extLst>
      <p:ext uri="{BB962C8B-B14F-4D97-AF65-F5344CB8AC3E}">
        <p14:creationId xmlns:p14="http://schemas.microsoft.com/office/powerpoint/2010/main" val="187390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AA3D41-4B89-9B43-BA92-78FCE178D5AC}"/>
              </a:ext>
            </a:extLst>
          </p:cNvPr>
          <p:cNvSpPr>
            <a:spLocks noGrp="1"/>
          </p:cNvSpPr>
          <p:nvPr>
            <p:ph type="title"/>
          </p:nvPr>
        </p:nvSpPr>
        <p:spPr>
          <a:xfrm>
            <a:off x="2129100" y="304552"/>
            <a:ext cx="4885800" cy="5727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kumimoji="1" lang="ja-JP" altLang="en-US"/>
              <a:t>事業計画　想定顧客数</a:t>
            </a:r>
            <a:br>
              <a:rPr kumimoji="1" lang="en-US" altLang="ja-JP" dirty="0"/>
            </a:br>
            <a:endParaRPr kumimoji="1" lang="ja-JP" altLang="en-US"/>
          </a:p>
        </p:txBody>
      </p:sp>
      <p:sp>
        <p:nvSpPr>
          <p:cNvPr id="3" name="テキスト ボックス 2">
            <a:extLst>
              <a:ext uri="{FF2B5EF4-FFF2-40B4-BE49-F238E27FC236}">
                <a16:creationId xmlns:a16="http://schemas.microsoft.com/office/drawing/2014/main" id="{B1BD37B4-FE8F-0341-8FA8-B0B1A0968F23}"/>
              </a:ext>
            </a:extLst>
          </p:cNvPr>
          <p:cNvSpPr txBox="1"/>
          <p:nvPr/>
        </p:nvSpPr>
        <p:spPr>
          <a:xfrm>
            <a:off x="3726611" y="1837880"/>
            <a:ext cx="4522392" cy="1877437"/>
          </a:xfrm>
          <a:prstGeom prst="rect">
            <a:avLst/>
          </a:prstGeom>
          <a:noFill/>
        </p:spPr>
        <p:txBody>
          <a:bodyPr wrap="none" rtlCol="0">
            <a:spAutoFit/>
          </a:bodyPr>
          <a:lstStyle/>
          <a:p>
            <a:endParaRPr kumimoji="1" lang="en-US" altLang="ja-JP" sz="1800" dirty="0"/>
          </a:p>
          <a:p>
            <a:r>
              <a:rPr kumimoji="1" lang="ja-JP" altLang="en-US" sz="1800" dirty="0"/>
              <a:t>その内本商品が測定できる患者数</a:t>
            </a:r>
            <a:endParaRPr kumimoji="1" lang="en-US" altLang="ja-JP" sz="1800" dirty="0"/>
          </a:p>
          <a:p>
            <a:endParaRPr kumimoji="1" lang="en-US" altLang="ja-JP" sz="1800" dirty="0"/>
          </a:p>
          <a:p>
            <a:r>
              <a:rPr kumimoji="1" lang="ja-JP" altLang="en-US" sz="1800" dirty="0"/>
              <a:t>高血圧・糖尿病：</a:t>
            </a:r>
            <a:r>
              <a:rPr kumimoji="1" lang="en-US" altLang="ja-JP" sz="1800" b="1" dirty="0"/>
              <a:t>330</a:t>
            </a:r>
            <a:r>
              <a:rPr kumimoji="1" lang="ja-JP" altLang="en-US" sz="1800" b="1" dirty="0"/>
              <a:t>万人＋</a:t>
            </a:r>
            <a:r>
              <a:rPr kumimoji="1" lang="en-US" altLang="ja-JP" sz="1800" b="1" dirty="0"/>
              <a:t>160</a:t>
            </a:r>
            <a:r>
              <a:rPr kumimoji="1" lang="ja-JP" altLang="en-US" sz="1800" b="1" dirty="0"/>
              <a:t>万人</a:t>
            </a:r>
            <a:endParaRPr kumimoji="1" lang="en-US" altLang="ja-JP" sz="1800" b="1" dirty="0"/>
          </a:p>
          <a:p>
            <a:r>
              <a:rPr kumimoji="1" lang="ja-JP" altLang="en-US" sz="1800" dirty="0"/>
              <a:t>　　脂質異常　：</a:t>
            </a:r>
            <a:r>
              <a:rPr kumimoji="1" lang="en-US" altLang="ja-JP" sz="1800" b="1" dirty="0"/>
              <a:t>220</a:t>
            </a:r>
            <a:r>
              <a:rPr kumimoji="1" lang="ja-JP" altLang="en-US" sz="1800" b="1" dirty="0"/>
              <a:t>万人</a:t>
            </a:r>
            <a:r>
              <a:rPr kumimoji="1" lang="ja-JP" altLang="en-US" sz="1800" dirty="0"/>
              <a:t>（平成</a:t>
            </a:r>
            <a:r>
              <a:rPr kumimoji="1" lang="en-US" altLang="ja-JP" sz="1800" dirty="0"/>
              <a:t>29</a:t>
            </a:r>
            <a:r>
              <a:rPr kumimoji="1" lang="ja-JP" altLang="en-US" sz="1800" dirty="0"/>
              <a:t>年度）</a:t>
            </a:r>
            <a:endParaRPr kumimoji="1" lang="en-US" altLang="ja-JP" sz="1800" dirty="0"/>
          </a:p>
          <a:p>
            <a:endParaRPr kumimoji="1" lang="en-US" altLang="ja-JP" sz="1800" dirty="0"/>
          </a:p>
          <a:p>
            <a:endParaRPr kumimoji="1" lang="en-US" altLang="ja-JP" sz="800" dirty="0"/>
          </a:p>
        </p:txBody>
      </p:sp>
      <p:graphicFrame>
        <p:nvGraphicFramePr>
          <p:cNvPr id="4" name="グラフ 3">
            <a:extLst>
              <a:ext uri="{FF2B5EF4-FFF2-40B4-BE49-F238E27FC236}">
                <a16:creationId xmlns:a16="http://schemas.microsoft.com/office/drawing/2014/main" id="{999DF549-4907-514F-AF8C-77EC0566427B}"/>
              </a:ext>
            </a:extLst>
          </p:cNvPr>
          <p:cNvGraphicFramePr/>
          <p:nvPr>
            <p:extLst>
              <p:ext uri="{D42A27DB-BD31-4B8C-83A1-F6EECF244321}">
                <p14:modId xmlns:p14="http://schemas.microsoft.com/office/powerpoint/2010/main" val="149335519"/>
              </p:ext>
            </p:extLst>
          </p:nvPr>
        </p:nvGraphicFramePr>
        <p:xfrm>
          <a:off x="579421" y="1193604"/>
          <a:ext cx="3639494" cy="2756291"/>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a:extLst>
              <a:ext uri="{FF2B5EF4-FFF2-40B4-BE49-F238E27FC236}">
                <a16:creationId xmlns:a16="http://schemas.microsoft.com/office/drawing/2014/main" id="{C6B1D21D-B3B6-014F-8E76-4E3DC917AD7A}"/>
              </a:ext>
            </a:extLst>
          </p:cNvPr>
          <p:cNvSpPr/>
          <p:nvPr/>
        </p:nvSpPr>
        <p:spPr>
          <a:xfrm>
            <a:off x="2231396" y="4838948"/>
            <a:ext cx="7274742" cy="338554"/>
          </a:xfrm>
          <a:prstGeom prst="rect">
            <a:avLst/>
          </a:prstGeom>
        </p:spPr>
        <p:txBody>
          <a:bodyPr wrap="square">
            <a:spAutoFit/>
          </a:bodyPr>
          <a:lstStyle/>
          <a:p>
            <a:r>
              <a:rPr kumimoji="1" lang="ja-JP" altLang="en-US" sz="800"/>
              <a:t>出典：厚生労働省平成</a:t>
            </a:r>
            <a:r>
              <a:rPr kumimoji="1" lang="en-US" altLang="ja-JP" sz="800" dirty="0"/>
              <a:t>28</a:t>
            </a:r>
            <a:r>
              <a:rPr kumimoji="1" lang="ja-JP" altLang="en-US" sz="800"/>
              <a:t>年度国民生活基礎調査　</a:t>
            </a:r>
            <a:r>
              <a:rPr kumimoji="1" lang="en" altLang="ja-JP" sz="800" dirty="0">
                <a:hlinkClick r:id="rId3"/>
              </a:rPr>
              <a:t>https://www.mhlw.go.jp/content/12404000/000528279.pdf</a:t>
            </a:r>
            <a:endParaRPr kumimoji="1" lang="en" altLang="ja-JP" sz="800" dirty="0"/>
          </a:p>
          <a:p>
            <a:r>
              <a:rPr kumimoji="1" lang="ja-JP" altLang="en-US" sz="800"/>
              <a:t>　　　一般社団法人日本生活習慣病予防協会　脂質異常者調査　</a:t>
            </a:r>
            <a:r>
              <a:rPr kumimoji="1" lang="en" altLang="ja-JP" sz="800" dirty="0">
                <a:hlinkClick r:id="rId4"/>
              </a:rPr>
              <a:t>http://www.seikatsusyukanbyo.com/statistics/2019/009973.php</a:t>
            </a:r>
            <a:endParaRPr kumimoji="1" lang="en" altLang="ja-JP" sz="800" dirty="0"/>
          </a:p>
        </p:txBody>
      </p:sp>
      <p:sp>
        <p:nvSpPr>
          <p:cNvPr id="7" name="パイ 6">
            <a:extLst>
              <a:ext uri="{FF2B5EF4-FFF2-40B4-BE49-F238E27FC236}">
                <a16:creationId xmlns:a16="http://schemas.microsoft.com/office/drawing/2014/main" id="{6DD56A19-A6CE-F746-B42F-E11DBFCAAF29}"/>
              </a:ext>
            </a:extLst>
          </p:cNvPr>
          <p:cNvSpPr/>
          <p:nvPr/>
        </p:nvSpPr>
        <p:spPr>
          <a:xfrm rot="375099">
            <a:off x="1380283" y="1760446"/>
            <a:ext cx="2037770" cy="2032304"/>
          </a:xfrm>
          <a:prstGeom prst="pie">
            <a:avLst>
              <a:gd name="adj1" fmla="val 15769698"/>
              <a:gd name="adj2" fmla="val 7731341"/>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solidFill>
                <a:schemeClr val="tx1"/>
              </a:solidFill>
            </a:endParaRPr>
          </a:p>
        </p:txBody>
      </p:sp>
      <p:sp>
        <p:nvSpPr>
          <p:cNvPr id="8" name="テキスト ボックス 7">
            <a:extLst>
              <a:ext uri="{FF2B5EF4-FFF2-40B4-BE49-F238E27FC236}">
                <a16:creationId xmlns:a16="http://schemas.microsoft.com/office/drawing/2014/main" id="{FB2C3D11-EFDC-8D47-91A3-856D57022603}"/>
              </a:ext>
            </a:extLst>
          </p:cNvPr>
          <p:cNvSpPr txBox="1"/>
          <p:nvPr/>
        </p:nvSpPr>
        <p:spPr>
          <a:xfrm>
            <a:off x="2037530" y="4112358"/>
            <a:ext cx="877163" cy="369332"/>
          </a:xfrm>
          <a:prstGeom prst="rect">
            <a:avLst/>
          </a:prstGeom>
          <a:noFill/>
        </p:spPr>
        <p:txBody>
          <a:bodyPr wrap="none" rtlCol="0">
            <a:spAutoFit/>
          </a:bodyPr>
          <a:lstStyle/>
          <a:p>
            <a:r>
              <a:rPr kumimoji="1" lang="ja-JP" altLang="en-US" sz="1800" dirty="0"/>
              <a:t>約</a:t>
            </a:r>
            <a:r>
              <a:rPr kumimoji="1" lang="en-US" altLang="ja-JP" sz="1800" dirty="0"/>
              <a:t>63%</a:t>
            </a:r>
            <a:endParaRPr kumimoji="1" lang="ja-JP" altLang="en-US" sz="1800" dirty="0"/>
          </a:p>
        </p:txBody>
      </p:sp>
    </p:spTree>
    <p:extLst>
      <p:ext uri="{BB962C8B-B14F-4D97-AF65-F5344CB8AC3E}">
        <p14:creationId xmlns:p14="http://schemas.microsoft.com/office/powerpoint/2010/main" val="942986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5F870B6-B544-3B4A-A3C3-A9430DBA0485}"/>
              </a:ext>
            </a:extLst>
          </p:cNvPr>
          <p:cNvSpPr>
            <a:spLocks noGrp="1"/>
          </p:cNvSpPr>
          <p:nvPr>
            <p:ph type="title"/>
          </p:nvPr>
        </p:nvSpPr>
        <p:spPr>
          <a:xfrm>
            <a:off x="2129100" y="435702"/>
            <a:ext cx="4885800" cy="572700"/>
          </a:xfrm>
        </p:spPr>
        <p:txBody>
          <a:bodyPr/>
          <a:lstStyle/>
          <a:p>
            <a:r>
              <a:rPr lang="ja-JP" altLang="en-US"/>
              <a:t>市場浸透率</a:t>
            </a:r>
          </a:p>
        </p:txBody>
      </p:sp>
      <p:sp>
        <p:nvSpPr>
          <p:cNvPr id="4" name="テキスト ボックス 3">
            <a:extLst>
              <a:ext uri="{FF2B5EF4-FFF2-40B4-BE49-F238E27FC236}">
                <a16:creationId xmlns:a16="http://schemas.microsoft.com/office/drawing/2014/main" id="{4D029BC3-DC46-7D41-A1F5-51A8D9B67D3B}"/>
              </a:ext>
            </a:extLst>
          </p:cNvPr>
          <p:cNvSpPr txBox="1"/>
          <p:nvPr/>
        </p:nvSpPr>
        <p:spPr>
          <a:xfrm>
            <a:off x="522664" y="1630627"/>
            <a:ext cx="8225329" cy="1446550"/>
          </a:xfrm>
          <a:prstGeom prst="rect">
            <a:avLst/>
          </a:prstGeom>
          <a:noFill/>
        </p:spPr>
        <p:txBody>
          <a:bodyPr wrap="none" rtlCol="0">
            <a:spAutoFit/>
          </a:bodyPr>
          <a:lstStyle/>
          <a:p>
            <a:r>
              <a:rPr kumimoji="1" lang="en-US" altLang="ja-JP" sz="2000" b="1" dirty="0"/>
              <a:t>7,246</a:t>
            </a:r>
            <a:r>
              <a:rPr kumimoji="1" lang="ja-JP" altLang="en-US" sz="2000" b="1" dirty="0"/>
              <a:t>件（一般病院）＋</a:t>
            </a:r>
            <a:r>
              <a:rPr kumimoji="1" lang="en-US" altLang="ja-JP" sz="2000" b="1" dirty="0"/>
              <a:t> 102,616</a:t>
            </a:r>
            <a:r>
              <a:rPr kumimoji="1" lang="ja-JP" altLang="en-US" sz="2000" b="1" dirty="0"/>
              <a:t>件（一般診療所）＝</a:t>
            </a:r>
            <a:r>
              <a:rPr kumimoji="1" lang="en-US" altLang="ja-JP" sz="2000" b="1" dirty="0"/>
              <a:t> 109,862</a:t>
            </a:r>
            <a:r>
              <a:rPr kumimoji="1" lang="ja-JP" altLang="en-US" sz="2000" b="1" dirty="0"/>
              <a:t>件</a:t>
            </a:r>
            <a:endParaRPr kumimoji="1" lang="en-US" altLang="ja-JP" sz="2000" b="1" dirty="0"/>
          </a:p>
          <a:p>
            <a:endParaRPr kumimoji="1" lang="en-US" altLang="ja-JP" dirty="0"/>
          </a:p>
          <a:p>
            <a:endParaRPr kumimoji="1" lang="en-US" altLang="ja-JP" sz="1800" dirty="0"/>
          </a:p>
          <a:p>
            <a:r>
              <a:rPr kumimoji="1" lang="ja-JP" altLang="en-US" sz="1800" dirty="0"/>
              <a:t>イノベーター理論により、</a:t>
            </a:r>
            <a:endParaRPr kumimoji="1" lang="en-US" altLang="ja-JP" sz="1800" dirty="0"/>
          </a:p>
          <a:p>
            <a:r>
              <a:rPr kumimoji="1" lang="en-US" altLang="ja-JP" sz="1800" dirty="0"/>
              <a:t>1</a:t>
            </a:r>
            <a:r>
              <a:rPr kumimoji="1" lang="ja-JP" altLang="en-US" sz="1800" dirty="0"/>
              <a:t>年目の市場浸透率を「</a:t>
            </a:r>
            <a:r>
              <a:rPr kumimoji="1" lang="en-US" altLang="ja-JP" sz="1800" dirty="0"/>
              <a:t>2.5%</a:t>
            </a:r>
            <a:r>
              <a:rPr kumimoji="1" lang="ja-JP" altLang="en-US" sz="1800" dirty="0"/>
              <a:t>」とし</a:t>
            </a:r>
            <a:r>
              <a:rPr kumimoji="1" lang="en-US" altLang="ja-JP" sz="1800" dirty="0"/>
              <a:t>1</a:t>
            </a:r>
            <a:r>
              <a:rPr kumimoji="1" lang="ja-JP" altLang="en-US" sz="1800" dirty="0"/>
              <a:t>年経過するごとに</a:t>
            </a:r>
            <a:r>
              <a:rPr kumimoji="1" lang="en-US" altLang="ja-JP" sz="1800" dirty="0"/>
              <a:t>1%</a:t>
            </a:r>
            <a:r>
              <a:rPr kumimoji="1" lang="ja-JP" altLang="en-US" sz="1800" dirty="0"/>
              <a:t>ずつ増加すると想定</a:t>
            </a:r>
            <a:endParaRPr kumimoji="1" lang="en-US" altLang="ja-JP" sz="1800" dirty="0"/>
          </a:p>
        </p:txBody>
      </p:sp>
      <p:graphicFrame>
        <p:nvGraphicFramePr>
          <p:cNvPr id="5" name="表 4">
            <a:extLst>
              <a:ext uri="{FF2B5EF4-FFF2-40B4-BE49-F238E27FC236}">
                <a16:creationId xmlns:a16="http://schemas.microsoft.com/office/drawing/2014/main" id="{670A5691-F827-7045-BAD0-D2A15B9E357E}"/>
              </a:ext>
            </a:extLst>
          </p:cNvPr>
          <p:cNvGraphicFramePr>
            <a:graphicFrameLocks noGrp="1"/>
          </p:cNvGraphicFramePr>
          <p:nvPr>
            <p:extLst>
              <p:ext uri="{D42A27DB-BD31-4B8C-83A1-F6EECF244321}">
                <p14:modId xmlns:p14="http://schemas.microsoft.com/office/powerpoint/2010/main" val="2608321491"/>
              </p:ext>
            </p:extLst>
          </p:nvPr>
        </p:nvGraphicFramePr>
        <p:xfrm>
          <a:off x="1213969" y="3312052"/>
          <a:ext cx="6121399" cy="774700"/>
        </p:xfrm>
        <a:graphic>
          <a:graphicData uri="http://schemas.openxmlformats.org/drawingml/2006/table">
            <a:tbl>
              <a:tblPr>
                <a:tableStyleId>{91F1E0DD-2A30-4CF1-A7ED-FB5AA5C53BA4}</a:tableStyleId>
              </a:tblPr>
              <a:tblGrid>
                <a:gridCol w="1361369">
                  <a:extLst>
                    <a:ext uri="{9D8B030D-6E8A-4147-A177-3AD203B41FA5}">
                      <a16:colId xmlns:a16="http://schemas.microsoft.com/office/drawing/2014/main" val="1693982053"/>
                    </a:ext>
                  </a:extLst>
                </a:gridCol>
                <a:gridCol w="952006">
                  <a:extLst>
                    <a:ext uri="{9D8B030D-6E8A-4147-A177-3AD203B41FA5}">
                      <a16:colId xmlns:a16="http://schemas.microsoft.com/office/drawing/2014/main" val="624809496"/>
                    </a:ext>
                  </a:extLst>
                </a:gridCol>
                <a:gridCol w="952006">
                  <a:extLst>
                    <a:ext uri="{9D8B030D-6E8A-4147-A177-3AD203B41FA5}">
                      <a16:colId xmlns:a16="http://schemas.microsoft.com/office/drawing/2014/main" val="2810286916"/>
                    </a:ext>
                  </a:extLst>
                </a:gridCol>
                <a:gridCol w="952006">
                  <a:extLst>
                    <a:ext uri="{9D8B030D-6E8A-4147-A177-3AD203B41FA5}">
                      <a16:colId xmlns:a16="http://schemas.microsoft.com/office/drawing/2014/main" val="212288400"/>
                    </a:ext>
                  </a:extLst>
                </a:gridCol>
                <a:gridCol w="952006">
                  <a:extLst>
                    <a:ext uri="{9D8B030D-6E8A-4147-A177-3AD203B41FA5}">
                      <a16:colId xmlns:a16="http://schemas.microsoft.com/office/drawing/2014/main" val="2860459917"/>
                    </a:ext>
                  </a:extLst>
                </a:gridCol>
                <a:gridCol w="952006">
                  <a:extLst>
                    <a:ext uri="{9D8B030D-6E8A-4147-A177-3AD203B41FA5}">
                      <a16:colId xmlns:a16="http://schemas.microsoft.com/office/drawing/2014/main" val="380504420"/>
                    </a:ext>
                  </a:extLst>
                </a:gridCol>
              </a:tblGrid>
              <a:tr h="254000">
                <a:tc>
                  <a:txBody>
                    <a:bodyPr/>
                    <a:lstStyle/>
                    <a:p>
                      <a:pPr algn="ctr"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dirty="0">
                          <a:effectLst/>
                        </a:rPr>
                        <a:t>1</a:t>
                      </a:r>
                      <a:r>
                        <a:rPr lang="ja-JP" altLang="en-US" sz="1200" u="none" strike="noStrike">
                          <a:effectLst/>
                        </a:rPr>
                        <a:t>年目</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dirty="0">
                          <a:effectLst/>
                        </a:rPr>
                        <a:t>2</a:t>
                      </a:r>
                      <a:r>
                        <a:rPr lang="ja-JP" altLang="en-US" sz="1200" u="none" strike="noStrike">
                          <a:effectLst/>
                        </a:rPr>
                        <a:t>年目</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a:effectLst/>
                        </a:rPr>
                        <a:t>3</a:t>
                      </a:r>
                      <a:r>
                        <a:rPr lang="ja-JP" altLang="en-US" sz="1200" u="none" strike="noStrike">
                          <a:effectLst/>
                        </a:rPr>
                        <a:t>年目</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dirty="0">
                          <a:effectLst/>
                        </a:rPr>
                        <a:t>4</a:t>
                      </a:r>
                      <a:r>
                        <a:rPr lang="ja-JP" altLang="en-US" sz="1200" u="none" strike="noStrike">
                          <a:effectLst/>
                        </a:rPr>
                        <a:t>年目</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a:effectLst/>
                        </a:rPr>
                        <a:t>5</a:t>
                      </a:r>
                      <a:r>
                        <a:rPr lang="ja-JP" altLang="en-US" sz="1200" u="none" strike="noStrike">
                          <a:effectLst/>
                        </a:rPr>
                        <a:t>年目</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extLst>
                  <a:ext uri="{0D108BD9-81ED-4DB2-BD59-A6C34878D82A}">
                    <a16:rowId xmlns:a16="http://schemas.microsoft.com/office/drawing/2014/main" val="2683168733"/>
                  </a:ext>
                </a:extLst>
              </a:tr>
              <a:tr h="254000">
                <a:tc>
                  <a:txBody>
                    <a:bodyPr/>
                    <a:lstStyle/>
                    <a:p>
                      <a:pPr algn="ctr" fontAlgn="ctr"/>
                      <a:r>
                        <a:rPr lang="ja-JP" altLang="en-US" sz="1200" u="none" strike="noStrike">
                          <a:effectLst/>
                        </a:rPr>
                        <a:t>市場浸透率</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dirty="0">
                          <a:effectLst/>
                        </a:rPr>
                        <a:t>2.5%</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dirty="0">
                          <a:effectLst/>
                        </a:rPr>
                        <a:t>3.5%</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dirty="0">
                          <a:effectLst/>
                        </a:rPr>
                        <a:t>4.5%</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dirty="0">
                          <a:effectLst/>
                        </a:rPr>
                        <a:t>5.5%</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dirty="0">
                          <a:effectLst/>
                        </a:rPr>
                        <a:t>6.5%</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extLst>
                  <a:ext uri="{0D108BD9-81ED-4DB2-BD59-A6C34878D82A}">
                    <a16:rowId xmlns:a16="http://schemas.microsoft.com/office/drawing/2014/main" val="92850968"/>
                  </a:ext>
                </a:extLst>
              </a:tr>
              <a:tr h="266700">
                <a:tc>
                  <a:txBody>
                    <a:bodyPr/>
                    <a:lstStyle/>
                    <a:p>
                      <a:pPr algn="ctr" fontAlgn="ctr"/>
                      <a:r>
                        <a:rPr lang="ja-JP" altLang="en-US" sz="1200" u="none" strike="noStrike">
                          <a:effectLst/>
                        </a:rPr>
                        <a:t>想定採用病院数</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dirty="0">
                          <a:effectLst/>
                        </a:rPr>
                        <a:t>2,747</a:t>
                      </a:r>
                      <a:r>
                        <a:rPr lang="ja-JP" altLang="en-US" sz="1200" u="none" strike="noStrike">
                          <a:effectLst/>
                        </a:rPr>
                        <a:t>件</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dirty="0">
                          <a:effectLst/>
                        </a:rPr>
                        <a:t>3,845</a:t>
                      </a:r>
                      <a:r>
                        <a:rPr lang="ja-JP" altLang="en-US" sz="1200" u="none" strike="noStrike">
                          <a:effectLst/>
                        </a:rPr>
                        <a:t>件</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dirty="0">
                          <a:effectLst/>
                        </a:rPr>
                        <a:t>4,943</a:t>
                      </a:r>
                      <a:r>
                        <a:rPr lang="ja-JP" altLang="en-US" sz="1200" u="none" strike="noStrike">
                          <a:effectLst/>
                        </a:rPr>
                        <a:t>件</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dirty="0">
                          <a:effectLst/>
                        </a:rPr>
                        <a:t>6,042</a:t>
                      </a:r>
                      <a:r>
                        <a:rPr lang="ja-JP" altLang="en-US" sz="1200" u="none" strike="noStrike">
                          <a:effectLst/>
                        </a:rPr>
                        <a:t>件</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tc>
                  <a:txBody>
                    <a:bodyPr/>
                    <a:lstStyle/>
                    <a:p>
                      <a:pPr algn="ctr" fontAlgn="ctr"/>
                      <a:r>
                        <a:rPr lang="en-US" altLang="ja-JP" sz="1200" u="none" strike="noStrike" dirty="0">
                          <a:effectLst/>
                        </a:rPr>
                        <a:t>7,141</a:t>
                      </a:r>
                      <a:r>
                        <a:rPr lang="ja-JP" altLang="en-US" sz="1200" u="none" strike="noStrike" dirty="0">
                          <a:effectLst/>
                        </a:rPr>
                        <a:t>件</a:t>
                      </a:r>
                      <a:endPar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solidFill>
                      <a:srgbClr val="D5FC79"/>
                    </a:solidFill>
                  </a:tcPr>
                </a:tc>
                <a:extLst>
                  <a:ext uri="{0D108BD9-81ED-4DB2-BD59-A6C34878D82A}">
                    <a16:rowId xmlns:a16="http://schemas.microsoft.com/office/drawing/2014/main" val="1410396478"/>
                  </a:ext>
                </a:extLst>
              </a:tr>
            </a:tbl>
          </a:graphicData>
        </a:graphic>
      </p:graphicFrame>
      <p:sp>
        <p:nvSpPr>
          <p:cNvPr id="6" name="正方形/長方形 5">
            <a:extLst>
              <a:ext uri="{FF2B5EF4-FFF2-40B4-BE49-F238E27FC236}">
                <a16:creationId xmlns:a16="http://schemas.microsoft.com/office/drawing/2014/main" id="{C52CC15D-B088-1045-8DB6-E32DD325C6CB}"/>
              </a:ext>
            </a:extLst>
          </p:cNvPr>
          <p:cNvSpPr/>
          <p:nvPr/>
        </p:nvSpPr>
        <p:spPr>
          <a:xfrm>
            <a:off x="1922893" y="4633346"/>
            <a:ext cx="6437981" cy="584775"/>
          </a:xfrm>
          <a:prstGeom prst="rect">
            <a:avLst/>
          </a:prstGeom>
        </p:spPr>
        <p:txBody>
          <a:bodyPr wrap="square">
            <a:spAutoFit/>
          </a:bodyPr>
          <a:lstStyle/>
          <a:p>
            <a:endParaRPr kumimoji="1" lang="en-US" altLang="ja-JP" sz="800" dirty="0"/>
          </a:p>
          <a:p>
            <a:r>
              <a:rPr kumimoji="1" lang="ja-JP" altLang="en-US" sz="800"/>
              <a:t>出典：厚生労働省令和元年医療施設調査　</a:t>
            </a:r>
            <a:r>
              <a:rPr kumimoji="1" lang="en" altLang="ja-JP" sz="800" dirty="0">
                <a:hlinkClick r:id="rId2"/>
              </a:rPr>
              <a:t>https://www.mhlw.go.jp/toukei/saikin/hw/iryosd/19/dl/02sisetu01.pdf</a:t>
            </a:r>
            <a:endParaRPr kumimoji="1" lang="en" altLang="ja-JP" sz="800" dirty="0"/>
          </a:p>
          <a:p>
            <a:r>
              <a:rPr kumimoji="1" lang="ja-JP" altLang="en-US" sz="800"/>
              <a:t>　　　市場浸透率　イノベーター理論　</a:t>
            </a:r>
            <a:r>
              <a:rPr kumimoji="1" lang="en" altLang="ja-JP" sz="800" dirty="0">
                <a:hlinkClick r:id="rId3"/>
              </a:rPr>
              <a:t>https://www.mitsue.co.jp/knowledge/marketing/concept/diffusion_of_innovations.html</a:t>
            </a:r>
            <a:endParaRPr kumimoji="1" lang="en" altLang="ja-JP" sz="800" dirty="0"/>
          </a:p>
          <a:p>
            <a:endParaRPr kumimoji="1" lang="en-US" altLang="ja-JP" sz="800" dirty="0"/>
          </a:p>
        </p:txBody>
      </p:sp>
    </p:spTree>
    <p:extLst>
      <p:ext uri="{BB962C8B-B14F-4D97-AF65-F5344CB8AC3E}">
        <p14:creationId xmlns:p14="http://schemas.microsoft.com/office/powerpoint/2010/main" val="1453121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2"/>
          <p:cNvSpPr txBox="1">
            <a:spLocks noGrp="1"/>
          </p:cNvSpPr>
          <p:nvPr>
            <p:ph type="title"/>
          </p:nvPr>
        </p:nvSpPr>
        <p:spPr>
          <a:xfrm>
            <a:off x="-531391" y="580645"/>
            <a:ext cx="4661115" cy="572700"/>
          </a:xfrm>
          <a:prstGeom prst="rect">
            <a:avLst/>
          </a:prstGeom>
        </p:spPr>
        <p:txBody>
          <a:bodyPr spcFirstLastPara="1" wrap="square" lIns="91425" tIns="91425" rIns="91425" bIns="91425" anchor="t" anchorCtr="0">
            <a:noAutofit/>
          </a:bodyPr>
          <a:lstStyle/>
          <a:p>
            <a:pPr lvl="0"/>
            <a:r>
              <a:rPr lang="ja-JP" altLang="en-US" sz="3600" dirty="0"/>
              <a:t>製品比較</a:t>
            </a:r>
            <a:endParaRPr sz="3600" dirty="0"/>
          </a:p>
        </p:txBody>
      </p:sp>
      <p:graphicFrame>
        <p:nvGraphicFramePr>
          <p:cNvPr id="4" name="表 3">
            <a:extLst>
              <a:ext uri="{FF2B5EF4-FFF2-40B4-BE49-F238E27FC236}">
                <a16:creationId xmlns:a16="http://schemas.microsoft.com/office/drawing/2014/main" id="{927F32D4-2BA9-454C-8000-E8FF3BA074DF}"/>
              </a:ext>
            </a:extLst>
          </p:cNvPr>
          <p:cNvGraphicFramePr>
            <a:graphicFrameLocks noGrp="1"/>
          </p:cNvGraphicFramePr>
          <p:nvPr>
            <p:extLst>
              <p:ext uri="{D42A27DB-BD31-4B8C-83A1-F6EECF244321}">
                <p14:modId xmlns:p14="http://schemas.microsoft.com/office/powerpoint/2010/main" val="3774268946"/>
              </p:ext>
            </p:extLst>
          </p:nvPr>
        </p:nvGraphicFramePr>
        <p:xfrm>
          <a:off x="539752" y="2060477"/>
          <a:ext cx="8064496" cy="1022545"/>
        </p:xfrm>
        <a:graphic>
          <a:graphicData uri="http://schemas.openxmlformats.org/drawingml/2006/table">
            <a:tbl>
              <a:tblPr/>
              <a:tblGrid>
                <a:gridCol w="1008062">
                  <a:extLst>
                    <a:ext uri="{9D8B030D-6E8A-4147-A177-3AD203B41FA5}">
                      <a16:colId xmlns:a16="http://schemas.microsoft.com/office/drawing/2014/main" val="2490276886"/>
                    </a:ext>
                  </a:extLst>
                </a:gridCol>
                <a:gridCol w="1008062">
                  <a:extLst>
                    <a:ext uri="{9D8B030D-6E8A-4147-A177-3AD203B41FA5}">
                      <a16:colId xmlns:a16="http://schemas.microsoft.com/office/drawing/2014/main" val="2354449177"/>
                    </a:ext>
                  </a:extLst>
                </a:gridCol>
                <a:gridCol w="1008062">
                  <a:extLst>
                    <a:ext uri="{9D8B030D-6E8A-4147-A177-3AD203B41FA5}">
                      <a16:colId xmlns:a16="http://schemas.microsoft.com/office/drawing/2014/main" val="874335519"/>
                    </a:ext>
                  </a:extLst>
                </a:gridCol>
                <a:gridCol w="1008062">
                  <a:extLst>
                    <a:ext uri="{9D8B030D-6E8A-4147-A177-3AD203B41FA5}">
                      <a16:colId xmlns:a16="http://schemas.microsoft.com/office/drawing/2014/main" val="1476749930"/>
                    </a:ext>
                  </a:extLst>
                </a:gridCol>
                <a:gridCol w="1008062">
                  <a:extLst>
                    <a:ext uri="{9D8B030D-6E8A-4147-A177-3AD203B41FA5}">
                      <a16:colId xmlns:a16="http://schemas.microsoft.com/office/drawing/2014/main" val="2040033871"/>
                    </a:ext>
                  </a:extLst>
                </a:gridCol>
                <a:gridCol w="1008062">
                  <a:extLst>
                    <a:ext uri="{9D8B030D-6E8A-4147-A177-3AD203B41FA5}">
                      <a16:colId xmlns:a16="http://schemas.microsoft.com/office/drawing/2014/main" val="1811949511"/>
                    </a:ext>
                  </a:extLst>
                </a:gridCol>
                <a:gridCol w="1008062">
                  <a:extLst>
                    <a:ext uri="{9D8B030D-6E8A-4147-A177-3AD203B41FA5}">
                      <a16:colId xmlns:a16="http://schemas.microsoft.com/office/drawing/2014/main" val="1918389953"/>
                    </a:ext>
                  </a:extLst>
                </a:gridCol>
                <a:gridCol w="1008062">
                  <a:extLst>
                    <a:ext uri="{9D8B030D-6E8A-4147-A177-3AD203B41FA5}">
                      <a16:colId xmlns:a16="http://schemas.microsoft.com/office/drawing/2014/main" val="3935123147"/>
                    </a:ext>
                  </a:extLst>
                </a:gridCol>
              </a:tblGrid>
              <a:tr h="204509">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　</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本製品アイデア</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ヘルスパッチ</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en-US" sz="1000" b="1" i="0" u="none" strike="noStrike" dirty="0" err="1">
                          <a:solidFill>
                            <a:srgbClr val="3F3F3F"/>
                          </a:solidFill>
                          <a:effectLst/>
                          <a:latin typeface="游ゴシック" panose="020B0400000000000000" pitchFamily="50" charset="-128"/>
                          <a:ea typeface="游ゴシック" panose="020B0400000000000000" pitchFamily="50" charset="-128"/>
                        </a:rPr>
                        <a:t>Oura</a:t>
                      </a:r>
                      <a:r>
                        <a:rPr lang="en-US" sz="1000" b="1" i="0" u="none" strike="noStrike" dirty="0">
                          <a:solidFill>
                            <a:srgbClr val="3F3F3F"/>
                          </a:solidFill>
                          <a:effectLst/>
                          <a:latin typeface="游ゴシック" panose="020B0400000000000000" pitchFamily="50" charset="-128"/>
                          <a:ea typeface="游ゴシック" panose="020B0400000000000000" pitchFamily="50" charset="-128"/>
                        </a:rPr>
                        <a:t> ring</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en-US" sz="1000" b="1" i="0" u="none" strike="noStrike" dirty="0">
                          <a:solidFill>
                            <a:srgbClr val="3F3F3F"/>
                          </a:solidFill>
                          <a:effectLst/>
                          <a:latin typeface="游ゴシック" panose="020B0400000000000000" pitchFamily="50" charset="-128"/>
                          <a:ea typeface="游ゴシック" panose="020B0400000000000000" pitchFamily="50" charset="-128"/>
                        </a:rPr>
                        <a:t>BHI260AP</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en-US" sz="1000" b="1" i="0" u="none" strike="noStrike">
                          <a:solidFill>
                            <a:srgbClr val="3F3F3F"/>
                          </a:solidFill>
                          <a:effectLst/>
                          <a:latin typeface="游ゴシック" panose="020B0400000000000000" pitchFamily="50" charset="-128"/>
                          <a:ea typeface="游ゴシック" panose="020B0400000000000000" pitchFamily="50" charset="-128"/>
                        </a:rPr>
                        <a:t>apple watch</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活動量計</a:t>
                      </a:r>
                      <a:r>
                        <a:rPr lang="en-US" sz="1000" b="1" i="0" u="none" strike="noStrike">
                          <a:solidFill>
                            <a:srgbClr val="3F3F3F"/>
                          </a:solidFill>
                          <a:effectLst/>
                          <a:latin typeface="游ゴシック" panose="020B0400000000000000" pitchFamily="50" charset="-128"/>
                          <a:ea typeface="游ゴシック" panose="020B0400000000000000" pitchFamily="50" charset="-128"/>
                        </a:rPr>
                        <a:t>EZ-064</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en-US" sz="1000" b="1" i="0" u="none" strike="noStrike">
                          <a:solidFill>
                            <a:srgbClr val="3F3F3F"/>
                          </a:solidFill>
                          <a:effectLst/>
                          <a:latin typeface="游ゴシック" panose="020B0400000000000000" pitchFamily="50" charset="-128"/>
                          <a:ea typeface="游ゴシック" panose="020B0400000000000000" pitchFamily="50" charset="-128"/>
                        </a:rPr>
                        <a:t>freestile </a:t>
                      </a: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リブレ</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a16="http://schemas.microsoft.com/office/drawing/2014/main" val="3142775369"/>
                  </a:ext>
                </a:extLst>
              </a:tr>
              <a:tr h="204509">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価格</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dirty="0">
                          <a:solidFill>
                            <a:srgbClr val="3F3F3F"/>
                          </a:solidFill>
                          <a:effectLst/>
                          <a:latin typeface="游ゴシック" panose="020B0400000000000000" pitchFamily="50" charset="-128"/>
                          <a:ea typeface="游ゴシック" panose="020B0400000000000000" pitchFamily="50" charset="-128"/>
                        </a:rPr>
                        <a:t>　</a:t>
                      </a:r>
                      <a:r>
                        <a:rPr lang="en-US" altLang="ja-JP" sz="1000" b="1" i="0" u="none" strike="noStrike" dirty="0">
                          <a:solidFill>
                            <a:srgbClr val="3F3F3F"/>
                          </a:solidFill>
                          <a:effectLst/>
                          <a:latin typeface="游ゴシック" panose="020B0400000000000000" pitchFamily="50" charset="-128"/>
                          <a:ea typeface="游ゴシック" panose="020B0400000000000000" pitchFamily="50" charset="-128"/>
                        </a:rPr>
                        <a:t>               5000</a:t>
                      </a:r>
                      <a:endParaRPr lang="ja-JP" altLang="en-US" sz="1000" b="1" i="0" u="none" strike="noStrike" dirty="0">
                        <a:solidFill>
                          <a:srgbClr val="3F3F3F"/>
                        </a:solidFill>
                        <a:effectLst/>
                        <a:latin typeface="游ゴシック" panose="020B0400000000000000" pitchFamily="50" charset="-128"/>
                        <a:ea typeface="游ゴシック" panose="020B0400000000000000" pitchFamily="50" charset="-128"/>
                      </a:endParaRP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ctr"/>
                      <a:r>
                        <a:rPr lang="en-US" altLang="ja-JP" sz="1000" b="1" i="0" u="none" strike="noStrike">
                          <a:solidFill>
                            <a:srgbClr val="3F3F3F"/>
                          </a:solidFill>
                          <a:effectLst/>
                          <a:latin typeface="游ゴシック" panose="020B0400000000000000" pitchFamily="50" charset="-128"/>
                          <a:ea typeface="游ゴシック" panose="020B0400000000000000" pitchFamily="50" charset="-128"/>
                        </a:rPr>
                        <a:t>6530</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ctr"/>
                      <a:r>
                        <a:rPr lang="en-US" altLang="ja-JP" sz="1000" b="1" i="0" u="none" strike="noStrike">
                          <a:solidFill>
                            <a:srgbClr val="3F3F3F"/>
                          </a:solidFill>
                          <a:effectLst/>
                          <a:latin typeface="游ゴシック" panose="020B0400000000000000" pitchFamily="50" charset="-128"/>
                          <a:ea typeface="游ゴシック" panose="020B0400000000000000" pitchFamily="50" charset="-128"/>
                        </a:rPr>
                        <a:t>50800</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ctr"/>
                      <a:r>
                        <a:rPr lang="en-US" altLang="ja-JP" sz="1000" b="1" i="0" u="none" strike="noStrike">
                          <a:solidFill>
                            <a:srgbClr val="3F3F3F"/>
                          </a:solidFill>
                          <a:effectLst/>
                          <a:latin typeface="游ゴシック" panose="020B0400000000000000" pitchFamily="50" charset="-128"/>
                          <a:ea typeface="游ゴシック" panose="020B0400000000000000" pitchFamily="50" charset="-128"/>
                        </a:rPr>
                        <a:t>1937</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ctr"/>
                      <a:r>
                        <a:rPr lang="en-US" altLang="ja-JP" sz="1000" b="1" i="0" u="none" strike="noStrike">
                          <a:solidFill>
                            <a:srgbClr val="3F3F3F"/>
                          </a:solidFill>
                          <a:effectLst/>
                          <a:latin typeface="游ゴシック" panose="020B0400000000000000" pitchFamily="50" charset="-128"/>
                          <a:ea typeface="游ゴシック" panose="020B0400000000000000" pitchFamily="50" charset="-128"/>
                        </a:rPr>
                        <a:t>19800</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ctr"/>
                      <a:r>
                        <a:rPr lang="en-US" altLang="ja-JP" sz="1000" b="1" i="0" u="none" strike="noStrike">
                          <a:solidFill>
                            <a:srgbClr val="3F3F3F"/>
                          </a:solidFill>
                          <a:effectLst/>
                          <a:latin typeface="游ゴシック" panose="020B0400000000000000" pitchFamily="50" charset="-128"/>
                          <a:ea typeface="游ゴシック" panose="020B0400000000000000" pitchFamily="50" charset="-128"/>
                        </a:rPr>
                        <a:t>4400</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ctr"/>
                      <a:r>
                        <a:rPr lang="en-US" altLang="ja-JP" sz="1000" b="1" i="0" u="none" strike="noStrike">
                          <a:solidFill>
                            <a:srgbClr val="3F3F3F"/>
                          </a:solidFill>
                          <a:effectLst/>
                          <a:latin typeface="游ゴシック" panose="020B0400000000000000" pitchFamily="50" charset="-128"/>
                          <a:ea typeface="游ゴシック" panose="020B0400000000000000" pitchFamily="50" charset="-128"/>
                        </a:rPr>
                        <a:t>14400</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a16="http://schemas.microsoft.com/office/drawing/2014/main" val="3804376449"/>
                  </a:ext>
                </a:extLst>
              </a:tr>
              <a:tr h="204509">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運動データ</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dirty="0">
                          <a:solidFill>
                            <a:srgbClr val="3F3F3F"/>
                          </a:solidFill>
                          <a:effectLst/>
                          <a:latin typeface="游ゴシック" panose="020B0400000000000000" pitchFamily="50" charset="-128"/>
                          <a:ea typeface="游ゴシック" panose="020B0400000000000000" pitchFamily="50" charset="-128"/>
                        </a:rPr>
                        <a:t>〇</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en-US" altLang="ja-JP" sz="1000" b="1" i="0" u="none" strike="noStrike">
                          <a:solidFill>
                            <a:srgbClr val="3F3F3F"/>
                          </a:solidFill>
                          <a:effectLst/>
                          <a:latin typeface="游ゴシック" panose="020B0400000000000000" pitchFamily="50" charset="-128"/>
                          <a:ea typeface="游ゴシック" panose="020B0400000000000000" pitchFamily="50" charset="-128"/>
                        </a:rPr>
                        <a:t>×</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en-US" altLang="ja-JP" sz="1000" b="1" i="0" u="none" strike="noStrike">
                          <a:solidFill>
                            <a:srgbClr val="3F3F3F"/>
                          </a:solidFill>
                          <a:effectLst/>
                          <a:latin typeface="游ゴシック" panose="020B0400000000000000" pitchFamily="50" charset="-128"/>
                          <a:ea typeface="游ゴシック" panose="020B0400000000000000" pitchFamily="50" charset="-128"/>
                        </a:rPr>
                        <a:t>×</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〇</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〇</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en-US" altLang="ja-JP" sz="1000" b="1" i="0" u="none" strike="noStrike">
                          <a:solidFill>
                            <a:srgbClr val="3F3F3F"/>
                          </a:solidFill>
                          <a:effectLst/>
                          <a:latin typeface="游ゴシック" panose="020B0400000000000000" pitchFamily="50" charset="-128"/>
                          <a:ea typeface="游ゴシック" panose="020B0400000000000000" pitchFamily="50" charset="-128"/>
                        </a:rPr>
                        <a:t>×</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en-US" altLang="ja-JP" sz="1000" b="1" i="0" u="none" strike="noStrike">
                          <a:solidFill>
                            <a:srgbClr val="3F3F3F"/>
                          </a:solidFill>
                          <a:effectLst/>
                          <a:latin typeface="游ゴシック" panose="020B0400000000000000" pitchFamily="50" charset="-128"/>
                          <a:ea typeface="游ゴシック" panose="020B0400000000000000" pitchFamily="50" charset="-128"/>
                        </a:rPr>
                        <a:t>×</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a16="http://schemas.microsoft.com/office/drawing/2014/main" val="2232693622"/>
                  </a:ext>
                </a:extLst>
              </a:tr>
              <a:tr h="204509">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生体データ</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dirty="0">
                          <a:solidFill>
                            <a:srgbClr val="3F3F3F"/>
                          </a:solidFill>
                          <a:effectLst/>
                          <a:latin typeface="游ゴシック" panose="020B0400000000000000" pitchFamily="50" charset="-128"/>
                          <a:ea typeface="游ゴシック" panose="020B0400000000000000" pitchFamily="50" charset="-128"/>
                        </a:rPr>
                        <a:t>〇</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〇</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〇</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en-US" altLang="ja-JP" sz="1000" b="1" i="0" u="none" strike="noStrike">
                          <a:solidFill>
                            <a:srgbClr val="3F3F3F"/>
                          </a:solidFill>
                          <a:effectLst/>
                          <a:latin typeface="游ゴシック" panose="020B0400000000000000" pitchFamily="50" charset="-128"/>
                          <a:ea typeface="游ゴシック" panose="020B0400000000000000" pitchFamily="50" charset="-128"/>
                        </a:rPr>
                        <a:t>×</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〇</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〇</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〇</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a16="http://schemas.microsoft.com/office/drawing/2014/main" val="143407911"/>
                  </a:ext>
                </a:extLst>
              </a:tr>
              <a:tr h="204509">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持続性</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dirty="0">
                          <a:solidFill>
                            <a:srgbClr val="3F3F3F"/>
                          </a:solidFill>
                          <a:effectLst/>
                          <a:latin typeface="游ゴシック" panose="020B0400000000000000" pitchFamily="50" charset="-128"/>
                          <a:ea typeface="游ゴシック" panose="020B0400000000000000" pitchFamily="50" charset="-128"/>
                        </a:rPr>
                        <a:t>〇　</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en-US" altLang="ja-JP" sz="1000" b="1" i="0" u="none" strike="noStrike">
                          <a:solidFill>
                            <a:srgbClr val="3F3F3F"/>
                          </a:solidFill>
                          <a:effectLst/>
                          <a:latin typeface="游ゴシック" panose="020B0400000000000000" pitchFamily="50" charset="-128"/>
                          <a:ea typeface="游ゴシック" panose="020B0400000000000000" pitchFamily="50" charset="-128"/>
                        </a:rPr>
                        <a:t>×</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〇</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〇</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〇</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ja-JP" altLang="en-US" sz="1000" b="1" i="0" u="none" strike="noStrike">
                          <a:solidFill>
                            <a:srgbClr val="3F3F3F"/>
                          </a:solidFill>
                          <a:effectLst/>
                          <a:latin typeface="游ゴシック" panose="020B0400000000000000" pitchFamily="50" charset="-128"/>
                          <a:ea typeface="游ゴシック" panose="020B0400000000000000" pitchFamily="50" charset="-128"/>
                        </a:rPr>
                        <a:t>〇</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ctr"/>
                      <a:r>
                        <a:rPr lang="en-US" altLang="ja-JP" sz="1000" b="1" i="0" u="none" strike="noStrike" dirty="0">
                          <a:solidFill>
                            <a:srgbClr val="3F3F3F"/>
                          </a:solidFill>
                          <a:effectLst/>
                          <a:latin typeface="游ゴシック" panose="020B0400000000000000" pitchFamily="50" charset="-128"/>
                          <a:ea typeface="游ゴシック" panose="020B0400000000000000" pitchFamily="50" charset="-128"/>
                        </a:rPr>
                        <a:t>×</a:t>
                      </a:r>
                    </a:p>
                  </a:txBody>
                  <a:tcPr marL="4346" marR="4346" marT="434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a16="http://schemas.microsoft.com/office/drawing/2014/main" val="679537648"/>
                  </a:ext>
                </a:extLst>
              </a:tr>
            </a:tbl>
          </a:graphicData>
        </a:graphic>
      </p:graphicFrame>
      <p:pic>
        <p:nvPicPr>
          <p:cNvPr id="6" name="図 5">
            <a:extLst>
              <a:ext uri="{FF2B5EF4-FFF2-40B4-BE49-F238E27FC236}">
                <a16:creationId xmlns:a16="http://schemas.microsoft.com/office/drawing/2014/main" id="{E2D04C03-7BFC-41E2-8D50-DA86029D0175}"/>
              </a:ext>
            </a:extLst>
          </p:cNvPr>
          <p:cNvPicPr>
            <a:picLocks noChangeAspect="1"/>
          </p:cNvPicPr>
          <p:nvPr/>
        </p:nvPicPr>
        <p:blipFill>
          <a:blip r:embed="rId3"/>
          <a:stretch>
            <a:fillRect/>
          </a:stretch>
        </p:blipFill>
        <p:spPr>
          <a:xfrm>
            <a:off x="6747934" y="1154268"/>
            <a:ext cx="747182" cy="747182"/>
          </a:xfrm>
          <a:prstGeom prst="rect">
            <a:avLst/>
          </a:prstGeom>
        </p:spPr>
      </p:pic>
      <p:pic>
        <p:nvPicPr>
          <p:cNvPr id="8" name="図 7">
            <a:extLst>
              <a:ext uri="{FF2B5EF4-FFF2-40B4-BE49-F238E27FC236}">
                <a16:creationId xmlns:a16="http://schemas.microsoft.com/office/drawing/2014/main" id="{EF753D0F-D700-4F84-9195-B997E475E96C}"/>
              </a:ext>
            </a:extLst>
          </p:cNvPr>
          <p:cNvPicPr>
            <a:picLocks noChangeAspect="1"/>
          </p:cNvPicPr>
          <p:nvPr/>
        </p:nvPicPr>
        <p:blipFill>
          <a:blip r:embed="rId4"/>
          <a:stretch>
            <a:fillRect/>
          </a:stretch>
        </p:blipFill>
        <p:spPr>
          <a:xfrm>
            <a:off x="2566702" y="1258520"/>
            <a:ext cx="916517" cy="642930"/>
          </a:xfrm>
          <a:prstGeom prst="rect">
            <a:avLst/>
          </a:prstGeom>
        </p:spPr>
      </p:pic>
      <p:pic>
        <p:nvPicPr>
          <p:cNvPr id="10" name="図 9">
            <a:extLst>
              <a:ext uri="{FF2B5EF4-FFF2-40B4-BE49-F238E27FC236}">
                <a16:creationId xmlns:a16="http://schemas.microsoft.com/office/drawing/2014/main" id="{4B7FB08E-07EC-48F7-A640-357FDEF98C33}"/>
              </a:ext>
            </a:extLst>
          </p:cNvPr>
          <p:cNvPicPr>
            <a:picLocks noChangeAspect="1"/>
          </p:cNvPicPr>
          <p:nvPr/>
        </p:nvPicPr>
        <p:blipFill>
          <a:blip r:embed="rId5"/>
          <a:stretch>
            <a:fillRect/>
          </a:stretch>
        </p:blipFill>
        <p:spPr>
          <a:xfrm>
            <a:off x="3599391" y="1419539"/>
            <a:ext cx="916517" cy="481911"/>
          </a:xfrm>
          <a:prstGeom prst="rect">
            <a:avLst/>
          </a:prstGeom>
        </p:spPr>
      </p:pic>
      <p:pic>
        <p:nvPicPr>
          <p:cNvPr id="12" name="Picture 2" descr="BHI260AP Bosch Sensortec | センサ、トランスデューサ | DigiKey">
            <a:extLst>
              <a:ext uri="{FF2B5EF4-FFF2-40B4-BE49-F238E27FC236}">
                <a16:creationId xmlns:a16="http://schemas.microsoft.com/office/drawing/2014/main" id="{C7318B84-25DD-4F3A-9711-A124450F06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726" y="1154268"/>
            <a:ext cx="838730" cy="8387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jp: Apple Watch Series 3(GPSモデル)-  42mmスペースグレイアルミニウムケースとブラックスポーツバンド : 家電＆カメラ">
            <a:extLst>
              <a:ext uri="{FF2B5EF4-FFF2-40B4-BE49-F238E27FC236}">
                <a16:creationId xmlns:a16="http://schemas.microsoft.com/office/drawing/2014/main" id="{0C2B6D5D-F332-4501-9296-B1225ACB37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6275" y="1258520"/>
            <a:ext cx="560916" cy="6942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当院の糖尿病専門外来で採用！血糖値の「視える化」Freestyleリブレとは – 転ばぬ先の杖">
            <a:extLst>
              <a:ext uri="{FF2B5EF4-FFF2-40B4-BE49-F238E27FC236}">
                <a16:creationId xmlns:a16="http://schemas.microsoft.com/office/drawing/2014/main" id="{215C9F8B-616F-416C-A8B8-7A28F5A66E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1288" y="1189357"/>
            <a:ext cx="992960" cy="660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A2D91AF2-A48D-4E80-8624-97353BF2746D}"/>
              </a:ext>
            </a:extLst>
          </p:cNvPr>
          <p:cNvSpPr txBox="1"/>
          <p:nvPr/>
        </p:nvSpPr>
        <p:spPr>
          <a:xfrm>
            <a:off x="1011767" y="735786"/>
            <a:ext cx="4030133" cy="553998"/>
          </a:xfrm>
          <a:prstGeom prst="rect">
            <a:avLst/>
          </a:prstGeom>
          <a:noFill/>
        </p:spPr>
        <p:txBody>
          <a:bodyPr wrap="square" rtlCol="0">
            <a:spAutoFit/>
          </a:bodyPr>
          <a:lstStyle/>
          <a:p>
            <a:r>
              <a:rPr kumimoji="1" lang="ja-JP" altLang="en-US" sz="3000" dirty="0"/>
              <a:t>類似製品との比較</a:t>
            </a:r>
          </a:p>
        </p:txBody>
      </p:sp>
      <p:sp>
        <p:nvSpPr>
          <p:cNvPr id="16" name="テキスト ボックス 15">
            <a:extLst>
              <a:ext uri="{FF2B5EF4-FFF2-40B4-BE49-F238E27FC236}">
                <a16:creationId xmlns:a16="http://schemas.microsoft.com/office/drawing/2014/main" id="{E0DE82C4-802F-43D0-B0E1-D8CA7DAD3151}"/>
              </a:ext>
            </a:extLst>
          </p:cNvPr>
          <p:cNvSpPr txBox="1"/>
          <p:nvPr/>
        </p:nvSpPr>
        <p:spPr>
          <a:xfrm>
            <a:off x="361079" y="1511164"/>
            <a:ext cx="5580599" cy="4047262"/>
          </a:xfrm>
          <a:prstGeom prst="rect">
            <a:avLst/>
          </a:prstGeom>
          <a:noFill/>
        </p:spPr>
        <p:txBody>
          <a:bodyPr wrap="square">
            <a:spAutoFit/>
          </a:bodyPr>
          <a:lstStyle/>
          <a:p>
            <a:pPr rtl="0">
              <a:spcBef>
                <a:spcPts val="0"/>
              </a:spcBef>
              <a:spcAft>
                <a:spcPts val="1200"/>
              </a:spcAft>
            </a:pPr>
            <a:r>
              <a:rPr lang="ja-JP" altLang="en-US" sz="1800" b="1" i="0" u="none" strike="noStrike" dirty="0">
                <a:solidFill>
                  <a:srgbClr val="595959"/>
                </a:solidFill>
                <a:effectLst/>
                <a:latin typeface="Arial" panose="020B0604020202020204" pitchFamily="34" charset="0"/>
              </a:rPr>
              <a:t>「</a:t>
            </a:r>
            <a:r>
              <a:rPr lang="en-US" altLang="ja-JP" sz="1800" b="1" i="0" u="none" strike="noStrike" dirty="0">
                <a:solidFill>
                  <a:srgbClr val="595959"/>
                </a:solidFill>
                <a:effectLst/>
                <a:latin typeface="Arial" panose="020B0604020202020204" pitchFamily="34" charset="0"/>
              </a:rPr>
              <a:t>freestyle </a:t>
            </a:r>
            <a:r>
              <a:rPr lang="ja-JP" altLang="en-US" sz="1800" b="1" i="0" u="none" strike="noStrike" dirty="0">
                <a:solidFill>
                  <a:srgbClr val="595959"/>
                </a:solidFill>
                <a:effectLst/>
                <a:latin typeface="Arial" panose="020B0604020202020204" pitchFamily="34" charset="0"/>
              </a:rPr>
              <a:t>リブレ」</a:t>
            </a:r>
            <a:endParaRPr lang="ja-JP" altLang="en-US" sz="1800" b="0" dirty="0">
              <a:effectLst/>
            </a:endParaRPr>
          </a:p>
          <a:p>
            <a:pPr rtl="0">
              <a:spcBef>
                <a:spcPts val="0"/>
              </a:spcBef>
              <a:spcAft>
                <a:spcPts val="1200"/>
              </a:spcAft>
            </a:pPr>
            <a:r>
              <a:rPr lang="ja-JP" altLang="en-US" sz="1800" b="0" i="0" u="none" strike="noStrike" dirty="0">
                <a:solidFill>
                  <a:srgbClr val="595959"/>
                </a:solidFill>
                <a:effectLst/>
                <a:latin typeface="Arial" panose="020B0604020202020204" pitchFamily="34" charset="0"/>
              </a:rPr>
              <a:t>腕にセンサーを取り付け、　　　　　　　　　　　血糖値を</a:t>
            </a:r>
            <a:r>
              <a:rPr lang="en-US" altLang="ja-JP" sz="1800" b="0" i="0" u="none" strike="noStrike" dirty="0">
                <a:solidFill>
                  <a:srgbClr val="595959"/>
                </a:solidFill>
                <a:effectLst/>
                <a:latin typeface="Arial" panose="020B0604020202020204" pitchFamily="34" charset="0"/>
              </a:rPr>
              <a:t>24</a:t>
            </a:r>
            <a:r>
              <a:rPr lang="ja-JP" altLang="en-US" sz="1800" b="0" i="0" u="none" strike="noStrike" dirty="0">
                <a:solidFill>
                  <a:srgbClr val="595959"/>
                </a:solidFill>
                <a:effectLst/>
                <a:latin typeface="Arial" panose="020B0604020202020204" pitchFamily="34" charset="0"/>
              </a:rPr>
              <a:t>時間いつでも測定できる機器。</a:t>
            </a:r>
            <a:endParaRPr lang="ja-JP" altLang="en-US" sz="1800" b="0" dirty="0">
              <a:effectLst/>
            </a:endParaRPr>
          </a:p>
          <a:p>
            <a:pPr rtl="0">
              <a:spcBef>
                <a:spcPts val="0"/>
              </a:spcBef>
              <a:spcAft>
                <a:spcPts val="1200"/>
              </a:spcAft>
            </a:pPr>
            <a:r>
              <a:rPr lang="ja-JP" altLang="en-US" sz="1800" b="0" i="0" u="none" strike="noStrike" dirty="0">
                <a:solidFill>
                  <a:srgbClr val="595959"/>
                </a:solidFill>
                <a:effectLst/>
                <a:latin typeface="Arial" panose="020B0604020202020204" pitchFamily="34" charset="0"/>
              </a:rPr>
              <a:t>測定できるのは血糖値のみなので、　　　　　　　医師が患者に対して具体的な指示を出すのが難しい。</a:t>
            </a:r>
            <a:endParaRPr lang="ja-JP" altLang="en-US" sz="1800" b="0" dirty="0">
              <a:effectLst/>
            </a:endParaRPr>
          </a:p>
          <a:p>
            <a:pPr rtl="0">
              <a:spcBef>
                <a:spcPts val="0"/>
              </a:spcBef>
              <a:spcAft>
                <a:spcPts val="1200"/>
              </a:spcAft>
            </a:pPr>
            <a:r>
              <a:rPr lang="ja-JP" altLang="en-US" sz="1800" b="0" i="0" u="none" strike="noStrike" dirty="0">
                <a:solidFill>
                  <a:srgbClr val="595959"/>
                </a:solidFill>
                <a:effectLst/>
                <a:latin typeface="Arial" panose="020B0604020202020204" pitchFamily="34" charset="0"/>
              </a:rPr>
              <a:t>私たちのアイデアを使用することで、　　　　　　　数値以外のデータを測定することができ、　　　　治療法の提示がしやすくなることが想定できる。</a:t>
            </a:r>
            <a:endParaRPr lang="ja-JP" altLang="en-US" sz="1800" b="0" dirty="0">
              <a:effectLst/>
            </a:endParaRPr>
          </a:p>
          <a:p>
            <a:pPr rtl="0">
              <a:spcBef>
                <a:spcPts val="0"/>
              </a:spcBef>
              <a:spcAft>
                <a:spcPts val="1200"/>
              </a:spcAft>
            </a:pPr>
            <a:br>
              <a:rPr lang="ja-JP" altLang="en-US" b="0" dirty="0">
                <a:effectLst/>
              </a:rPr>
            </a:br>
            <a:r>
              <a:rPr lang="ja-JP" altLang="en-US" sz="700" b="0" i="0" u="none" strike="noStrike" dirty="0">
                <a:solidFill>
                  <a:srgbClr val="595959"/>
                </a:solidFill>
                <a:effectLst/>
                <a:latin typeface="Arial" panose="020B0604020202020204" pitchFamily="34" charset="0"/>
              </a:rPr>
              <a:t>　</a:t>
            </a:r>
            <a:endParaRPr lang="ja-JP" altLang="en-US" b="0" dirty="0">
              <a:effectLst/>
            </a:endParaRPr>
          </a:p>
          <a:p>
            <a:br>
              <a:rPr lang="ja-JP" altLang="en-US" b="0" dirty="0">
                <a:effectLst/>
              </a:rPr>
            </a:br>
            <a:br>
              <a:rPr lang="ja-JP" altLang="en-US" b="0" dirty="0">
                <a:effectLst/>
              </a:rPr>
            </a:br>
            <a:endParaRPr lang="ja-JP" altLang="en-US" dirty="0"/>
          </a:p>
        </p:txBody>
      </p:sp>
      <p:pic>
        <p:nvPicPr>
          <p:cNvPr id="3074" name="Picture 2">
            <a:extLst>
              <a:ext uri="{FF2B5EF4-FFF2-40B4-BE49-F238E27FC236}">
                <a16:creationId xmlns:a16="http://schemas.microsoft.com/office/drawing/2014/main" id="{A13E0979-332E-4E84-A002-F344DDB08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108" y="416983"/>
            <a:ext cx="35242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E660347-512B-4E09-ADBC-2B26C8EDE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0782" y="2081207"/>
            <a:ext cx="2409825" cy="189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122" name="Picture 2">
            <a:extLst>
              <a:ext uri="{FF2B5EF4-FFF2-40B4-BE49-F238E27FC236}">
                <a16:creationId xmlns:a16="http://schemas.microsoft.com/office/drawing/2014/main" id="{488B5624-70EE-469B-8A00-78A1B3710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07" y="347663"/>
            <a:ext cx="7829550" cy="4448175"/>
          </a:xfrm>
          <a:prstGeom prst="rect">
            <a:avLst/>
          </a:prstGeom>
          <a:noFill/>
          <a:extLst>
            <a:ext uri="{909E8E84-426E-40DD-AFC4-6F175D3DCCD1}">
              <a14:hiddenFill xmlns:a14="http://schemas.microsoft.com/office/drawing/2010/main">
                <a:solidFill>
                  <a:srgbClr val="FFFFFF"/>
                </a:solidFill>
              </a14:hiddenFill>
            </a:ext>
          </a:extLst>
        </p:spPr>
      </p:pic>
      <p:sp>
        <p:nvSpPr>
          <p:cNvPr id="5" name="吹き出し: 角を丸めた四角形 4">
            <a:extLst>
              <a:ext uri="{FF2B5EF4-FFF2-40B4-BE49-F238E27FC236}">
                <a16:creationId xmlns:a16="http://schemas.microsoft.com/office/drawing/2014/main" id="{81160C81-5B3C-4020-AD65-983CE34A991A}"/>
              </a:ext>
            </a:extLst>
          </p:cNvPr>
          <p:cNvSpPr/>
          <p:nvPr/>
        </p:nvSpPr>
        <p:spPr>
          <a:xfrm>
            <a:off x="2647664" y="1395662"/>
            <a:ext cx="2626979" cy="1107849"/>
          </a:xfrm>
          <a:prstGeom prst="wedgeRoundRectCallout">
            <a:avLst>
              <a:gd name="adj1" fmla="val -37786"/>
              <a:gd name="adj2" fmla="val 8170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E7693BD-6CFD-4951-8F60-02B893B102F9}"/>
              </a:ext>
            </a:extLst>
          </p:cNvPr>
          <p:cNvSpPr txBox="1"/>
          <p:nvPr/>
        </p:nvSpPr>
        <p:spPr>
          <a:xfrm>
            <a:off x="2736376" y="1476037"/>
            <a:ext cx="4908644" cy="1354217"/>
          </a:xfrm>
          <a:prstGeom prst="rect">
            <a:avLst/>
          </a:prstGeom>
          <a:noFill/>
        </p:spPr>
        <p:txBody>
          <a:bodyPr wrap="square">
            <a:spAutoFit/>
          </a:bodyPr>
          <a:lstStyle/>
          <a:p>
            <a:pPr rtl="0">
              <a:spcBef>
                <a:spcPts val="0"/>
              </a:spcBef>
              <a:spcAft>
                <a:spcPts val="0"/>
              </a:spcAft>
            </a:pPr>
            <a:r>
              <a:rPr lang="ja-JP" altLang="en-US" sz="1800" b="0" i="0" u="none" strike="noStrike" dirty="0">
                <a:solidFill>
                  <a:srgbClr val="000000"/>
                </a:solidFill>
                <a:effectLst/>
                <a:latin typeface="Arial" panose="020B0604020202020204" pitchFamily="34" charset="0"/>
              </a:rPr>
              <a:t>中小企業はセンサー</a:t>
            </a:r>
            <a:endParaRPr lang="ja-JP" altLang="en-US" sz="1800" b="0" dirty="0">
              <a:effectLst/>
            </a:endParaRPr>
          </a:p>
          <a:p>
            <a:pPr rtl="0">
              <a:spcBef>
                <a:spcPts val="0"/>
              </a:spcBef>
              <a:spcAft>
                <a:spcPts val="0"/>
              </a:spcAft>
            </a:pPr>
            <a:r>
              <a:rPr lang="ja-JP" altLang="en-US" sz="1800" b="0" i="0" u="none" strike="noStrike" dirty="0">
                <a:solidFill>
                  <a:srgbClr val="000000"/>
                </a:solidFill>
                <a:effectLst/>
                <a:latin typeface="Arial" panose="020B0604020202020204" pitchFamily="34" charset="0"/>
              </a:rPr>
              <a:t>とウェアラブル端末</a:t>
            </a:r>
            <a:endParaRPr lang="ja-JP" altLang="en-US" sz="1800" b="0" dirty="0">
              <a:effectLst/>
            </a:endParaRPr>
          </a:p>
          <a:p>
            <a:pPr rtl="0">
              <a:spcBef>
                <a:spcPts val="0"/>
              </a:spcBef>
              <a:spcAft>
                <a:spcPts val="0"/>
              </a:spcAft>
            </a:pPr>
            <a:r>
              <a:rPr lang="ja-JP" altLang="en-US" sz="1800" b="0" i="0" u="none" strike="noStrike" dirty="0">
                <a:solidFill>
                  <a:srgbClr val="000000"/>
                </a:solidFill>
                <a:effectLst/>
                <a:latin typeface="Arial" panose="020B0604020202020204" pitchFamily="34" charset="0"/>
              </a:rPr>
              <a:t>の開発、販売を行う</a:t>
            </a:r>
            <a:endParaRPr lang="ja-JP" altLang="en-US" sz="1800" b="0" dirty="0">
              <a:effectLst/>
            </a:endParaRPr>
          </a:p>
          <a:p>
            <a:br>
              <a:rPr lang="ja-JP" altLang="en-US" dirty="0"/>
            </a:br>
            <a:endParaRPr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7" name="雲 6">
            <a:extLst>
              <a:ext uri="{FF2B5EF4-FFF2-40B4-BE49-F238E27FC236}">
                <a16:creationId xmlns:a16="http://schemas.microsoft.com/office/drawing/2014/main" id="{E376D893-56C5-4986-AC1B-7A772EC19E2A}"/>
              </a:ext>
            </a:extLst>
          </p:cNvPr>
          <p:cNvSpPr/>
          <p:nvPr/>
        </p:nvSpPr>
        <p:spPr>
          <a:xfrm>
            <a:off x="2126148" y="4022982"/>
            <a:ext cx="4639733" cy="855467"/>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8" name="Google Shape;498;p34"/>
          <p:cNvSpPr txBox="1">
            <a:spLocks noGrp="1"/>
          </p:cNvSpPr>
          <p:nvPr>
            <p:ph type="title"/>
          </p:nvPr>
        </p:nvSpPr>
        <p:spPr>
          <a:xfrm>
            <a:off x="237896" y="500861"/>
            <a:ext cx="2833766" cy="822300"/>
          </a:xfrm>
          <a:prstGeom prst="rect">
            <a:avLst/>
          </a:prstGeom>
        </p:spPr>
        <p:txBody>
          <a:bodyPr spcFirstLastPara="1" wrap="square" lIns="91425" tIns="91425" rIns="91425" bIns="91425" anchor="ctr" anchorCtr="0">
            <a:noAutofit/>
          </a:bodyPr>
          <a:lstStyle/>
          <a:p>
            <a:br>
              <a:rPr lang="ja-JP" altLang="en-US" b="0" dirty="0"/>
            </a:br>
            <a:r>
              <a:rPr lang="ja-JP" altLang="en-US" sz="3600" dirty="0"/>
              <a:t>まとめ</a:t>
            </a:r>
            <a:br>
              <a:rPr lang="ja-JP" altLang="en-US" dirty="0"/>
            </a:br>
            <a:endParaRPr dirty="0"/>
          </a:p>
        </p:txBody>
      </p:sp>
      <p:sp>
        <p:nvSpPr>
          <p:cNvPr id="500" name="Google Shape;500;p34"/>
          <p:cNvSpPr txBox="1">
            <a:spLocks noGrp="1"/>
          </p:cNvSpPr>
          <p:nvPr>
            <p:ph type="subTitle" idx="1"/>
          </p:nvPr>
        </p:nvSpPr>
        <p:spPr>
          <a:xfrm>
            <a:off x="2577594" y="2164857"/>
            <a:ext cx="3988812" cy="1500512"/>
          </a:xfrm>
          <a:prstGeom prst="rect">
            <a:avLst/>
          </a:prstGeom>
        </p:spPr>
        <p:txBody>
          <a:bodyPr spcFirstLastPara="1" wrap="square" lIns="91425" tIns="91425" rIns="91425" bIns="91425" anchor="ctr" anchorCtr="0">
            <a:noAutofit/>
          </a:bodyPr>
          <a:lstStyle/>
          <a:p>
            <a:br>
              <a:rPr lang="ja-JP" altLang="en-US" dirty="0"/>
            </a:br>
            <a:endParaRPr dirty="0"/>
          </a:p>
        </p:txBody>
      </p:sp>
      <p:pic>
        <p:nvPicPr>
          <p:cNvPr id="3076" name="Picture 4">
            <a:extLst>
              <a:ext uri="{FF2B5EF4-FFF2-40B4-BE49-F238E27FC236}">
                <a16:creationId xmlns:a16="http://schemas.microsoft.com/office/drawing/2014/main" id="{4D0858AB-AF40-41AE-87BC-4554BFBAE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657" y="951777"/>
            <a:ext cx="3058650" cy="3058650"/>
          </a:xfrm>
          <a:prstGeom prst="rect">
            <a:avLst/>
          </a:prstGeom>
          <a:noFill/>
          <a:extLst>
            <a:ext uri="{909E8E84-426E-40DD-AFC4-6F175D3DCCD1}">
              <a14:hiddenFill xmlns:a14="http://schemas.microsoft.com/office/drawing/2010/main">
                <a:solidFill>
                  <a:srgbClr val="FFFFFF"/>
                </a:solidFill>
              </a14:hiddenFill>
            </a:ext>
          </a:extLst>
        </p:spPr>
      </p:pic>
      <p:sp>
        <p:nvSpPr>
          <p:cNvPr id="2" name="吹き出し: 円形 1">
            <a:extLst>
              <a:ext uri="{FF2B5EF4-FFF2-40B4-BE49-F238E27FC236}">
                <a16:creationId xmlns:a16="http://schemas.microsoft.com/office/drawing/2014/main" id="{97F232A0-AA7C-469F-BF75-633783C9EA3D}"/>
              </a:ext>
            </a:extLst>
          </p:cNvPr>
          <p:cNvSpPr/>
          <p:nvPr/>
        </p:nvSpPr>
        <p:spPr>
          <a:xfrm>
            <a:off x="6173474" y="2418728"/>
            <a:ext cx="2916766" cy="1739900"/>
          </a:xfrm>
          <a:prstGeom prst="wedgeEllipseCallout">
            <a:avLst>
              <a:gd name="adj1" fmla="val -65631"/>
              <a:gd name="adj2" fmla="val -38878"/>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吹き出し: 円形 2">
            <a:extLst>
              <a:ext uri="{FF2B5EF4-FFF2-40B4-BE49-F238E27FC236}">
                <a16:creationId xmlns:a16="http://schemas.microsoft.com/office/drawing/2014/main" id="{99292E47-4E6A-41A1-9A54-123D179D1F98}"/>
              </a:ext>
            </a:extLst>
          </p:cNvPr>
          <p:cNvSpPr/>
          <p:nvPr/>
        </p:nvSpPr>
        <p:spPr>
          <a:xfrm>
            <a:off x="342900" y="1504457"/>
            <a:ext cx="2798234" cy="1463110"/>
          </a:xfrm>
          <a:prstGeom prst="wedgeEllipseCallout">
            <a:avLst>
              <a:gd name="adj1" fmla="val 54508"/>
              <a:gd name="adj2" fmla="val 26044"/>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2290CA2-7AA7-44E8-9714-F6C601D1D176}"/>
              </a:ext>
            </a:extLst>
          </p:cNvPr>
          <p:cNvSpPr txBox="1"/>
          <p:nvPr/>
        </p:nvSpPr>
        <p:spPr>
          <a:xfrm>
            <a:off x="6390138" y="3005833"/>
            <a:ext cx="2519342" cy="707886"/>
          </a:xfrm>
          <a:prstGeom prst="rect">
            <a:avLst/>
          </a:prstGeom>
          <a:noFill/>
        </p:spPr>
        <p:txBody>
          <a:bodyPr wrap="square" rtlCol="0">
            <a:spAutoFit/>
          </a:bodyPr>
          <a:lstStyle/>
          <a:p>
            <a:r>
              <a:rPr kumimoji="1" lang="ja-JP" altLang="en-US" sz="2000" dirty="0">
                <a:solidFill>
                  <a:srgbClr val="00B050"/>
                </a:solidFill>
              </a:rPr>
              <a:t>自分の体の健康管理がより手軽に！！</a:t>
            </a:r>
            <a:endParaRPr kumimoji="1" lang="en-US" altLang="ja-JP" sz="2000" dirty="0">
              <a:solidFill>
                <a:srgbClr val="00B050"/>
              </a:solidFill>
            </a:endParaRPr>
          </a:p>
        </p:txBody>
      </p:sp>
      <p:sp>
        <p:nvSpPr>
          <p:cNvPr id="5" name="テキスト ボックス 4">
            <a:extLst>
              <a:ext uri="{FF2B5EF4-FFF2-40B4-BE49-F238E27FC236}">
                <a16:creationId xmlns:a16="http://schemas.microsoft.com/office/drawing/2014/main" id="{20B9C1F1-2B04-40CA-9674-3430D355961E}"/>
              </a:ext>
            </a:extLst>
          </p:cNvPr>
          <p:cNvSpPr txBox="1"/>
          <p:nvPr/>
        </p:nvSpPr>
        <p:spPr>
          <a:xfrm>
            <a:off x="463222" y="1792589"/>
            <a:ext cx="2636216" cy="830997"/>
          </a:xfrm>
          <a:prstGeom prst="rect">
            <a:avLst/>
          </a:prstGeom>
          <a:noFill/>
        </p:spPr>
        <p:txBody>
          <a:bodyPr wrap="square" rtlCol="0">
            <a:spAutoFit/>
          </a:bodyPr>
          <a:lstStyle/>
          <a:p>
            <a:r>
              <a:rPr kumimoji="1" lang="ja-JP" altLang="en-US" sz="1600" dirty="0">
                <a:solidFill>
                  <a:srgbClr val="00B050"/>
                </a:solidFill>
              </a:rPr>
              <a:t>医師も今まで</a:t>
            </a:r>
            <a:endParaRPr kumimoji="1" lang="en-US" altLang="ja-JP" sz="1600" dirty="0">
              <a:solidFill>
                <a:srgbClr val="00B050"/>
              </a:solidFill>
            </a:endParaRPr>
          </a:p>
          <a:p>
            <a:r>
              <a:rPr kumimoji="1" lang="ja-JP" altLang="en-US" sz="1600" dirty="0">
                <a:solidFill>
                  <a:srgbClr val="00B050"/>
                </a:solidFill>
              </a:rPr>
              <a:t>わかりずらかった患者の</a:t>
            </a:r>
            <a:endParaRPr kumimoji="1" lang="en-US" altLang="ja-JP" sz="1600" dirty="0">
              <a:solidFill>
                <a:srgbClr val="00B050"/>
              </a:solidFill>
            </a:endParaRPr>
          </a:p>
          <a:p>
            <a:r>
              <a:rPr kumimoji="1" lang="ja-JP" altLang="en-US" sz="1600" dirty="0">
                <a:solidFill>
                  <a:srgbClr val="00B050"/>
                </a:solidFill>
              </a:rPr>
              <a:t>行動データが明らかに！！</a:t>
            </a:r>
            <a:endParaRPr kumimoji="1" lang="en-US" altLang="ja-JP" sz="1600" dirty="0">
              <a:solidFill>
                <a:srgbClr val="00B050"/>
              </a:solidFill>
            </a:endParaRPr>
          </a:p>
        </p:txBody>
      </p:sp>
      <p:sp>
        <p:nvSpPr>
          <p:cNvPr id="6" name="テキスト ボックス 5">
            <a:extLst>
              <a:ext uri="{FF2B5EF4-FFF2-40B4-BE49-F238E27FC236}">
                <a16:creationId xmlns:a16="http://schemas.microsoft.com/office/drawing/2014/main" id="{A4208391-63AD-494F-9A66-75FDE42E7E4A}"/>
              </a:ext>
            </a:extLst>
          </p:cNvPr>
          <p:cNvSpPr txBox="1"/>
          <p:nvPr/>
        </p:nvSpPr>
        <p:spPr>
          <a:xfrm>
            <a:off x="2556427" y="4172056"/>
            <a:ext cx="3939544" cy="523220"/>
          </a:xfrm>
          <a:prstGeom prst="rect">
            <a:avLst/>
          </a:prstGeom>
          <a:noFill/>
        </p:spPr>
        <p:txBody>
          <a:bodyPr wrap="square" rtlCol="0">
            <a:spAutoFit/>
          </a:bodyPr>
          <a:lstStyle/>
          <a:p>
            <a:r>
              <a:rPr kumimoji="1" lang="ja-JP" altLang="en-US" dirty="0">
                <a:solidFill>
                  <a:srgbClr val="00B050"/>
                </a:solidFill>
              </a:rPr>
              <a:t>生活習慣病患者の生活管理は新しい時代へ！</a:t>
            </a:r>
            <a:endParaRPr kumimoji="1" lang="en-US" altLang="ja-JP" dirty="0">
              <a:solidFill>
                <a:srgbClr val="00B050"/>
              </a:solidFill>
            </a:endParaRPr>
          </a:p>
          <a:p>
            <a:r>
              <a:rPr kumimoji="1" lang="en-US" altLang="ja-JP" dirty="0">
                <a:solidFill>
                  <a:srgbClr val="00B050"/>
                </a:solidFill>
              </a:rPr>
              <a:t>AI</a:t>
            </a:r>
            <a:r>
              <a:rPr kumimoji="1" lang="ja-JP" altLang="en-US" dirty="0">
                <a:solidFill>
                  <a:srgbClr val="00B050"/>
                </a:solidFill>
              </a:rPr>
              <a:t>との協同によってより良い生活を！！</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1"/>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r>
              <a:rPr lang="ja-JP" altLang="en-US" b="0"/>
              <a:t>製品アイデアの基本情報</a:t>
            </a:r>
            <a:br>
              <a:rPr lang="ja-JP" altLang="en-US" b="0"/>
            </a:br>
            <a:br>
              <a:rPr lang="ja-JP" altLang="en-US"/>
            </a:br>
            <a:endParaRPr dirty="0"/>
          </a:p>
        </p:txBody>
      </p:sp>
      <p:sp>
        <p:nvSpPr>
          <p:cNvPr id="469" name="Google Shape;469;p31"/>
          <p:cNvSpPr txBox="1">
            <a:spLocks noGrp="1"/>
          </p:cNvSpPr>
          <p:nvPr>
            <p:ph type="body" idx="1"/>
          </p:nvPr>
        </p:nvSpPr>
        <p:spPr>
          <a:xfrm>
            <a:off x="540000" y="1062974"/>
            <a:ext cx="8064000" cy="3574800"/>
          </a:xfrm>
          <a:prstGeom prst="rect">
            <a:avLst/>
          </a:prstGeom>
        </p:spPr>
        <p:txBody>
          <a:bodyPr spcFirstLastPara="1" wrap="square" lIns="91425" tIns="91425" rIns="91425" bIns="91425" anchor="t" anchorCtr="0">
            <a:noAutofit/>
          </a:bodyPr>
          <a:lstStyle/>
          <a:p>
            <a:pPr marL="114300" indent="0">
              <a:buNone/>
            </a:pPr>
            <a:endParaRPr lang="en-US" altLang="ja-JP" sz="2800" dirty="0"/>
          </a:p>
          <a:p>
            <a:pPr marL="114300" indent="0">
              <a:buNone/>
            </a:pPr>
            <a:r>
              <a:rPr lang="ja-JP" altLang="en-US" sz="2800"/>
              <a:t>・製品アイデアの使用特許：</a:t>
            </a:r>
            <a:endParaRPr lang="en-US" altLang="ja-JP" sz="2800" dirty="0"/>
          </a:p>
          <a:p>
            <a:pPr marL="114300" indent="0">
              <a:buNone/>
            </a:pPr>
            <a:r>
              <a:rPr lang="ja-JP" altLang="en-US" sz="2800"/>
              <a:t>　　・</a:t>
            </a:r>
            <a:r>
              <a:rPr lang="en" altLang="ja-JP" sz="2800" dirty="0"/>
              <a:t>ITOKI</a:t>
            </a:r>
            <a:r>
              <a:rPr lang="ja-JP" altLang="en" sz="2800"/>
              <a:t>　「</a:t>
            </a:r>
            <a:r>
              <a:rPr lang="ja-JP" altLang="en-US" sz="2800"/>
              <a:t>オフィスログ」</a:t>
            </a:r>
          </a:p>
          <a:p>
            <a:pPr marL="114300" indent="0">
              <a:buNone/>
            </a:pPr>
            <a:r>
              <a:rPr lang="ja-JP" altLang="en-US" sz="2800"/>
              <a:t>・製品アイデア名：</a:t>
            </a:r>
          </a:p>
          <a:p>
            <a:pPr marL="114300" indent="0">
              <a:buNone/>
            </a:pPr>
            <a:r>
              <a:rPr lang="ja-JP" altLang="en-US" sz="2800"/>
              <a:t>　　・生活習慣改善ツール</a:t>
            </a:r>
          </a:p>
          <a:p>
            <a:pPr marL="114300" indent="0">
              <a:buNone/>
            </a:pPr>
            <a:r>
              <a:rPr lang="ja-JP" altLang="en-US" sz="2800"/>
              <a:t>・製品アイデアのコンセプト：</a:t>
            </a:r>
          </a:p>
          <a:p>
            <a:pPr marL="114300" indent="0">
              <a:buNone/>
            </a:pPr>
            <a:r>
              <a:rPr lang="ja-JP" altLang="en-US" sz="2800"/>
              <a:t>　　・より正確に、コンパクトに健康管理を。</a:t>
            </a:r>
          </a:p>
          <a:p>
            <a:pPr marL="114300" indent="0">
              <a:buNone/>
            </a:pPr>
            <a:r>
              <a:rPr lang="ja-JP" altLang="en-US" sz="2800"/>
              <a:t>　　・データで見る、生活習慣</a:t>
            </a:r>
            <a:br>
              <a:rPr lang="ja-JP" altLang="en-US"/>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2"/>
          <p:cNvSpPr txBox="1">
            <a:spLocks noGrp="1"/>
          </p:cNvSpPr>
          <p:nvPr>
            <p:ph type="title"/>
          </p:nvPr>
        </p:nvSpPr>
        <p:spPr>
          <a:xfrm>
            <a:off x="2259637" y="363275"/>
            <a:ext cx="4661115" cy="572700"/>
          </a:xfrm>
          <a:prstGeom prst="rect">
            <a:avLst/>
          </a:prstGeom>
        </p:spPr>
        <p:txBody>
          <a:bodyPr spcFirstLastPara="1" wrap="square" lIns="91425" tIns="91425" rIns="91425" bIns="91425" anchor="t" anchorCtr="0">
            <a:noAutofit/>
          </a:bodyPr>
          <a:lstStyle/>
          <a:p>
            <a:pPr lvl="0"/>
            <a:r>
              <a:rPr lang="ja-JP" altLang="en-US" b="0"/>
              <a:t>製品アイデアのポイント</a:t>
            </a:r>
            <a:endParaRPr dirty="0"/>
          </a:p>
        </p:txBody>
      </p:sp>
      <p:pic>
        <p:nvPicPr>
          <p:cNvPr id="1026" name="Picture 2">
            <a:extLst>
              <a:ext uri="{FF2B5EF4-FFF2-40B4-BE49-F238E27FC236}">
                <a16:creationId xmlns:a16="http://schemas.microsoft.com/office/drawing/2014/main" id="{432E7241-A072-3D45-BB02-0C465A310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68" y="1275104"/>
            <a:ext cx="1506069" cy="2065904"/>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9C45A702-23D0-FA4B-8A41-4DA1EB40ECBF}"/>
              </a:ext>
            </a:extLst>
          </p:cNvPr>
          <p:cNvSpPr/>
          <p:nvPr/>
        </p:nvSpPr>
        <p:spPr>
          <a:xfrm>
            <a:off x="2949387" y="1320309"/>
            <a:ext cx="4787153" cy="1754326"/>
          </a:xfrm>
          <a:prstGeom prst="rect">
            <a:avLst/>
          </a:prstGeom>
        </p:spPr>
        <p:txBody>
          <a:bodyPr wrap="square">
            <a:spAutoFit/>
          </a:bodyPr>
          <a:lstStyle/>
          <a:p>
            <a:r>
              <a:rPr lang="ja-JP" altLang="en-US" sz="1800" dirty="0">
                <a:latin typeface="Arial" panose="020B0604020202020204" pitchFamily="34" charset="0"/>
              </a:rPr>
              <a:t>・病院では数値を測ることはできても患者の実際の生活習慣を把握することは難しい</a:t>
            </a:r>
            <a:r>
              <a:rPr lang="en-US" altLang="ja-JP" sz="1800" dirty="0">
                <a:latin typeface="Arial" panose="020B0604020202020204" pitchFamily="34" charset="0"/>
              </a:rPr>
              <a:t>...</a:t>
            </a:r>
            <a:endParaRPr lang="ja-JP" altLang="en-US" sz="1800" dirty="0"/>
          </a:p>
          <a:p>
            <a:r>
              <a:rPr lang="ja-JP" altLang="en-US" sz="1800" dirty="0">
                <a:latin typeface="Arial" panose="020B0604020202020204" pitchFamily="34" charset="0"/>
              </a:rPr>
              <a:t>・人手が足りないからデジタル化で</a:t>
            </a:r>
            <a:endParaRPr lang="ja-JP" altLang="en-US" sz="1800" dirty="0"/>
          </a:p>
          <a:p>
            <a:r>
              <a:rPr lang="ja-JP" altLang="en-US" sz="1800" dirty="0">
                <a:latin typeface="Arial" panose="020B0604020202020204" pitchFamily="34" charset="0"/>
              </a:rPr>
              <a:t>効率化を測りたい！</a:t>
            </a:r>
            <a:endParaRPr lang="ja-JP" altLang="en-US" sz="1800" dirty="0"/>
          </a:p>
          <a:p>
            <a:br>
              <a:rPr lang="ja-JP" altLang="en-US" sz="1800" dirty="0"/>
            </a:br>
            <a:endParaRPr lang="ja-JP" altLang="en-US" sz="1800" dirty="0"/>
          </a:p>
        </p:txBody>
      </p:sp>
      <p:sp>
        <p:nvSpPr>
          <p:cNvPr id="3" name="テキスト ボックス 2">
            <a:extLst>
              <a:ext uri="{FF2B5EF4-FFF2-40B4-BE49-F238E27FC236}">
                <a16:creationId xmlns:a16="http://schemas.microsoft.com/office/drawing/2014/main" id="{0E816B30-63D8-EE41-8B7A-E957C8E64F2A}"/>
              </a:ext>
            </a:extLst>
          </p:cNvPr>
          <p:cNvSpPr txBox="1"/>
          <p:nvPr/>
        </p:nvSpPr>
        <p:spPr>
          <a:xfrm>
            <a:off x="919958" y="3704665"/>
            <a:ext cx="7340471" cy="369332"/>
          </a:xfrm>
          <a:prstGeom prst="rect">
            <a:avLst/>
          </a:prstGeom>
          <a:noFill/>
        </p:spPr>
        <p:txBody>
          <a:bodyPr wrap="none" rtlCol="0">
            <a:spAutoFit/>
          </a:bodyPr>
          <a:lstStyle/>
          <a:p>
            <a:r>
              <a:rPr lang="ja-JP" altLang="en-US" sz="1800"/>
              <a:t>→本特許を用いて数値以外の患者のデータを取得できるようにする！</a:t>
            </a:r>
            <a:endParaRPr kumimoji="1" lang="ja-JP" altLang="en-US" sz="1800"/>
          </a:p>
        </p:txBody>
      </p:sp>
      <p:sp>
        <p:nvSpPr>
          <p:cNvPr id="5" name="吹き出し: 四角形 4">
            <a:extLst>
              <a:ext uri="{FF2B5EF4-FFF2-40B4-BE49-F238E27FC236}">
                <a16:creationId xmlns:a16="http://schemas.microsoft.com/office/drawing/2014/main" id="{09A25CD1-0402-484B-9659-98085D332DDD}"/>
              </a:ext>
            </a:extLst>
          </p:cNvPr>
          <p:cNvSpPr/>
          <p:nvPr/>
        </p:nvSpPr>
        <p:spPr>
          <a:xfrm>
            <a:off x="2589519" y="1206393"/>
            <a:ext cx="5486400" cy="1513755"/>
          </a:xfrm>
          <a:prstGeom prst="wedgeRectCallout">
            <a:avLst>
              <a:gd name="adj1" fmla="val -56407"/>
              <a:gd name="adj2" fmla="val -501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255A99-024A-4176-84F4-DC7F6F796D69}"/>
              </a:ext>
            </a:extLst>
          </p:cNvPr>
          <p:cNvSpPr>
            <a:spLocks noGrp="1"/>
          </p:cNvSpPr>
          <p:nvPr>
            <p:ph type="title"/>
          </p:nvPr>
        </p:nvSpPr>
        <p:spPr/>
        <p:txBody>
          <a:bodyPr/>
          <a:lstStyle/>
          <a:p>
            <a:r>
              <a:rPr kumimoji="1" lang="ja-JP" altLang="en-US" dirty="0"/>
              <a:t>病院へのヒアリング結果</a:t>
            </a:r>
          </a:p>
        </p:txBody>
      </p:sp>
      <p:sp>
        <p:nvSpPr>
          <p:cNvPr id="3" name="テキスト ボックス 2">
            <a:extLst>
              <a:ext uri="{FF2B5EF4-FFF2-40B4-BE49-F238E27FC236}">
                <a16:creationId xmlns:a16="http://schemas.microsoft.com/office/drawing/2014/main" id="{2BF8CD11-E030-4767-8BC7-086B08F2E9C2}"/>
              </a:ext>
            </a:extLst>
          </p:cNvPr>
          <p:cNvSpPr txBox="1"/>
          <p:nvPr/>
        </p:nvSpPr>
        <p:spPr>
          <a:xfrm>
            <a:off x="849084" y="1457617"/>
            <a:ext cx="5261430" cy="1446550"/>
          </a:xfrm>
          <a:prstGeom prst="rect">
            <a:avLst/>
          </a:prstGeom>
          <a:noFill/>
        </p:spPr>
        <p:txBody>
          <a:bodyPr wrap="square" rtlCol="0">
            <a:spAutoFit/>
          </a:bodyPr>
          <a:lstStyle/>
          <a:p>
            <a:r>
              <a:rPr lang="ja-JP" altLang="en-US" sz="1600" b="0" i="0" u="none" strike="noStrike" dirty="0">
                <a:solidFill>
                  <a:srgbClr val="000000"/>
                </a:solidFill>
                <a:effectLst/>
                <a:latin typeface="Arial" panose="020B0604020202020204" pitchFamily="34" charset="0"/>
              </a:rPr>
              <a:t>「食べ物・血圧等をバラバラなものを</a:t>
            </a:r>
            <a:endParaRPr lang="en-US" altLang="ja-JP" sz="1600" b="0" i="0" u="none" strike="noStrike" dirty="0">
              <a:solidFill>
                <a:srgbClr val="000000"/>
              </a:solidFill>
              <a:effectLst/>
              <a:latin typeface="Arial" panose="020B0604020202020204" pitchFamily="34" charset="0"/>
            </a:endParaRPr>
          </a:p>
          <a:p>
            <a:r>
              <a:rPr lang="ja-JP" altLang="en-US" sz="1600" b="0" i="0" u="none" strike="noStrike" dirty="0">
                <a:solidFill>
                  <a:srgbClr val="000000"/>
                </a:solidFill>
                <a:effectLst/>
                <a:latin typeface="Arial" panose="020B0604020202020204" pitchFamily="34" charset="0"/>
              </a:rPr>
              <a:t>まとめて情報として入るという</a:t>
            </a:r>
            <a:r>
              <a:rPr kumimoji="1" lang="ja-JP" altLang="en-US" sz="1600" dirty="0">
                <a:solidFill>
                  <a:srgbClr val="FF0000"/>
                </a:solidFill>
              </a:rPr>
              <a:t>目の付け所が良い</a:t>
            </a:r>
            <a:r>
              <a:rPr kumimoji="1" lang="ja-JP" altLang="en-US" sz="1600" dirty="0">
                <a:solidFill>
                  <a:srgbClr val="002060"/>
                </a:solidFill>
              </a:rPr>
              <a:t>」</a:t>
            </a:r>
            <a:endParaRPr kumimoji="1" lang="en-US" altLang="ja-JP" sz="1600" dirty="0">
              <a:solidFill>
                <a:srgbClr val="002060"/>
              </a:solidFill>
            </a:endParaRPr>
          </a:p>
          <a:p>
            <a:endParaRPr kumimoji="1" lang="en-US" altLang="ja-JP" dirty="0"/>
          </a:p>
          <a:p>
            <a:endParaRPr kumimoji="1" lang="en-US" altLang="ja-JP" dirty="0"/>
          </a:p>
          <a:p>
            <a:endParaRPr kumimoji="1" lang="en-US" altLang="ja-JP" dirty="0"/>
          </a:p>
          <a:p>
            <a:endParaRPr kumimoji="1" lang="ja-JP" altLang="en-US" dirty="0"/>
          </a:p>
        </p:txBody>
      </p:sp>
      <p:sp>
        <p:nvSpPr>
          <p:cNvPr id="6" name="吹き出し: 円形 5">
            <a:extLst>
              <a:ext uri="{FF2B5EF4-FFF2-40B4-BE49-F238E27FC236}">
                <a16:creationId xmlns:a16="http://schemas.microsoft.com/office/drawing/2014/main" id="{DF74EB75-34BD-490A-A67A-A726E71783F6}"/>
              </a:ext>
            </a:extLst>
          </p:cNvPr>
          <p:cNvSpPr/>
          <p:nvPr/>
        </p:nvSpPr>
        <p:spPr>
          <a:xfrm>
            <a:off x="345256" y="1204493"/>
            <a:ext cx="6099087" cy="1025848"/>
          </a:xfrm>
          <a:prstGeom prst="wedgeEllipseCallout">
            <a:avLst>
              <a:gd name="adj1" fmla="val 48495"/>
              <a:gd name="adj2" fmla="val 536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A11C69C-849A-4393-9574-DD0D03E6E17C}"/>
              </a:ext>
            </a:extLst>
          </p:cNvPr>
          <p:cNvSpPr txBox="1"/>
          <p:nvPr/>
        </p:nvSpPr>
        <p:spPr>
          <a:xfrm>
            <a:off x="678542" y="2804384"/>
            <a:ext cx="5261431" cy="1231106"/>
          </a:xfrm>
          <a:prstGeom prst="rect">
            <a:avLst/>
          </a:prstGeom>
          <a:noFill/>
        </p:spPr>
        <p:txBody>
          <a:bodyPr wrap="square" rtlCol="0">
            <a:spAutoFit/>
          </a:bodyPr>
          <a:lstStyle/>
          <a:p>
            <a:r>
              <a:rPr lang="ja-JP" altLang="en-US" sz="1600" b="0" i="0" u="none" strike="noStrike" dirty="0">
                <a:solidFill>
                  <a:srgbClr val="000000"/>
                </a:solidFill>
                <a:effectLst/>
                <a:latin typeface="Arial" panose="020B0604020202020204" pitchFamily="34" charset="0"/>
              </a:rPr>
              <a:t>「</a:t>
            </a:r>
            <a:r>
              <a:rPr lang="ja-JP" altLang="en-US" sz="1600" b="0" i="0" u="none" strike="noStrike" dirty="0">
                <a:solidFill>
                  <a:srgbClr val="FF0000"/>
                </a:solidFill>
                <a:effectLst/>
                <a:latin typeface="Arial" panose="020B0604020202020204" pitchFamily="34" charset="0"/>
              </a:rPr>
              <a:t>健康状態を自動で検査し、継続的に検知できる製品</a:t>
            </a:r>
            <a:r>
              <a:rPr lang="ja-JP" altLang="en-US" sz="1600" b="0" i="0" u="none" strike="noStrike" dirty="0">
                <a:solidFill>
                  <a:srgbClr val="000000"/>
                </a:solidFill>
                <a:effectLst/>
                <a:latin typeface="Arial" panose="020B0604020202020204" pitchFamily="34" charset="0"/>
              </a:rPr>
              <a:t>は増えてきている」</a:t>
            </a:r>
            <a:endParaRPr lang="en-US" altLang="ja-JP" sz="1600" b="0" i="0" u="none" strike="noStrike" dirty="0">
              <a:solidFill>
                <a:srgbClr val="000000"/>
              </a:solidFill>
              <a:effectLst/>
              <a:latin typeface="Arial" panose="020B0604020202020204" pitchFamily="34" charset="0"/>
            </a:endParaRPr>
          </a:p>
          <a:p>
            <a:endParaRPr kumimoji="1" lang="en-US" altLang="ja-JP" sz="1400" dirty="0">
              <a:latin typeface="Arial" panose="020B0604020202020204" pitchFamily="34" charset="0"/>
            </a:endParaRPr>
          </a:p>
          <a:p>
            <a:endParaRPr kumimoji="1" lang="en-US" altLang="ja-JP" dirty="0"/>
          </a:p>
          <a:p>
            <a:endParaRPr kumimoji="1" lang="ja-JP" altLang="en-US" dirty="0"/>
          </a:p>
        </p:txBody>
      </p:sp>
      <p:sp>
        <p:nvSpPr>
          <p:cNvPr id="8" name="吹き出し: 円形 7">
            <a:extLst>
              <a:ext uri="{FF2B5EF4-FFF2-40B4-BE49-F238E27FC236}">
                <a16:creationId xmlns:a16="http://schemas.microsoft.com/office/drawing/2014/main" id="{1AFFF105-5C4F-483B-83A9-C9E0A708C7D6}"/>
              </a:ext>
            </a:extLst>
          </p:cNvPr>
          <p:cNvSpPr/>
          <p:nvPr/>
        </p:nvSpPr>
        <p:spPr>
          <a:xfrm>
            <a:off x="317228" y="2586386"/>
            <a:ext cx="5994401" cy="1100243"/>
          </a:xfrm>
          <a:prstGeom prst="wedgeEllipseCallout">
            <a:avLst>
              <a:gd name="adj1" fmla="val 51333"/>
              <a:gd name="adj2" fmla="val -307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EAC5EE9-F7EE-4710-A991-1CDE005221F7}"/>
              </a:ext>
            </a:extLst>
          </p:cNvPr>
          <p:cNvSpPr txBox="1"/>
          <p:nvPr/>
        </p:nvSpPr>
        <p:spPr>
          <a:xfrm>
            <a:off x="1301113" y="4096808"/>
            <a:ext cx="4187371" cy="800219"/>
          </a:xfrm>
          <a:prstGeom prst="rect">
            <a:avLst/>
          </a:prstGeom>
          <a:noFill/>
        </p:spPr>
        <p:txBody>
          <a:bodyPr wrap="square" rtlCol="0">
            <a:spAutoFit/>
          </a:bodyPr>
          <a:lstStyle/>
          <a:p>
            <a:r>
              <a:rPr kumimoji="1" lang="ja-JP" altLang="en-US" sz="1600" dirty="0"/>
              <a:t>「患者を施す運動療法も</a:t>
            </a:r>
            <a:r>
              <a:rPr kumimoji="1" lang="ja-JP" altLang="en-US" sz="1600" dirty="0">
                <a:solidFill>
                  <a:srgbClr val="FF0000"/>
                </a:solidFill>
              </a:rPr>
              <a:t>今後取り入れたいと思っている</a:t>
            </a:r>
            <a:r>
              <a:rPr kumimoji="1" lang="ja-JP" altLang="en-US" sz="1600" dirty="0"/>
              <a:t>」</a:t>
            </a:r>
            <a:endParaRPr kumimoji="1" lang="en-US" altLang="ja-JP" sz="1600" dirty="0"/>
          </a:p>
          <a:p>
            <a:endParaRPr kumimoji="1" lang="ja-JP" altLang="en-US" dirty="0"/>
          </a:p>
        </p:txBody>
      </p:sp>
      <p:sp>
        <p:nvSpPr>
          <p:cNvPr id="10" name="吹き出し: 円形 9">
            <a:extLst>
              <a:ext uri="{FF2B5EF4-FFF2-40B4-BE49-F238E27FC236}">
                <a16:creationId xmlns:a16="http://schemas.microsoft.com/office/drawing/2014/main" id="{0B1C0176-AD7D-4E17-BE48-13A6EAAB77A6}"/>
              </a:ext>
            </a:extLst>
          </p:cNvPr>
          <p:cNvSpPr/>
          <p:nvPr/>
        </p:nvSpPr>
        <p:spPr>
          <a:xfrm>
            <a:off x="449941" y="3939008"/>
            <a:ext cx="5994401" cy="877912"/>
          </a:xfrm>
          <a:prstGeom prst="wedgeEllipseCallout">
            <a:avLst>
              <a:gd name="adj1" fmla="val 49385"/>
              <a:gd name="adj2" fmla="val -831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医師と看護師のイラスト | かわいいフリー素材集 いらすとや">
            <a:extLst>
              <a:ext uri="{FF2B5EF4-FFF2-40B4-BE49-F238E27FC236}">
                <a16:creationId xmlns:a16="http://schemas.microsoft.com/office/drawing/2014/main" id="{0D62DE51-08EA-46D4-9F27-DD3B38215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829" y="2230340"/>
            <a:ext cx="2566958" cy="134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61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D85BC1A3-A2D8-4206-8F63-FEE9BB2F53DC}"/>
              </a:ext>
            </a:extLst>
          </p:cNvPr>
          <p:cNvSpPr txBox="1"/>
          <p:nvPr/>
        </p:nvSpPr>
        <p:spPr>
          <a:xfrm>
            <a:off x="740872" y="732105"/>
            <a:ext cx="5047902" cy="830997"/>
          </a:xfrm>
          <a:prstGeom prst="rect">
            <a:avLst/>
          </a:prstGeom>
          <a:noFill/>
        </p:spPr>
        <p:txBody>
          <a:bodyPr wrap="square">
            <a:spAutoFit/>
          </a:bodyPr>
          <a:lstStyle/>
          <a:p>
            <a:pPr rtl="0">
              <a:spcBef>
                <a:spcPts val="0"/>
              </a:spcBef>
              <a:spcAft>
                <a:spcPts val="0"/>
              </a:spcAft>
            </a:pPr>
            <a:r>
              <a:rPr lang="ja-JP" altLang="en-US" sz="2000" b="0" i="0" u="none" strike="noStrike" dirty="0">
                <a:solidFill>
                  <a:srgbClr val="000000"/>
                </a:solidFill>
                <a:effectLst/>
                <a:latin typeface="Arial" panose="020B0604020202020204" pitchFamily="34" charset="0"/>
              </a:rPr>
              <a:t>製品アイデアのメイン機能</a:t>
            </a:r>
            <a:endParaRPr lang="ja-JP" altLang="en-US" sz="2000" b="0" dirty="0">
              <a:effectLst/>
            </a:endParaRPr>
          </a:p>
          <a:p>
            <a:br>
              <a:rPr lang="ja-JP" altLang="en-US" dirty="0"/>
            </a:br>
            <a:endParaRPr lang="ja-JP" altLang="en-US" dirty="0"/>
          </a:p>
        </p:txBody>
      </p:sp>
      <p:sp>
        <p:nvSpPr>
          <p:cNvPr id="22" name="テキスト ボックス 21">
            <a:extLst>
              <a:ext uri="{FF2B5EF4-FFF2-40B4-BE49-F238E27FC236}">
                <a16:creationId xmlns:a16="http://schemas.microsoft.com/office/drawing/2014/main" id="{E15D7F11-2421-408A-97F2-8A21F8B657D1}"/>
              </a:ext>
            </a:extLst>
          </p:cNvPr>
          <p:cNvSpPr txBox="1"/>
          <p:nvPr/>
        </p:nvSpPr>
        <p:spPr>
          <a:xfrm>
            <a:off x="951808" y="1758142"/>
            <a:ext cx="7755774" cy="2092881"/>
          </a:xfrm>
          <a:prstGeom prst="rect">
            <a:avLst/>
          </a:prstGeom>
          <a:noFill/>
        </p:spPr>
        <p:txBody>
          <a:bodyPr wrap="square">
            <a:spAutoFit/>
          </a:bodyPr>
          <a:lstStyle/>
          <a:p>
            <a:pPr algn="just" rtl="0">
              <a:spcBef>
                <a:spcPts val="0"/>
              </a:spcBef>
              <a:spcAft>
                <a:spcPts val="1200"/>
              </a:spcAft>
            </a:pPr>
            <a:r>
              <a:rPr lang="ja-JP" altLang="en-US" sz="2400" b="0" i="0" u="none" strike="noStrike" dirty="0">
                <a:solidFill>
                  <a:srgbClr val="38761D"/>
                </a:solidFill>
                <a:effectLst/>
                <a:latin typeface="Arial" panose="020B0604020202020204" pitchFamily="34" charset="0"/>
              </a:rPr>
              <a:t>センサーとウェアラブル端末を使用し、</a:t>
            </a:r>
            <a:endParaRPr lang="ja-JP" altLang="en-US" sz="2400" b="0" dirty="0">
              <a:effectLst/>
            </a:endParaRPr>
          </a:p>
          <a:p>
            <a:pPr algn="just" rtl="0">
              <a:spcBef>
                <a:spcPts val="0"/>
              </a:spcBef>
              <a:spcAft>
                <a:spcPts val="1200"/>
              </a:spcAft>
            </a:pPr>
            <a:r>
              <a:rPr lang="ja-JP" altLang="en-US" sz="2400" b="0" i="0" u="none" strike="noStrike" dirty="0">
                <a:solidFill>
                  <a:srgbClr val="38761D"/>
                </a:solidFill>
                <a:effectLst/>
                <a:latin typeface="Arial" panose="020B0604020202020204" pitchFamily="34" charset="0"/>
              </a:rPr>
              <a:t>　　</a:t>
            </a:r>
            <a:r>
              <a:rPr lang="ja-JP" altLang="en-US" sz="2400" b="1" i="0" u="none" strike="noStrike" dirty="0">
                <a:solidFill>
                  <a:srgbClr val="38761D"/>
                </a:solidFill>
                <a:effectLst/>
                <a:latin typeface="Arial" panose="020B0604020202020204" pitchFamily="34" charset="0"/>
              </a:rPr>
              <a:t>さまざまな健康情報を一括で管理</a:t>
            </a:r>
            <a:r>
              <a:rPr lang="ja-JP" altLang="en-US" sz="2400" b="0" i="0" u="none" strike="noStrike" dirty="0">
                <a:solidFill>
                  <a:srgbClr val="38761D"/>
                </a:solidFill>
                <a:effectLst/>
                <a:latin typeface="Arial" panose="020B0604020202020204" pitchFamily="34" charset="0"/>
              </a:rPr>
              <a:t>でき、</a:t>
            </a:r>
            <a:endParaRPr lang="ja-JP" altLang="en-US" sz="2400" b="0" dirty="0">
              <a:effectLst/>
            </a:endParaRPr>
          </a:p>
          <a:p>
            <a:pPr algn="just" rtl="0">
              <a:spcBef>
                <a:spcPts val="0"/>
              </a:spcBef>
              <a:spcAft>
                <a:spcPts val="1200"/>
              </a:spcAft>
            </a:pPr>
            <a:r>
              <a:rPr lang="ja-JP" altLang="en-US" sz="2400" b="0" i="0" u="none" strike="noStrike" dirty="0">
                <a:solidFill>
                  <a:srgbClr val="38761D"/>
                </a:solidFill>
                <a:effectLst/>
                <a:latin typeface="Arial" panose="020B0604020202020204" pitchFamily="34" charset="0"/>
              </a:rPr>
              <a:t>　　　　　そのデータをもとに</a:t>
            </a:r>
            <a:r>
              <a:rPr lang="en-US" altLang="ja-JP" sz="2400" b="0" i="0" u="none" strike="noStrike" dirty="0">
                <a:solidFill>
                  <a:srgbClr val="38761D"/>
                </a:solidFill>
                <a:effectLst/>
                <a:latin typeface="Arial" panose="020B0604020202020204" pitchFamily="34" charset="0"/>
              </a:rPr>
              <a:t>AI</a:t>
            </a:r>
            <a:r>
              <a:rPr lang="ja-JP" altLang="en-US" sz="2400" b="0" i="0" u="none" strike="noStrike" dirty="0">
                <a:solidFill>
                  <a:srgbClr val="38761D"/>
                </a:solidFill>
                <a:effectLst/>
                <a:latin typeface="Arial" panose="020B0604020202020204" pitchFamily="34" charset="0"/>
              </a:rPr>
              <a:t>がアドバイスを行う</a:t>
            </a:r>
            <a:endParaRPr lang="ja-JP" altLang="en-US" sz="2400" b="0" dirty="0">
              <a:effectLst/>
            </a:endParaRPr>
          </a:p>
          <a:p>
            <a:br>
              <a:rPr lang="ja-JP" altLang="en-US" dirty="0"/>
            </a:br>
            <a:endParaRPr lang="ja-JP" altLang="en-US" dirty="0"/>
          </a:p>
        </p:txBody>
      </p:sp>
      <p:pic>
        <p:nvPicPr>
          <p:cNvPr id="1026" name="Picture 2">
            <a:extLst>
              <a:ext uri="{FF2B5EF4-FFF2-40B4-BE49-F238E27FC236}">
                <a16:creationId xmlns:a16="http://schemas.microsoft.com/office/drawing/2014/main" id="{9BA07C41-9693-4A47-B5EF-75ABA5E07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72" y="3357408"/>
            <a:ext cx="2901488" cy="17860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7" name="Rectangle 1">
            <a:extLst>
              <a:ext uri="{FF2B5EF4-FFF2-40B4-BE49-F238E27FC236}">
                <a16:creationId xmlns:a16="http://schemas.microsoft.com/office/drawing/2014/main" id="{3286C2C2-A507-4387-BBF8-945C2EAB4E24}"/>
              </a:ext>
            </a:extLst>
          </p:cNvPr>
          <p:cNvSpPr>
            <a:spLocks noChangeArrowheads="1"/>
          </p:cNvSpPr>
          <p:nvPr/>
        </p:nvSpPr>
        <p:spPr bwMode="auto">
          <a:xfrm>
            <a:off x="593248" y="-653612"/>
            <a:ext cx="8098366"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t>
            </a:r>
            <a:r>
              <a:rPr kumimoji="0" lang="ja-JP" altLang="ja-JP" sz="8700" b="0" i="0" u="none" strike="noStrike" cap="none" normalizeH="0" baseline="0" dirty="0">
                <a:ln>
                  <a:noFill/>
                </a:ln>
                <a:solidFill>
                  <a:schemeClr val="tx1"/>
                </a:solidFill>
                <a:effectLst/>
                <a:latin typeface="Arial" panose="020B0604020202020204" pitchFamily="34" charset="0"/>
              </a:rPr>
              <a:t>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製品アイデアのメイン機能</a:t>
            </a:r>
            <a:endParaRPr kumimoji="0" lang="ja-JP" altLang="ja-JP"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38761D"/>
                </a:solidFill>
                <a:effectLst/>
                <a:latin typeface="Arial" panose="020B0604020202020204" pitchFamily="34" charset="0"/>
                <a:cs typeface="Arial" panose="020B0604020202020204" pitchFamily="34" charset="0"/>
              </a:rPr>
              <a:t>・センサーによる患者データの計測</a:t>
            </a: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38761D"/>
                </a:solidFill>
                <a:effectLst/>
                <a:latin typeface="Arial" panose="020B0604020202020204" pitchFamily="34" charset="0"/>
                <a:cs typeface="Arial" panose="020B0604020202020204" pitchFamily="34" charset="0"/>
              </a:rPr>
              <a:t>ウェアラブル端末を装着し、端末から患者から行動データを計測する。</a:t>
            </a: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38761D"/>
                </a:solidFill>
                <a:effectLst/>
                <a:latin typeface="Arial" panose="020B0604020202020204" pitchFamily="34" charset="0"/>
                <a:cs typeface="Arial" panose="020B0604020202020204" pitchFamily="34" charset="0"/>
              </a:rPr>
              <a:t>また、入院患者に向けて、病室に設置型のセンサーを設置し、より精密な</a:t>
            </a: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38761D"/>
                </a:solidFill>
                <a:effectLst/>
                <a:latin typeface="Arial" panose="020B0604020202020204" pitchFamily="34" charset="0"/>
                <a:cs typeface="Arial" panose="020B0604020202020204" pitchFamily="34" charset="0"/>
              </a:rPr>
              <a:t>データを採る</a:t>
            </a:r>
            <a:endParaRPr kumimoji="0" lang="en-US" altLang="ja-JP" sz="1800" b="0" i="0" u="none" strike="noStrike" cap="none" normalizeH="0" baseline="0" dirty="0">
              <a:ln>
                <a:noFill/>
              </a:ln>
              <a:solidFill>
                <a:srgbClr val="38761D"/>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rgbClr val="38761D"/>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800" dirty="0">
                <a:solidFill>
                  <a:srgbClr val="38761D"/>
                </a:solidFill>
                <a:latin typeface="Arial" panose="020B0604020202020204" pitchFamily="34" charset="0"/>
                <a:cs typeface="Arial" panose="020B0604020202020204" pitchFamily="34" charset="0"/>
              </a:rPr>
              <a:t>・</a:t>
            </a:r>
            <a:r>
              <a:rPr lang="ja-JP" altLang="en-US" sz="1800" dirty="0">
                <a:solidFill>
                  <a:srgbClr val="006600"/>
                </a:solidFill>
              </a:rPr>
              <a:t>今までの生活習慣病患者に対するツールにない匂い・食事の摂取量・行動量などを一気に検知できるものが必要</a:t>
            </a: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60F9675E-30CF-4EE5-8BCB-17C3DDFA8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207" y="608350"/>
            <a:ext cx="1390650" cy="1390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3"/>
          <p:cNvSpPr txBox="1">
            <a:spLocks noGrp="1"/>
          </p:cNvSpPr>
          <p:nvPr>
            <p:ph type="title"/>
          </p:nvPr>
        </p:nvSpPr>
        <p:spPr>
          <a:xfrm>
            <a:off x="595636" y="723444"/>
            <a:ext cx="4860000" cy="822300"/>
          </a:xfrm>
          <a:prstGeom prst="rect">
            <a:avLst/>
          </a:prstGeom>
        </p:spPr>
        <p:txBody>
          <a:bodyPr spcFirstLastPara="1" wrap="square" lIns="91425" tIns="91425" rIns="91425" bIns="91425" anchor="ctr" anchorCtr="0">
            <a:noAutofit/>
          </a:bodyPr>
          <a:lstStyle/>
          <a:p>
            <a:pPr lvl="0"/>
            <a:r>
              <a:rPr lang="ja-JP" altLang="en-US" sz="3000" b="0"/>
              <a:t>製品アイデアに至った経緯</a:t>
            </a:r>
            <a:endParaRPr sz="3000" dirty="0"/>
          </a:p>
        </p:txBody>
      </p:sp>
      <p:sp>
        <p:nvSpPr>
          <p:cNvPr id="492" name="Google Shape;492;p33"/>
          <p:cNvSpPr txBox="1">
            <a:spLocks noGrp="1"/>
          </p:cNvSpPr>
          <p:nvPr>
            <p:ph type="subTitle" idx="1"/>
          </p:nvPr>
        </p:nvSpPr>
        <p:spPr>
          <a:xfrm>
            <a:off x="468125" y="1436914"/>
            <a:ext cx="8207750" cy="2983142"/>
          </a:xfrm>
          <a:prstGeom prst="rect">
            <a:avLst/>
          </a:prstGeom>
        </p:spPr>
        <p:txBody>
          <a:bodyPr spcFirstLastPara="1" wrap="square" lIns="91425" tIns="91425" rIns="91425" bIns="91425" anchor="ctr" anchorCtr="0">
            <a:noAutofit/>
          </a:bodyPr>
          <a:lstStyle/>
          <a:p>
            <a:pPr marL="0" lvl="0" indent="0">
              <a:buNone/>
            </a:pPr>
            <a:r>
              <a:rPr lang="en-US" altLang="ja-JP" sz="1800" dirty="0"/>
              <a:t>1</a:t>
            </a:r>
            <a:r>
              <a:rPr lang="ja" altLang="ja-JP" sz="1800" dirty="0"/>
              <a:t>日本長寿であることを伸ばしていく健康維持を身近に体感</a:t>
            </a:r>
            <a:endParaRPr lang="en-US" altLang="ja-JP" sz="1800" dirty="0"/>
          </a:p>
          <a:p>
            <a:pPr marL="0" lvl="0" indent="0">
              <a:buNone/>
            </a:pPr>
            <a:endParaRPr lang="en-US" altLang="ja" sz="1800" dirty="0"/>
          </a:p>
          <a:p>
            <a:pPr marL="0" lvl="0" indent="0">
              <a:buNone/>
            </a:pPr>
            <a:r>
              <a:rPr lang="en-US" altLang="ja-JP" sz="1800" dirty="0"/>
              <a:t>2</a:t>
            </a:r>
            <a:r>
              <a:rPr lang="ja" altLang="ja-JP" sz="1800" dirty="0"/>
              <a:t>「生活習慣病の増加や原因」社会課題</a:t>
            </a:r>
            <a:endParaRPr lang="en-US" altLang="ja" sz="1800" dirty="0"/>
          </a:p>
          <a:p>
            <a:pPr marL="0" lvl="0" indent="0">
              <a:buNone/>
            </a:pPr>
            <a:r>
              <a:rPr lang="ja-JP" altLang="en-US" sz="1800" dirty="0"/>
              <a:t>生活習慣病患者の日常生活の行動データを取る</a:t>
            </a:r>
            <a:endParaRPr lang="en-US" altLang="ja-JP" sz="1800" dirty="0"/>
          </a:p>
          <a:p>
            <a:br>
              <a:rPr lang="ja-JP" altLang="en-US" dirty="0"/>
            </a:br>
            <a:endParaRPr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89D1EA78-B2CB-49BD-8903-D2476CC95418}"/>
              </a:ext>
            </a:extLst>
          </p:cNvPr>
          <p:cNvSpPr txBox="1"/>
          <p:nvPr/>
        </p:nvSpPr>
        <p:spPr>
          <a:xfrm>
            <a:off x="1200150" y="903386"/>
            <a:ext cx="4894118" cy="400110"/>
          </a:xfrm>
          <a:prstGeom prst="rect">
            <a:avLst/>
          </a:prstGeom>
          <a:noFill/>
        </p:spPr>
        <p:txBody>
          <a:bodyPr wrap="square">
            <a:spAutoFit/>
          </a:bodyPr>
          <a:lstStyle/>
          <a:p>
            <a:r>
              <a:rPr lang="ja-JP" altLang="en-US" sz="2000" b="0" i="0" u="none" strike="noStrike" dirty="0">
                <a:solidFill>
                  <a:srgbClr val="000000"/>
                </a:solidFill>
                <a:effectLst/>
                <a:latin typeface="Arial" panose="020B0604020202020204" pitchFamily="34" charset="0"/>
              </a:rPr>
              <a:t>製品アイデアのまとめ</a:t>
            </a:r>
            <a:endParaRPr lang="ja-JP" altLang="en-US" sz="2000" dirty="0"/>
          </a:p>
        </p:txBody>
      </p:sp>
      <p:sp>
        <p:nvSpPr>
          <p:cNvPr id="6" name="テキスト ボックス 5">
            <a:extLst>
              <a:ext uri="{FF2B5EF4-FFF2-40B4-BE49-F238E27FC236}">
                <a16:creationId xmlns:a16="http://schemas.microsoft.com/office/drawing/2014/main" id="{67166F95-B473-4ED1-947F-27C04C6BD679}"/>
              </a:ext>
            </a:extLst>
          </p:cNvPr>
          <p:cNvSpPr txBox="1"/>
          <p:nvPr/>
        </p:nvSpPr>
        <p:spPr>
          <a:xfrm>
            <a:off x="450850" y="1983594"/>
            <a:ext cx="4889500" cy="2185214"/>
          </a:xfrm>
          <a:prstGeom prst="rect">
            <a:avLst/>
          </a:prstGeom>
          <a:noFill/>
        </p:spPr>
        <p:txBody>
          <a:bodyPr wrap="square">
            <a:spAutoFit/>
          </a:bodyPr>
          <a:lstStyle/>
          <a:p>
            <a:pPr rtl="0">
              <a:spcBef>
                <a:spcPts val="0"/>
              </a:spcBef>
              <a:spcAft>
                <a:spcPts val="0"/>
              </a:spcAft>
            </a:pPr>
            <a:r>
              <a:rPr lang="ja-JP" altLang="en-US" sz="1800" b="0" i="0" u="none" strike="noStrike" dirty="0">
                <a:solidFill>
                  <a:srgbClr val="000000"/>
                </a:solidFill>
                <a:effectLst/>
                <a:latin typeface="Arial" panose="020B0604020202020204" pitchFamily="34" charset="0"/>
              </a:rPr>
              <a:t>・医師が生活習慣病患者の実際の生活習慣を</a:t>
            </a:r>
            <a:endParaRPr lang="en-US" altLang="ja-JP" sz="1800" b="0" i="0" u="none" strike="noStrike" dirty="0">
              <a:solidFill>
                <a:srgbClr val="000000"/>
              </a:solidFill>
              <a:effectLst/>
              <a:latin typeface="Arial" panose="020B0604020202020204" pitchFamily="34" charset="0"/>
            </a:endParaRPr>
          </a:p>
          <a:p>
            <a:pPr rtl="0">
              <a:spcBef>
                <a:spcPts val="0"/>
              </a:spcBef>
              <a:spcAft>
                <a:spcPts val="0"/>
              </a:spcAft>
            </a:pPr>
            <a:r>
              <a:rPr lang="ja-JP" altLang="en-US" sz="1800" b="0" i="0" u="none" strike="noStrike" dirty="0">
                <a:solidFill>
                  <a:srgbClr val="000000"/>
                </a:solidFill>
                <a:effectLst/>
                <a:latin typeface="Arial" panose="020B0604020202020204" pitchFamily="34" charset="0"/>
              </a:rPr>
              <a:t>見ることができる</a:t>
            </a:r>
            <a:endParaRPr lang="ja-JP" altLang="en-US" sz="1800" b="0" dirty="0">
              <a:effectLst/>
            </a:endParaRPr>
          </a:p>
          <a:p>
            <a:pPr rtl="0">
              <a:spcBef>
                <a:spcPts val="0"/>
              </a:spcBef>
              <a:spcAft>
                <a:spcPts val="0"/>
              </a:spcAft>
            </a:pPr>
            <a:r>
              <a:rPr lang="ja-JP" altLang="en-US" sz="1800" b="0" i="0" u="none" strike="noStrike" dirty="0">
                <a:solidFill>
                  <a:srgbClr val="000000"/>
                </a:solidFill>
                <a:effectLst/>
                <a:latin typeface="Arial" panose="020B0604020202020204" pitchFamily="34" charset="0"/>
              </a:rPr>
              <a:t>　→より明確な改善方法を示すことができる</a:t>
            </a:r>
            <a:endParaRPr lang="ja-JP" altLang="en-US" sz="1800" b="0" dirty="0">
              <a:effectLst/>
            </a:endParaRPr>
          </a:p>
          <a:p>
            <a:pPr rtl="0">
              <a:spcBef>
                <a:spcPts val="0"/>
              </a:spcBef>
              <a:spcAft>
                <a:spcPts val="0"/>
              </a:spcAft>
            </a:pPr>
            <a:r>
              <a:rPr lang="ja-JP" altLang="en-US" sz="1800" b="0" i="0" u="none" strike="noStrike" dirty="0">
                <a:solidFill>
                  <a:srgbClr val="000000"/>
                </a:solidFill>
                <a:effectLst/>
                <a:latin typeface="Arial" panose="020B0604020202020204" pitchFamily="34" charset="0"/>
              </a:rPr>
              <a:t>・入院患者の病室にセンサーを設置し、</a:t>
            </a:r>
            <a:endParaRPr lang="ja-JP" altLang="en-US" sz="1800" b="0" dirty="0">
              <a:effectLst/>
            </a:endParaRPr>
          </a:p>
          <a:p>
            <a:pPr rtl="0">
              <a:spcBef>
                <a:spcPts val="0"/>
              </a:spcBef>
              <a:spcAft>
                <a:spcPts val="0"/>
              </a:spcAft>
            </a:pPr>
            <a:r>
              <a:rPr lang="ja-JP" altLang="en-US" sz="1800" b="0" i="0" u="none" strike="noStrike" dirty="0">
                <a:solidFill>
                  <a:srgbClr val="000000"/>
                </a:solidFill>
                <a:effectLst/>
                <a:latin typeface="Arial" panose="020B0604020202020204" pitchFamily="34" charset="0"/>
              </a:rPr>
              <a:t>運動データなどの患者データを計測する</a:t>
            </a:r>
            <a:endParaRPr lang="ja-JP" altLang="en-US" sz="1800" b="0" dirty="0">
              <a:effectLst/>
            </a:endParaRPr>
          </a:p>
          <a:p>
            <a:pPr rtl="0">
              <a:spcBef>
                <a:spcPts val="0"/>
              </a:spcBef>
              <a:spcAft>
                <a:spcPts val="0"/>
              </a:spcAft>
            </a:pPr>
            <a:r>
              <a:rPr lang="ja-JP" altLang="en-US" sz="1800" b="0" i="0" u="none" strike="noStrike" dirty="0">
                <a:solidFill>
                  <a:srgbClr val="000000"/>
                </a:solidFill>
                <a:effectLst/>
                <a:latin typeface="Arial" panose="020B0604020202020204" pitchFamily="34" charset="0"/>
              </a:rPr>
              <a:t>　→患者の健康データの管理がしやすくなる</a:t>
            </a:r>
            <a:r>
              <a:rPr lang="ja-JP" altLang="en-US" sz="1400" b="0" i="0" u="none" strike="noStrike" dirty="0">
                <a:solidFill>
                  <a:srgbClr val="000000"/>
                </a:solidFill>
                <a:effectLst/>
                <a:latin typeface="Arial" panose="020B0604020202020204" pitchFamily="34" charset="0"/>
              </a:rPr>
              <a:t>。</a:t>
            </a:r>
            <a:endParaRPr lang="ja-JP" altLang="en-US" b="0" dirty="0">
              <a:effectLst/>
            </a:endParaRPr>
          </a:p>
          <a:p>
            <a:br>
              <a:rPr lang="ja-JP" altLang="en-US" dirty="0"/>
            </a:br>
            <a:endParaRPr lang="ja-JP" altLang="en-US" dirty="0"/>
          </a:p>
        </p:txBody>
      </p:sp>
      <p:sp>
        <p:nvSpPr>
          <p:cNvPr id="5" name="吹き出し: 四角形 4">
            <a:extLst>
              <a:ext uri="{FF2B5EF4-FFF2-40B4-BE49-F238E27FC236}">
                <a16:creationId xmlns:a16="http://schemas.microsoft.com/office/drawing/2014/main" id="{B516A6C7-588E-4A86-8844-2B78689B4D00}"/>
              </a:ext>
            </a:extLst>
          </p:cNvPr>
          <p:cNvSpPr/>
          <p:nvPr/>
        </p:nvSpPr>
        <p:spPr>
          <a:xfrm>
            <a:off x="323850" y="1676399"/>
            <a:ext cx="5143500" cy="2992967"/>
          </a:xfrm>
          <a:prstGeom prst="wedgeRectCallout">
            <a:avLst>
              <a:gd name="adj1" fmla="val 68056"/>
              <a:gd name="adj2" fmla="val 405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6FD4084C-934A-46CE-BCE3-408050AA4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526" y="2571750"/>
            <a:ext cx="1623131"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D0993D-D25E-410D-B5EF-2ACAB6E5B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166" y="548533"/>
            <a:ext cx="1046692" cy="1326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63FD301-B76A-451D-AEB2-04E75C3AE4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4983" y="548533"/>
            <a:ext cx="1209146" cy="1209146"/>
          </a:xfrm>
          <a:prstGeom prst="rect">
            <a:avLst/>
          </a:prstGeom>
          <a:noFill/>
          <a:extLst>
            <a:ext uri="{909E8E84-426E-40DD-AFC4-6F175D3DCCD1}">
              <a14:hiddenFill xmlns:a14="http://schemas.microsoft.com/office/drawing/2010/main">
                <a:solidFill>
                  <a:srgbClr val="FFFFFF"/>
                </a:solidFill>
              </a14:hiddenFill>
            </a:ext>
          </a:extLst>
        </p:spPr>
      </p:pic>
      <p:sp>
        <p:nvSpPr>
          <p:cNvPr id="8" name="フローチャート: 結合子 7">
            <a:extLst>
              <a:ext uri="{FF2B5EF4-FFF2-40B4-BE49-F238E27FC236}">
                <a16:creationId xmlns:a16="http://schemas.microsoft.com/office/drawing/2014/main" id="{FB16E52D-1B1C-4A64-90A9-A83EA7D4E2D9}"/>
              </a:ext>
            </a:extLst>
          </p:cNvPr>
          <p:cNvSpPr/>
          <p:nvPr/>
        </p:nvSpPr>
        <p:spPr>
          <a:xfrm>
            <a:off x="5683250" y="440267"/>
            <a:ext cx="1509183" cy="1543327"/>
          </a:xfrm>
          <a:prstGeom prst="flowChartConnector">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フローチャート: 結合子 8">
            <a:extLst>
              <a:ext uri="{FF2B5EF4-FFF2-40B4-BE49-F238E27FC236}">
                <a16:creationId xmlns:a16="http://schemas.microsoft.com/office/drawing/2014/main" id="{9C0F0E51-7A9E-4860-8021-9BE6CFE27664}"/>
              </a:ext>
            </a:extLst>
          </p:cNvPr>
          <p:cNvSpPr/>
          <p:nvPr/>
        </p:nvSpPr>
        <p:spPr>
          <a:xfrm>
            <a:off x="7618938" y="505884"/>
            <a:ext cx="1411817" cy="141816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A617257E-6D00-46E8-82BE-82FF5F0FCD33}"/>
              </a:ext>
            </a:extLst>
          </p:cNvPr>
          <p:cNvCxnSpPr>
            <a:stCxn id="8" idx="4"/>
          </p:cNvCxnSpPr>
          <p:nvPr/>
        </p:nvCxnSpPr>
        <p:spPr>
          <a:xfrm>
            <a:off x="6437842" y="1983594"/>
            <a:ext cx="599016" cy="649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936F81C8-72FC-478F-885C-58B847A46DBE}"/>
              </a:ext>
            </a:extLst>
          </p:cNvPr>
          <p:cNvCxnSpPr>
            <a:stCxn id="9" idx="4"/>
            <a:endCxn id="1026" idx="0"/>
          </p:cNvCxnSpPr>
          <p:nvPr/>
        </p:nvCxnSpPr>
        <p:spPr>
          <a:xfrm flipH="1">
            <a:off x="7292092" y="1924050"/>
            <a:ext cx="1032755" cy="6477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6" name="吹き出し: 角を丸めた四角形 5">
            <a:extLst>
              <a:ext uri="{FF2B5EF4-FFF2-40B4-BE49-F238E27FC236}">
                <a16:creationId xmlns:a16="http://schemas.microsoft.com/office/drawing/2014/main" id="{1655A885-C85F-41DE-96AD-4D0C804CBE81}"/>
              </a:ext>
            </a:extLst>
          </p:cNvPr>
          <p:cNvSpPr/>
          <p:nvPr/>
        </p:nvSpPr>
        <p:spPr>
          <a:xfrm>
            <a:off x="1143000" y="1586264"/>
            <a:ext cx="4790393" cy="1598860"/>
          </a:xfrm>
          <a:prstGeom prst="wedgeRoundRectCallout">
            <a:avLst>
              <a:gd name="adj1" fmla="val 46125"/>
              <a:gd name="adj2" fmla="val 69096"/>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7D544B89-FB95-401C-BBDA-C02BDAE3B7D7}"/>
              </a:ext>
            </a:extLst>
          </p:cNvPr>
          <p:cNvSpPr>
            <a:spLocks noGrp="1"/>
          </p:cNvSpPr>
          <p:nvPr>
            <p:ph type="title"/>
          </p:nvPr>
        </p:nvSpPr>
        <p:spPr/>
        <p:txBody>
          <a:bodyPr/>
          <a:lstStyle/>
          <a:p>
            <a:pPr algn="l"/>
            <a:r>
              <a:rPr lang="ja-JP" altLang="en-US" dirty="0"/>
              <a:t>製品アイデアまとめ</a:t>
            </a:r>
          </a:p>
        </p:txBody>
      </p:sp>
      <p:sp>
        <p:nvSpPr>
          <p:cNvPr id="21" name="テキスト ボックス 20">
            <a:extLst>
              <a:ext uri="{FF2B5EF4-FFF2-40B4-BE49-F238E27FC236}">
                <a16:creationId xmlns:a16="http://schemas.microsoft.com/office/drawing/2014/main" id="{188EF6A3-A6F4-4E39-8E69-A0F4CA8D9F63}"/>
              </a:ext>
            </a:extLst>
          </p:cNvPr>
          <p:cNvSpPr txBox="1"/>
          <p:nvPr/>
        </p:nvSpPr>
        <p:spPr>
          <a:xfrm>
            <a:off x="582333" y="938992"/>
            <a:ext cx="7323667" cy="954107"/>
          </a:xfrm>
          <a:prstGeom prst="rect">
            <a:avLst/>
          </a:prstGeom>
          <a:noFill/>
        </p:spPr>
        <p:txBody>
          <a:bodyPr wrap="square">
            <a:spAutoFit/>
          </a:bodyPr>
          <a:lstStyle/>
          <a:p>
            <a:pPr rtl="0">
              <a:spcBef>
                <a:spcPts val="0"/>
              </a:spcBef>
              <a:spcAft>
                <a:spcPts val="1200"/>
              </a:spcAft>
            </a:pPr>
            <a:r>
              <a:rPr lang="ja-JP" altLang="en-US" sz="1800" b="0" i="0" u="none" strike="noStrike" dirty="0">
                <a:solidFill>
                  <a:srgbClr val="595959"/>
                </a:solidFill>
                <a:effectLst/>
                <a:latin typeface="Arial" panose="020B0604020202020204" pitchFamily="34" charset="0"/>
              </a:rPr>
              <a:t>アドバイスの内容は、運動提案や、食事制限など。</a:t>
            </a:r>
            <a:endParaRPr lang="ja-JP" altLang="en-US" sz="1800" b="0" dirty="0">
              <a:effectLst/>
            </a:endParaRPr>
          </a:p>
          <a:p>
            <a:br>
              <a:rPr lang="ja-JP" altLang="en-US" dirty="0"/>
            </a:br>
            <a:endParaRPr lang="ja-JP" altLang="en-US" dirty="0"/>
          </a:p>
        </p:txBody>
      </p:sp>
      <p:pic>
        <p:nvPicPr>
          <p:cNvPr id="2050" name="Picture 2">
            <a:extLst>
              <a:ext uri="{FF2B5EF4-FFF2-40B4-BE49-F238E27FC236}">
                <a16:creationId xmlns:a16="http://schemas.microsoft.com/office/drawing/2014/main" id="{D255A149-BFD3-4B69-A441-C4291A829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393" y="2571750"/>
            <a:ext cx="2872966" cy="2506663"/>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92F856CB-B770-477F-9BCC-EED902DB044F}"/>
              </a:ext>
            </a:extLst>
          </p:cNvPr>
          <p:cNvSpPr txBox="1"/>
          <p:nvPr/>
        </p:nvSpPr>
        <p:spPr>
          <a:xfrm>
            <a:off x="1143000" y="1694587"/>
            <a:ext cx="4868584" cy="1754326"/>
          </a:xfrm>
          <a:prstGeom prst="rect">
            <a:avLst/>
          </a:prstGeom>
          <a:noFill/>
        </p:spPr>
        <p:txBody>
          <a:bodyPr wrap="square">
            <a:spAutoFit/>
          </a:bodyPr>
          <a:lstStyle/>
          <a:p>
            <a:pPr rtl="0">
              <a:spcBef>
                <a:spcPts val="0"/>
              </a:spcBef>
              <a:spcAft>
                <a:spcPts val="0"/>
              </a:spcAft>
            </a:pPr>
            <a:r>
              <a:rPr lang="ja-JP" altLang="en-US" sz="1800" b="0" i="0" u="none" strike="noStrike" dirty="0">
                <a:solidFill>
                  <a:srgbClr val="000000"/>
                </a:solidFill>
                <a:effectLst/>
                <a:latin typeface="Arial" panose="020B0604020202020204" pitchFamily="34" charset="0"/>
              </a:rPr>
              <a:t>あまり、運動できていませんね。</a:t>
            </a:r>
            <a:endParaRPr lang="ja-JP" altLang="en-US" sz="1800" b="0" dirty="0">
              <a:effectLst/>
            </a:endParaRPr>
          </a:p>
          <a:p>
            <a:pPr rtl="0">
              <a:spcBef>
                <a:spcPts val="0"/>
              </a:spcBef>
              <a:spcAft>
                <a:spcPts val="0"/>
              </a:spcAft>
            </a:pPr>
            <a:r>
              <a:rPr lang="ja-JP" altLang="en-US" sz="1800" b="0" i="0" u="none" strike="noStrike" dirty="0">
                <a:solidFill>
                  <a:srgbClr val="000000"/>
                </a:solidFill>
                <a:effectLst/>
                <a:latin typeface="Arial" panose="020B0604020202020204" pitchFamily="34" charset="0"/>
              </a:rPr>
              <a:t>少し、体を動かしてみたらどうですか？</a:t>
            </a:r>
            <a:endParaRPr lang="ja-JP" altLang="en-US" sz="1800" b="0" dirty="0">
              <a:effectLst/>
            </a:endParaRPr>
          </a:p>
          <a:p>
            <a:pPr rtl="0">
              <a:spcBef>
                <a:spcPts val="0"/>
              </a:spcBef>
              <a:spcAft>
                <a:spcPts val="0"/>
              </a:spcAft>
            </a:pPr>
            <a:r>
              <a:rPr lang="ja-JP" altLang="en-US" sz="1800" b="0" i="0" u="none" strike="noStrike" dirty="0">
                <a:solidFill>
                  <a:srgbClr val="000000"/>
                </a:solidFill>
                <a:effectLst/>
                <a:latin typeface="Arial" panose="020B0604020202020204" pitchFamily="34" charset="0"/>
              </a:rPr>
              <a:t>血圧が普段より、高いです。</a:t>
            </a:r>
            <a:endParaRPr lang="ja-JP" altLang="en-US" sz="1800" b="0" dirty="0">
              <a:effectLst/>
            </a:endParaRPr>
          </a:p>
          <a:p>
            <a:pPr rtl="0">
              <a:spcBef>
                <a:spcPts val="0"/>
              </a:spcBef>
              <a:spcAft>
                <a:spcPts val="0"/>
              </a:spcAft>
            </a:pPr>
            <a:r>
              <a:rPr lang="ja-JP" altLang="en-US" sz="1800" b="0" i="0" u="none" strike="noStrike" dirty="0">
                <a:solidFill>
                  <a:srgbClr val="000000"/>
                </a:solidFill>
                <a:effectLst/>
                <a:latin typeface="Arial" panose="020B0604020202020204" pitchFamily="34" charset="0"/>
              </a:rPr>
              <a:t>少し、食べる量を控えてみてはどうですか？</a:t>
            </a:r>
            <a:endParaRPr lang="ja-JP" altLang="en-US" sz="1800" b="0" dirty="0">
              <a:effectLst/>
            </a:endParaRPr>
          </a:p>
          <a:p>
            <a:br>
              <a:rPr lang="ja-JP" altLang="en-US" sz="1800" dirty="0"/>
            </a:br>
            <a:endParaRPr lang="ja-JP" altLang="en-US" sz="1800" dirty="0"/>
          </a:p>
        </p:txBody>
      </p:sp>
      <p:pic>
        <p:nvPicPr>
          <p:cNvPr id="4" name="図 3">
            <a:extLst>
              <a:ext uri="{FF2B5EF4-FFF2-40B4-BE49-F238E27FC236}">
                <a16:creationId xmlns:a16="http://schemas.microsoft.com/office/drawing/2014/main" id="{40984818-14DA-854A-AAB5-5AD0F5024C0B}"/>
              </a:ext>
            </a:extLst>
          </p:cNvPr>
          <p:cNvPicPr>
            <a:picLocks noChangeAspect="1"/>
          </p:cNvPicPr>
          <p:nvPr/>
        </p:nvPicPr>
        <p:blipFill>
          <a:blip r:embed="rId4"/>
          <a:stretch>
            <a:fillRect/>
          </a:stretch>
        </p:blipFill>
        <p:spPr>
          <a:xfrm>
            <a:off x="0" y="3431962"/>
            <a:ext cx="2540000" cy="1879600"/>
          </a:xfrm>
          <a:prstGeom prst="rect">
            <a:avLst/>
          </a:prstGeom>
        </p:spPr>
      </p:pic>
      <p:pic>
        <p:nvPicPr>
          <p:cNvPr id="7" name="図 6">
            <a:extLst>
              <a:ext uri="{FF2B5EF4-FFF2-40B4-BE49-F238E27FC236}">
                <a16:creationId xmlns:a16="http://schemas.microsoft.com/office/drawing/2014/main" id="{17A028E7-F4D7-5F44-877D-A13AF8EBE926}"/>
              </a:ext>
            </a:extLst>
          </p:cNvPr>
          <p:cNvPicPr>
            <a:picLocks noChangeAspect="1"/>
          </p:cNvPicPr>
          <p:nvPr/>
        </p:nvPicPr>
        <p:blipFill>
          <a:blip r:embed="rId5"/>
          <a:stretch>
            <a:fillRect/>
          </a:stretch>
        </p:blipFill>
        <p:spPr>
          <a:xfrm>
            <a:off x="2809875" y="3293447"/>
            <a:ext cx="1746250" cy="1746250"/>
          </a:xfrm>
          <a:prstGeom prst="rect">
            <a:avLst/>
          </a:prstGeom>
        </p:spPr>
      </p:pic>
    </p:spTree>
  </p:cSld>
  <p:clrMapOvr>
    <a:masterClrMapping/>
  </p:clrMapOvr>
</p:sld>
</file>

<file path=ppt/theme/theme1.xml><?xml version="1.0" encoding="utf-8"?>
<a:theme xmlns:a="http://schemas.openxmlformats.org/drawingml/2006/main" name="Aquatic and Physical Therapy Center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1424</Words>
  <Application>Microsoft Office PowerPoint</Application>
  <PresentationFormat>画面に合わせる (16:9)</PresentationFormat>
  <Paragraphs>204</Paragraphs>
  <Slides>17</Slides>
  <Notes>13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Josefin Sans</vt:lpstr>
      <vt:lpstr>游ゴシック</vt:lpstr>
      <vt:lpstr>Open Sans</vt:lpstr>
      <vt:lpstr>Arial</vt:lpstr>
      <vt:lpstr>Aquatic and Physical Therapy Center by Slidesgo</vt:lpstr>
      <vt:lpstr>生活習慣改善ツール</vt:lpstr>
      <vt:lpstr>製品アイデアの基本情報  </vt:lpstr>
      <vt:lpstr>製品アイデアのポイント</vt:lpstr>
      <vt:lpstr>病院へのヒアリング結果</vt:lpstr>
      <vt:lpstr>PowerPoint プレゼンテーション</vt:lpstr>
      <vt:lpstr>PowerPoint プレゼンテーション</vt:lpstr>
      <vt:lpstr>製品アイデアに至った経緯</vt:lpstr>
      <vt:lpstr>PowerPoint プレゼンテーション</vt:lpstr>
      <vt:lpstr>製品アイデアまとめ</vt:lpstr>
      <vt:lpstr>対策方法</vt:lpstr>
      <vt:lpstr>想定製造コスト</vt:lpstr>
      <vt:lpstr>事業計画　想定顧客数 </vt:lpstr>
      <vt:lpstr>市場浸透率</vt:lpstr>
      <vt:lpstr>製品比較</vt:lpstr>
      <vt:lpstr>PowerPoint プレゼンテーション</vt:lpstr>
      <vt:lpstr>PowerPoint プレゼンテーション</vt:lpstr>
      <vt:lpstr> まとめ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生活習慣改善ツール</dc:title>
  <dc:creator>Suzuki Ryota</dc:creator>
  <cp:lastModifiedBy>Ryota Suzuki</cp:lastModifiedBy>
  <cp:revision>20</cp:revision>
  <dcterms:modified xsi:type="dcterms:W3CDTF">2021-12-08T05:50:16Z</dcterms:modified>
</cp:coreProperties>
</file>