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99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71" r:id="rId28"/>
    <p:sldId id="272" r:id="rId29"/>
    <p:sldId id="294" r:id="rId30"/>
    <p:sldId id="295" r:id="rId31"/>
    <p:sldId id="276" r:id="rId32"/>
    <p:sldId id="265" r:id="rId33"/>
    <p:sldId id="269" r:id="rId34"/>
    <p:sldId id="266" r:id="rId35"/>
    <p:sldId id="298" r:id="rId36"/>
    <p:sldId id="270" r:id="rId37"/>
    <p:sldId id="273" r:id="rId38"/>
    <p:sldId id="274" r:id="rId39"/>
    <p:sldId id="305" r:id="rId4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5" autoAdjust="0"/>
    <p:restoredTop sz="72248" autoAdjust="0"/>
  </p:normalViewPr>
  <p:slideViewPr>
    <p:cSldViewPr snapToGrid="0" snapToObjects="1">
      <p:cViewPr varScale="1">
        <p:scale>
          <a:sx n="77" d="100"/>
          <a:sy n="77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9CAFE-5ADF-DD4A-9BFB-53C939F6BFFB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B5F79-DE28-1847-93AA-9FF3AC4AC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54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138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02daebbad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f02daebbad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50" dirty="0">
              <a:solidFill>
                <a:srgbClr val="3B3B3B"/>
              </a:solidFill>
              <a:highlight>
                <a:srgbClr val="FFFFFF"/>
              </a:highlight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05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67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915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7956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8908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172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6324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noProof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750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34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28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19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95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72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779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5F79-DE28-1847-93AA-9FF3AC4ACF7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61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8A1F5A-412B-4E4D-9460-3423CC0D3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4A9E7B5-F2F9-3F4E-9DCA-4C4889A2D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2A5661-BDBD-1C4F-8A51-0037227E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3EF-59C6-114B-9C40-3507FDCA2C9B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8B556F-6911-074C-A206-E03E538C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204021-21EC-E94B-9CE7-157684BA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F9CF-519F-6C4D-B43E-EE8D0C384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36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A4657F-BE47-FE47-BCDA-D1665D90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A85E88-DFB7-B945-814A-EE12E769A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76DD9B-7E3E-2F4D-BB4E-E584D1E1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3EF-59C6-114B-9C40-3507FDCA2C9B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335ED8-7520-674A-A307-CD94A2E7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69AB40-2A7E-FD4A-9BF3-C38C56DD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F9CF-519F-6C4D-B43E-EE8D0C384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98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A84A61C-4BBB-0746-9B2B-0736D06AB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5DB64E-96E0-2B49-B681-EC19034B2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017679-9D8A-B142-B303-64525F80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3EF-59C6-114B-9C40-3507FDCA2C9B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F4F646-EEB8-2F4E-BBA1-39CA6E7D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CA63B7-8C02-8C45-AD61-0507FE48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F9CF-519F-6C4D-B43E-EE8D0C384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220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168164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82726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413933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14437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467722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3588296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387183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427195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9A06C6-9E0B-5548-B8DD-1EB6AA73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81480-AAC4-DB40-826C-5FE2763F2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D7FF8F-359A-4C4F-BF23-E9C541D4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3EF-59C6-114B-9C40-3507FDCA2C9B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CC2C52-9A3F-8442-82F5-BB1B4082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D96248-6940-A944-9ED8-1C06895D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F9CF-519F-6C4D-B43E-EE8D0C384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454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259156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3868302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73343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50369C-A2AB-AF42-9D35-E0724A40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8DC26F-B43D-D446-8E94-18ADDBD70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B300A2-FA8A-C142-9452-4CFFACF2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3EF-59C6-114B-9C40-3507FDCA2C9B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D9A94A-43DF-D34D-9E70-4D3EE0F7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319942-DE7A-7D43-B3C4-2E5DFD5E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F9CF-519F-6C4D-B43E-EE8D0C384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4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09AEB8-8A3F-ED4E-8B44-22B88C1B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40E452-B4A2-154F-AB22-E9E0A5315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E48DE81-4BCF-154B-9E9A-319EA18AA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1E3B17-636E-6546-B9DD-F2C2D12F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3EF-59C6-114B-9C40-3507FDCA2C9B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4C8926-DF3F-C143-9BB1-4E07DDC0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7CF2FE-02A3-1244-B9EC-9A703768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F9CF-519F-6C4D-B43E-EE8D0C384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09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E395D2-528B-344E-8054-429202A6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9C625B-A08D-0748-9393-85C29BA13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BFABD0-BC5F-8D4C-B132-7D38EBDD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1D04B9E-4B39-434A-B9E4-76CE565EA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CDAA804-252F-C04E-BA1C-FC91F9981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0FD9556-2C93-E04F-9396-38AB18F1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3EF-59C6-114B-9C40-3507FDCA2C9B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85724FC-09B5-5D45-B9BF-7E114928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2D4E985-4E8E-214D-AF77-7DBFF768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F9CF-519F-6C4D-B43E-EE8D0C384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11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FCAE5A-061A-8F4E-96D6-849DC964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F8E355-FD4C-A545-B8AE-44953B49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3EF-59C6-114B-9C40-3507FDCA2C9B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B904C0-142E-D54E-B091-BDC655A2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7B9DD7-ED0A-0042-BC47-37CEA1F8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F9CF-519F-6C4D-B43E-EE8D0C384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5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EF696A2-9E38-F045-8DE3-9F202E62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3EF-59C6-114B-9C40-3507FDCA2C9B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CCBD237-E333-084C-A049-799259BD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FD0007-F2DE-4B4B-B775-89950BC9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F9CF-519F-6C4D-B43E-EE8D0C384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44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6BDEA-C0AD-C648-9BD7-F8C3AA26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8DD155-60B6-6142-B928-756D30CB2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B32C93B-AE0E-1B4E-A6CF-E6BE4321A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9D237C-243D-6D43-9847-C12CF6E29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3EF-59C6-114B-9C40-3507FDCA2C9B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6A847B-886A-5643-B302-892C888B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3F4642-D6CB-0A4C-9A9B-849B5CEC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F9CF-519F-6C4D-B43E-EE8D0C384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15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1C398D-0258-9844-9D61-D213D9BC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AE0A851-3EA4-BA4B-BE3E-B282DB341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3DB961-716E-5749-82DB-BB00B194C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BF5E65-2C63-4245-A06A-5AEC1E95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3EF-59C6-114B-9C40-3507FDCA2C9B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CC396C-DEBE-DB4A-AD43-A73A767A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3DCE04-29A9-2446-A028-D459860E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F9CF-519F-6C4D-B43E-EE8D0C384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3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EA51807-2976-F046-8972-0625AF5F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E2BA61-D1DD-E34D-BB78-67442C66A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7DC969-007B-4448-9EAE-DA12A61F0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513EF-59C6-114B-9C40-3507FDCA2C9B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91A579-3868-854B-A981-278DAE9E3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BCB2CD-9CC7-AA44-A1C0-ADCB6B38B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3F9CF-519F-6C4D-B43E-EE8D0C384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50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4120475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g1/bp3k6pz950365rcbmsqmqj9w0000gn/T/com.microsoft.Word/WebArchiveCopyPasteTempFiles/d23072-51-256148-4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g1/bp3k6pz950365rcbmsqmqj9w0000gn/T/com.microsoft.Word/WebArchiveCopyPasteTempFiles/d624-484-239321-3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13">
            <a:extLst>
              <a:ext uri="{FF2B5EF4-FFF2-40B4-BE49-F238E27FC236}">
                <a16:creationId xmlns:a16="http://schemas.microsoft.com/office/drawing/2014/main" id="{345B541F-A2BF-4B48-8F8B-37BB4DF48A21}"/>
              </a:ext>
            </a:extLst>
          </p:cNvPr>
          <p:cNvSpPr/>
          <p:nvPr/>
        </p:nvSpPr>
        <p:spPr>
          <a:xfrm>
            <a:off x="2680569" y="1929008"/>
            <a:ext cx="7372349" cy="27431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762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7" name="모서리가 둥근 직사각형 8">
            <a:extLst>
              <a:ext uri="{FF2B5EF4-FFF2-40B4-BE49-F238E27FC236}">
                <a16:creationId xmlns:a16="http://schemas.microsoft.com/office/drawing/2014/main" id="{AFE72A87-1C7E-CC4C-B9DF-6224318EF96F}"/>
              </a:ext>
            </a:extLst>
          </p:cNvPr>
          <p:cNvSpPr/>
          <p:nvPr/>
        </p:nvSpPr>
        <p:spPr>
          <a:xfrm>
            <a:off x="2548263" y="1810567"/>
            <a:ext cx="7372350" cy="274319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762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>
                <a:solidFill>
                  <a:prstClr val="white"/>
                </a:solidFill>
              </a:rPr>
              <a:t>防災２　蓄電池班</a:t>
            </a:r>
            <a:endParaRPr lang="en-US" altLang="ja-JP" sz="5400" b="1" dirty="0">
              <a:solidFill>
                <a:prstClr val="white"/>
              </a:solidFill>
            </a:endParaRPr>
          </a:p>
          <a:p>
            <a:pPr algn="ctr"/>
            <a:r>
              <a:rPr lang="ja-JP" altLang="en-US" sz="3600">
                <a:solidFill>
                  <a:prstClr val="white"/>
                </a:solidFill>
              </a:rPr>
              <a:t>桜美林大学　坂田ゼミ</a:t>
            </a:r>
            <a:endParaRPr lang="ko-KR" altLang="en-US" sz="3600" dirty="0">
              <a:solidFill>
                <a:prstClr val="white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8DEBAD8-3728-F742-9029-6341BBD33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8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0D0538-3FF1-4CB8-8A76-315F4B14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b="1" dirty="0"/>
              <a:t>提携組織について</a:t>
            </a:r>
            <a:endParaRPr lang="ja-JP" altLang="en-US" sz="5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AF2E24-29A9-2240-9275-93F5EB3C8273}"/>
              </a:ext>
            </a:extLst>
          </p:cNvPr>
          <p:cNvSpPr txBox="1"/>
          <p:nvPr/>
        </p:nvSpPr>
        <p:spPr>
          <a:xfrm>
            <a:off x="9349819" y="6488668"/>
            <a:ext cx="284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引用：</a:t>
            </a:r>
            <a:r>
              <a:rPr lang="en" altLang="ja-JP" dirty="0"/>
              <a:t>https://</a:t>
            </a:r>
            <a:r>
              <a:rPr lang="en" altLang="ja-JP" dirty="0" err="1"/>
              <a:t>mujinto.jp</a:t>
            </a:r>
            <a:endParaRPr kumimoji="1" lang="ja-JP" altLang="en-US" dirty="0"/>
          </a:p>
        </p:txBody>
      </p:sp>
      <p:pic>
        <p:nvPicPr>
          <p:cNvPr id="1028" name="Picture 4" descr="無人島PROJECT | 無人島のことなら、無人島プロジェクト">
            <a:extLst>
              <a:ext uri="{FF2B5EF4-FFF2-40B4-BE49-F238E27FC236}">
                <a16:creationId xmlns:a16="http://schemas.microsoft.com/office/drawing/2014/main" id="{EDB8D091-5117-454B-AAE1-BFDDCFDFC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15" y="-46604"/>
            <a:ext cx="5668068" cy="42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4B3031-13BC-C64B-A81C-A19EE3740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1819"/>
            <a:ext cx="11636188" cy="4672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b="1" dirty="0"/>
              <a:t>無人</a:t>
            </a:r>
            <a:r>
              <a:rPr lang="ja-JP" altLang="en-US" sz="3200" b="1"/>
              <a:t>島</a:t>
            </a:r>
            <a:r>
              <a:rPr lang="en-US" altLang="ja-JP" sz="3200" b="1" dirty="0"/>
              <a:t>PROJECT</a:t>
            </a:r>
          </a:p>
          <a:p>
            <a:pPr marL="0" indent="0">
              <a:buNone/>
            </a:pPr>
            <a:r>
              <a:rPr lang="ja-JP" altLang="en-US"/>
              <a:t>→</a:t>
            </a:r>
            <a:r>
              <a:rPr lang="ja-JP" altLang="en-US" dirty="0"/>
              <a:t>無人島でのイベント計画や運営を支援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ja-JP" dirty="0"/>
              <a:t>参加者の要望や狙いに沿っ</a:t>
            </a:r>
            <a:r>
              <a:rPr lang="ja-JP" altLang="en-US" dirty="0"/>
              <a:t>た</a:t>
            </a:r>
            <a:r>
              <a:rPr lang="ja-JP" altLang="ja-JP" dirty="0"/>
              <a:t>多くの</a:t>
            </a:r>
            <a:endParaRPr lang="en-US" altLang="ja-JP" dirty="0"/>
          </a:p>
          <a:p>
            <a:pPr marL="0" indent="0">
              <a:buNone/>
            </a:pPr>
            <a:r>
              <a:rPr lang="ja-JP" altLang="ja-JP" dirty="0"/>
              <a:t>イベント開催</a:t>
            </a:r>
            <a:endParaRPr lang="en-US" altLang="ja-JP" dirty="0"/>
          </a:p>
          <a:p>
            <a:r>
              <a:rPr lang="en-US" altLang="ja-JP" dirty="0"/>
              <a:t>YouTube</a:t>
            </a:r>
            <a:r>
              <a:rPr lang="ja-JP" altLang="ja-JP" dirty="0"/>
              <a:t>での動画配信も行なっている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→</a:t>
            </a:r>
            <a:r>
              <a:rPr lang="ja-JP" altLang="ja-JP" dirty="0"/>
              <a:t>蓄電池を備える重要さや機能、活用方法を配信</a:t>
            </a:r>
            <a:endParaRPr lang="en-US" altLang="ja-JP" dirty="0"/>
          </a:p>
          <a:p>
            <a:r>
              <a:rPr lang="ja-JP" altLang="en-US" dirty="0"/>
              <a:t>具体的なイベント内容や予算、行き先は問い合わせることで調整可能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405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AB4EFE-7D77-724F-9363-E90E7D751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21" y="238910"/>
            <a:ext cx="10946027" cy="5896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b="1"/>
              <a:t>　無人</a:t>
            </a:r>
            <a:r>
              <a:rPr kumimoji="1" lang="ja-JP" altLang="en-US" sz="3200" b="1" dirty="0"/>
              <a:t>島イベント</a:t>
            </a:r>
            <a:r>
              <a:rPr kumimoji="1" lang="ja-JP" altLang="en-US" sz="3200" b="1"/>
              <a:t>の有効性</a:t>
            </a:r>
            <a:endParaRPr kumimoji="1" lang="en-US" altLang="ja-JP" sz="3200" b="1" dirty="0"/>
          </a:p>
          <a:p>
            <a:pPr marL="0" indent="0">
              <a:buNone/>
            </a:pPr>
            <a:r>
              <a:rPr lang="ja-JP" altLang="en-US" u="sng" dirty="0"/>
              <a:t>①</a:t>
            </a:r>
            <a:r>
              <a:rPr lang="en-US" altLang="ja-JP" u="sng" dirty="0"/>
              <a:t> </a:t>
            </a:r>
            <a:r>
              <a:rPr lang="ja-JP" altLang="en-US" u="sng" dirty="0"/>
              <a:t>チームビルディングや協調性の向上</a:t>
            </a:r>
            <a:endParaRPr lang="en-US" altLang="ja-JP" u="sng" dirty="0"/>
          </a:p>
          <a:p>
            <a:pPr marL="0" indent="0">
              <a:buNone/>
            </a:pPr>
            <a:r>
              <a:rPr lang="ja-JP" altLang="en-US"/>
              <a:t>　チームワーク</a:t>
            </a:r>
            <a:r>
              <a:rPr lang="ja-JP" altLang="en-US" dirty="0"/>
              <a:t>やリーダーシップを身につけることができる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企業</a:t>
            </a:r>
            <a:r>
              <a:rPr lang="ja-JP" altLang="en-US" dirty="0"/>
              <a:t>の新入社員</a:t>
            </a:r>
            <a:r>
              <a:rPr lang="ja-JP" altLang="en-US"/>
              <a:t>研修に活用</a:t>
            </a:r>
            <a:r>
              <a:rPr lang="en-US" altLang="ja-JP" dirty="0"/>
              <a:t> </a:t>
            </a:r>
          </a:p>
          <a:p>
            <a:pPr marL="0" indent="0">
              <a:buNone/>
            </a:pPr>
            <a:r>
              <a:rPr lang="ja-JP" altLang="en-US"/>
              <a:t>　→新た</a:t>
            </a:r>
            <a:r>
              <a:rPr lang="ja-JP" altLang="en-US" dirty="0"/>
              <a:t>な自然体験学習としてイベント設計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u="sng" dirty="0"/>
              <a:t>②</a:t>
            </a:r>
            <a:r>
              <a:rPr lang="en-US" altLang="ja-JP" u="sng" dirty="0"/>
              <a:t> </a:t>
            </a:r>
            <a:r>
              <a:rPr lang="ja-JP" altLang="en-US" u="sng" dirty="0"/>
              <a:t>感染症対策</a:t>
            </a:r>
            <a:endParaRPr lang="en-US" altLang="ja-JP" u="sng" dirty="0"/>
          </a:p>
          <a:p>
            <a:pPr marL="0" indent="0">
              <a:buNone/>
            </a:pPr>
            <a:r>
              <a:rPr lang="ja-JP" altLang="en-US"/>
              <a:t>　コロナ</a:t>
            </a:r>
            <a:r>
              <a:rPr lang="ja-JP" altLang="en-US" dirty="0"/>
              <a:t>禍</a:t>
            </a:r>
            <a:r>
              <a:rPr lang="ja-JP" altLang="ja-JP" dirty="0"/>
              <a:t>旅行に対する意識の変化</a:t>
            </a:r>
            <a:r>
              <a:rPr lang="ja-JP" altLang="en-US" dirty="0"/>
              <a:t>として、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34D7DF-F1B1-2D4E-8A1C-85E38F0F82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20379" y="3164222"/>
            <a:ext cx="118030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049" name="図 12" descr="新型コロナウイルス感染症の流行の前と後とで前と後で、旅行に対する価値観や基準にどのような変化が生まれしたか。">
            <a:extLst>
              <a:ext uri="{FF2B5EF4-FFF2-40B4-BE49-F238E27FC236}">
                <a16:creationId xmlns:a16="http://schemas.microsoft.com/office/drawing/2014/main" id="{661EDB34-0514-FD40-89C2-751DE46E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2" y="2349062"/>
            <a:ext cx="4580238" cy="376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3CF2CE6-E2C8-3C41-88FD-61281443DC89}"/>
              </a:ext>
            </a:extLst>
          </p:cNvPr>
          <p:cNvSpPr/>
          <p:nvPr/>
        </p:nvSpPr>
        <p:spPr>
          <a:xfrm>
            <a:off x="202821" y="4263075"/>
            <a:ext cx="67735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/>
              <a:t>　感染対策が十分であるか重要視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/>
              <a:t>　無人島でのイベントの場合</a:t>
            </a:r>
            <a:r>
              <a:rPr lang="en-US" altLang="ja-JP" sz="2800" dirty="0"/>
              <a:t>…</a:t>
            </a:r>
          </a:p>
          <a:p>
            <a:r>
              <a:rPr lang="ja-JP" altLang="en-US" sz="2800"/>
              <a:t>　現地に人が存在しない</a:t>
            </a:r>
            <a:endParaRPr lang="en-US" altLang="ja-JP" sz="2800" dirty="0"/>
          </a:p>
          <a:p>
            <a:r>
              <a:rPr lang="ja-JP" altLang="en-US" sz="2800"/>
              <a:t>　　→感染リスクが低い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CB1713-EAB3-AC4A-9B90-9DF197E09599}"/>
              </a:ext>
            </a:extLst>
          </p:cNvPr>
          <p:cNvSpPr txBox="1"/>
          <p:nvPr/>
        </p:nvSpPr>
        <p:spPr>
          <a:xfrm>
            <a:off x="7745280" y="6217457"/>
            <a:ext cx="431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引用：</a:t>
            </a:r>
            <a:r>
              <a:rPr lang="ja-JP" altLang="ja-JP" sz="1600"/>
              <a:t>【データ】ウィズコロナ時代の生活者の旅行意識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119252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/>
        </p:nvSpPr>
        <p:spPr>
          <a:xfrm>
            <a:off x="5516367" y="399734"/>
            <a:ext cx="98176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kumimoji="0"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모서리가 둥근 직사각형 13">
            <a:extLst>
              <a:ext uri="{FF2B5EF4-FFF2-40B4-BE49-F238E27FC236}">
                <a16:creationId xmlns:a16="http://schemas.microsoft.com/office/drawing/2014/main" id="{715ED480-140D-EA4D-909B-1A5094EA0D00}"/>
              </a:ext>
            </a:extLst>
          </p:cNvPr>
          <p:cNvSpPr/>
          <p:nvPr/>
        </p:nvSpPr>
        <p:spPr>
          <a:xfrm>
            <a:off x="2680569" y="1929008"/>
            <a:ext cx="7372349" cy="27431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762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5" name="모서리가 둥근 직사각형 8">
            <a:extLst>
              <a:ext uri="{FF2B5EF4-FFF2-40B4-BE49-F238E27FC236}">
                <a16:creationId xmlns:a16="http://schemas.microsoft.com/office/drawing/2014/main" id="{5802549E-E964-7F47-BDAB-08D359B33BFF}"/>
              </a:ext>
            </a:extLst>
          </p:cNvPr>
          <p:cNvSpPr/>
          <p:nvPr/>
        </p:nvSpPr>
        <p:spPr>
          <a:xfrm>
            <a:off x="2548263" y="1810567"/>
            <a:ext cx="7372350" cy="274319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762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>
                <a:solidFill>
                  <a:prstClr val="white"/>
                </a:solidFill>
              </a:rPr>
              <a:t>個人に向けた蓄電池のサブスクリプション</a:t>
            </a:r>
            <a:endParaRPr lang="ko-KR" altLang="en-US" sz="54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ct val="111111"/>
            </a:pPr>
            <a:r>
              <a:rPr lang="ja" sz="3600" dirty="0">
                <a:latin typeface="+mj-ea"/>
                <a:ea typeface="+mj-ea"/>
                <a:cs typeface="Raleway"/>
                <a:sym typeface="Raleway"/>
              </a:rPr>
              <a:t>提案の背景</a:t>
            </a:r>
            <a:endParaRPr sz="3600" dirty="0">
              <a:latin typeface="+mj-ea"/>
              <a:ea typeface="+mj-ea"/>
              <a:cs typeface="Raleway"/>
              <a:sym typeface="Raleway"/>
            </a:endParaRPr>
          </a:p>
        </p:txBody>
      </p:sp>
      <p:sp>
        <p:nvSpPr>
          <p:cNvPr id="68" name="Google Shape;68;p3"/>
          <p:cNvSpPr txBox="1">
            <a:spLocks noGrp="1"/>
          </p:cNvSpPr>
          <p:nvPr>
            <p:ph type="body" idx="1"/>
          </p:nvPr>
        </p:nvSpPr>
        <p:spPr>
          <a:xfrm>
            <a:off x="415600" y="1970994"/>
            <a:ext cx="11360800" cy="380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ja" altLang="en-US" sz="2800" dirty="0"/>
              <a:t>・</a:t>
            </a:r>
            <a:r>
              <a:rPr lang="ja" altLang="en-US" sz="3467" dirty="0"/>
              <a:t>蓄電池が</a:t>
            </a:r>
            <a:r>
              <a:rPr lang="ja" altLang="en-US" sz="3467" dirty="0">
                <a:solidFill>
                  <a:srgbClr val="FF0000"/>
                </a:solidFill>
              </a:rPr>
              <a:t>高額</a:t>
            </a:r>
            <a:endParaRPr sz="3467" dirty="0">
              <a:solidFill>
                <a:srgbClr val="FF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ja" altLang="en-US" sz="3467" dirty="0"/>
              <a:t>・一括購入するのは負担が大きい</a:t>
            </a:r>
            <a:endParaRPr sz="3467" dirty="0"/>
          </a:p>
          <a:p>
            <a:pPr marL="0" indent="0">
              <a:spcBef>
                <a:spcPts val="1600"/>
              </a:spcBef>
              <a:buNone/>
            </a:pPr>
            <a:r>
              <a:rPr lang="ja" altLang="en-US" sz="3467" dirty="0"/>
              <a:t>・サブスク化して防災グッズを定期的に届ける</a:t>
            </a:r>
            <a:endParaRPr sz="3467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ja" altLang="en-US" sz="3467" dirty="0"/>
              <a:t>　→</a:t>
            </a:r>
            <a:r>
              <a:rPr lang="ja" altLang="en-US" sz="3467" dirty="0">
                <a:solidFill>
                  <a:srgbClr val="FF0000"/>
                </a:solidFill>
              </a:rPr>
              <a:t>防災グッズの見直しにもつながる</a:t>
            </a:r>
            <a:endParaRPr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529393" y="444567"/>
            <a:ext cx="7082107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ja" altLang="en-US" sz="3600" b="1" dirty="0"/>
              <a:t>防災意識についての調査</a:t>
            </a:r>
            <a:endParaRPr sz="3600" b="1" dirty="0"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4939200" y="5907033"/>
            <a:ext cx="7252800" cy="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Bef>
                <a:spcPts val="3733"/>
              </a:spcBef>
              <a:spcAft>
                <a:spcPts val="3733"/>
              </a:spcAft>
              <a:buClr>
                <a:schemeClr val="dk1"/>
              </a:buClr>
              <a:buSzPts val="1100"/>
              <a:buNone/>
            </a:pPr>
            <a:r>
              <a:rPr lang="ja" altLang="en-US" sz="1333" b="1" dirty="0">
                <a:solidFill>
                  <a:schemeClr val="dk1"/>
                </a:solidFill>
              </a:rPr>
              <a:t>出典：</a:t>
            </a:r>
            <a:r>
              <a:rPr lang="en-US" altLang="ja" sz="1333" b="1" dirty="0">
                <a:solidFill>
                  <a:schemeClr val="dk1"/>
                </a:solidFill>
              </a:rPr>
              <a:t>Cross Marketing </a:t>
            </a:r>
            <a:r>
              <a:rPr lang="ja" altLang="en-US" sz="1333" b="1" dirty="0">
                <a:solidFill>
                  <a:schemeClr val="dk1"/>
                </a:solidFill>
              </a:rPr>
              <a:t>「防災意識・対策に関する調査（</a:t>
            </a:r>
            <a:r>
              <a:rPr lang="en-US" altLang="ja" sz="1333" b="1" dirty="0">
                <a:solidFill>
                  <a:schemeClr val="dk1"/>
                </a:solidFill>
              </a:rPr>
              <a:t>2021</a:t>
            </a:r>
            <a:r>
              <a:rPr lang="ja" altLang="en-US" sz="1333" b="1" dirty="0">
                <a:solidFill>
                  <a:schemeClr val="dk1"/>
                </a:solidFill>
              </a:rPr>
              <a:t>年）」結果</a:t>
            </a:r>
            <a:endParaRPr sz="1333" b="1" dirty="0">
              <a:solidFill>
                <a:schemeClr val="dk1"/>
              </a:solidFill>
            </a:endParaRPr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r="44215"/>
          <a:stretch/>
        </p:blipFill>
        <p:spPr>
          <a:xfrm>
            <a:off x="529394" y="1536633"/>
            <a:ext cx="5960106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"/>
          <p:cNvSpPr/>
          <p:nvPr/>
        </p:nvSpPr>
        <p:spPr>
          <a:xfrm>
            <a:off x="7144600" y="2743200"/>
            <a:ext cx="4688000" cy="2006400"/>
          </a:xfrm>
          <a:prstGeom prst="wedgeRectCallout">
            <a:avLst>
              <a:gd name="adj1" fmla="val -72385"/>
              <a:gd name="adj2" fmla="val 6365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ja" altLang="en-US" sz="2400" dirty="0"/>
              <a:t>対策の必要性を感じているが、</a:t>
            </a:r>
            <a:endParaRPr sz="2400" dirty="0"/>
          </a:p>
          <a:p>
            <a:pPr algn="ctr"/>
            <a:r>
              <a:rPr lang="ja" altLang="en-US" sz="2400" dirty="0"/>
              <a:t>十分に行えていない層</a:t>
            </a:r>
            <a:endParaRPr sz="2400" dirty="0"/>
          </a:p>
          <a:p>
            <a:pPr algn="ctr"/>
            <a:r>
              <a:rPr lang="en-US" altLang="ja" sz="4000" b="1" dirty="0">
                <a:solidFill>
                  <a:srgbClr val="FF0000"/>
                </a:solidFill>
              </a:rPr>
              <a:t>79.6%</a:t>
            </a:r>
            <a:endParaRPr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title"/>
          </p:nvPr>
        </p:nvSpPr>
        <p:spPr>
          <a:xfrm>
            <a:off x="415600" y="3480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ja" altLang="en-US" sz="3600" b="1" dirty="0"/>
              <a:t>サブスクリプションについての調査</a:t>
            </a:r>
            <a:endParaRPr sz="3600" b="1" dirty="0"/>
          </a:p>
        </p:txBody>
      </p:sp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4799084" y="5902800"/>
            <a:ext cx="81060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ctr">
              <a:spcBef>
                <a:spcPts val="3733"/>
              </a:spcBef>
              <a:buClr>
                <a:schemeClr val="dk1"/>
              </a:buClr>
              <a:buSzPct val="100000"/>
              <a:buNone/>
            </a:pPr>
            <a:r>
              <a:rPr lang="ja" altLang="en-US" sz="1467" b="1" dirty="0">
                <a:solidFill>
                  <a:schemeClr val="dk1"/>
                </a:solidFill>
              </a:rPr>
              <a:t>出典：株式会社スナックミー「サブスクリプションに関する調査」結果</a:t>
            </a:r>
            <a:endParaRPr sz="1467" b="1" dirty="0">
              <a:solidFill>
                <a:schemeClr val="dk1"/>
              </a:solidFill>
            </a:endParaRPr>
          </a:p>
          <a:p>
            <a:pPr marL="0" indent="0">
              <a:spcBef>
                <a:spcPts val="3733"/>
              </a:spcBef>
              <a:spcAft>
                <a:spcPts val="1600"/>
              </a:spcAft>
              <a:buSzPct val="117647"/>
              <a:buNone/>
            </a:pPr>
            <a:endParaRPr dirty="0"/>
          </a:p>
        </p:txBody>
      </p:sp>
      <p:pic>
        <p:nvPicPr>
          <p:cNvPr id="83" name="Google Shape;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4303" y="1111599"/>
            <a:ext cx="9475076" cy="524190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"/>
          <p:cNvSpPr/>
          <p:nvPr/>
        </p:nvSpPr>
        <p:spPr>
          <a:xfrm>
            <a:off x="1324303" y="2094463"/>
            <a:ext cx="1696221" cy="443785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124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ja" altLang="en-US" sz="4267" dirty="0"/>
              <a:t>ターゲットの選定</a:t>
            </a:r>
            <a:endParaRPr sz="4267" dirty="0"/>
          </a:p>
        </p:txBody>
      </p:sp>
      <p:sp>
        <p:nvSpPr>
          <p:cNvPr id="90" name="Google Shape;90;p6"/>
          <p:cNvSpPr txBox="1">
            <a:spLocks noGrp="1"/>
          </p:cNvSpPr>
          <p:nvPr>
            <p:ph type="body" idx="1"/>
          </p:nvPr>
        </p:nvSpPr>
        <p:spPr>
          <a:xfrm>
            <a:off x="415602" y="1982469"/>
            <a:ext cx="11360799" cy="462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95000"/>
              </a:lnSpc>
              <a:buSzPts val="688"/>
              <a:buNone/>
            </a:pPr>
            <a:r>
              <a:rPr lang="ja" altLang="en-US" sz="2567" dirty="0"/>
              <a:t>・</a:t>
            </a:r>
            <a:r>
              <a:rPr lang="ja" altLang="en-US" sz="3733" dirty="0"/>
              <a:t>学校ではなく</a:t>
            </a:r>
            <a:r>
              <a:rPr lang="ja" altLang="en-US" sz="3733" dirty="0">
                <a:solidFill>
                  <a:srgbClr val="FF0000"/>
                </a:solidFill>
              </a:rPr>
              <a:t>個人</a:t>
            </a:r>
            <a:endParaRPr sz="3733" dirty="0">
              <a:solidFill>
                <a:srgbClr val="FF0000"/>
              </a:solidFill>
            </a:endParaRPr>
          </a:p>
          <a:p>
            <a:pPr marL="0" indent="0">
              <a:lnSpc>
                <a:spcPct val="95000"/>
              </a:lnSpc>
              <a:buSzPts val="688"/>
              <a:buNone/>
            </a:pPr>
            <a:endParaRPr sz="3733" dirty="0"/>
          </a:p>
          <a:p>
            <a:pPr marL="0" indent="0">
              <a:lnSpc>
                <a:spcPct val="95000"/>
              </a:lnSpc>
              <a:buSzPts val="688"/>
              <a:buNone/>
            </a:pPr>
            <a:r>
              <a:rPr lang="ja" altLang="en-US" sz="3733" dirty="0"/>
              <a:t>→学校は</a:t>
            </a:r>
            <a:r>
              <a:rPr lang="ja" altLang="en-US" sz="3733" b="1" dirty="0"/>
              <a:t>発電機</a:t>
            </a:r>
            <a:r>
              <a:rPr lang="ja" altLang="en-US" sz="3733" dirty="0"/>
              <a:t>を使っている</a:t>
            </a:r>
            <a:endParaRPr sz="3733" dirty="0"/>
          </a:p>
          <a:p>
            <a:pPr marL="0" indent="0">
              <a:lnSpc>
                <a:spcPct val="95000"/>
              </a:lnSpc>
              <a:buSzPts val="688"/>
              <a:buNone/>
            </a:pPr>
            <a:r>
              <a:rPr lang="ja" altLang="en-US" sz="3733" dirty="0"/>
              <a:t>　</a:t>
            </a:r>
            <a:r>
              <a:rPr lang="en-US" altLang="ja" sz="3733" dirty="0"/>
              <a:t>ex)</a:t>
            </a:r>
            <a:r>
              <a:rPr lang="ja" altLang="en-US" sz="3733" dirty="0"/>
              <a:t>運動会や体育祭、文化祭、部活動など</a:t>
            </a:r>
            <a:endParaRPr sz="3733" dirty="0"/>
          </a:p>
          <a:p>
            <a:pPr marL="0" indent="0">
              <a:lnSpc>
                <a:spcPct val="95000"/>
              </a:lnSpc>
              <a:buSzPts val="688"/>
              <a:buNone/>
            </a:pPr>
            <a:endParaRPr sz="3733" dirty="0"/>
          </a:p>
          <a:p>
            <a:pPr marL="0" indent="0">
              <a:lnSpc>
                <a:spcPct val="95000"/>
              </a:lnSpc>
              <a:buSzPts val="688"/>
              <a:buNone/>
            </a:pPr>
            <a:r>
              <a:rPr lang="ja" altLang="en-US" sz="3733" dirty="0"/>
              <a:t>新たに導入する可能性は低いのでは。</a:t>
            </a:r>
            <a:endParaRPr sz="3733" dirty="0"/>
          </a:p>
          <a:p>
            <a:pPr marL="0" indent="0">
              <a:lnSpc>
                <a:spcPct val="95000"/>
              </a:lnSpc>
              <a:spcBef>
                <a:spcPts val="1600"/>
              </a:spcBef>
              <a:buSzPts val="688"/>
              <a:buNone/>
            </a:pPr>
            <a:endParaRPr sz="3200" dirty="0"/>
          </a:p>
          <a:p>
            <a:pPr marL="0" indent="0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SzPts val="688"/>
              <a:buNone/>
            </a:pPr>
            <a:endParaRPr sz="25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107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ja" sz="3600" b="1" dirty="0"/>
              <a:t>サブスクを提供するターゲット</a:t>
            </a:r>
            <a:endParaRPr sz="3600" b="1" dirty="0"/>
          </a:p>
        </p:txBody>
      </p:sp>
      <p:sp>
        <p:nvSpPr>
          <p:cNvPr id="96" name="Google Shape;96;p7"/>
          <p:cNvSpPr txBox="1">
            <a:spLocks noGrp="1"/>
          </p:cNvSpPr>
          <p:nvPr>
            <p:ph type="body" idx="1"/>
          </p:nvPr>
        </p:nvSpPr>
        <p:spPr>
          <a:xfrm>
            <a:off x="2230800" y="2610066"/>
            <a:ext cx="7554605" cy="270140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ja" altLang="en-US" sz="5333" dirty="0">
                <a:solidFill>
                  <a:schemeClr val="accent5"/>
                </a:solidFill>
              </a:rPr>
              <a:t>「防災に対しての</a:t>
            </a:r>
            <a:endParaRPr sz="5333" dirty="0">
              <a:solidFill>
                <a:schemeClr val="accent5"/>
              </a:solidFill>
            </a:endParaRPr>
          </a:p>
          <a:p>
            <a:pPr marL="1828754" indent="609585">
              <a:spcBef>
                <a:spcPts val="1600"/>
              </a:spcBef>
              <a:spcAft>
                <a:spcPts val="1600"/>
              </a:spcAft>
              <a:buNone/>
            </a:pPr>
            <a:r>
              <a:rPr lang="ja" altLang="en-US" sz="5333" dirty="0">
                <a:solidFill>
                  <a:schemeClr val="accent5"/>
                </a:solidFill>
              </a:rPr>
              <a:t>意識が高い人」</a:t>
            </a:r>
            <a:endParaRPr sz="5333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538267" y="801900"/>
            <a:ext cx="11360800" cy="90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ja" sz="3600" b="1" dirty="0"/>
              <a:t>ターゲット</a:t>
            </a:r>
            <a:endParaRPr sz="3600" b="1" dirty="0"/>
          </a:p>
        </p:txBody>
      </p:sp>
      <p:sp>
        <p:nvSpPr>
          <p:cNvPr id="102" name="Google Shape;102;p8"/>
          <p:cNvSpPr/>
          <p:nvPr/>
        </p:nvSpPr>
        <p:spPr>
          <a:xfrm>
            <a:off x="1034784" y="2306933"/>
            <a:ext cx="3732217" cy="204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buClr>
                <a:srgbClr val="000000"/>
              </a:buClr>
              <a:buSzPts val="1700"/>
            </a:pPr>
            <a:r>
              <a:rPr lang="ja" altLang="en-US" sz="22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" alt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防災に対して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700"/>
            </a:pP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700"/>
            </a:pPr>
            <a:r>
              <a:rPr lang="ja" alt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意識が高い人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6919867" y="2306933"/>
            <a:ext cx="4549200" cy="204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ja" altLang="en-US" sz="3200" dirty="0">
                <a:solidFill>
                  <a:srgbClr val="FF0000"/>
                </a:solidFill>
              </a:rPr>
              <a:t>①</a:t>
            </a:r>
            <a:r>
              <a:rPr lang="ja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家庭のある</a:t>
            </a:r>
            <a:r>
              <a:rPr lang="ja" altLang="en-US" sz="3200" dirty="0">
                <a:solidFill>
                  <a:srgbClr val="FF0000"/>
                </a:solidFill>
              </a:rPr>
              <a:t>主婦層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600"/>
            </a:pPr>
            <a:r>
              <a:rPr lang="ja" altLang="en-US" sz="3200" dirty="0">
                <a:solidFill>
                  <a:srgbClr val="FF0000"/>
                </a:solidFill>
              </a:rPr>
              <a:t>②</a:t>
            </a:r>
            <a:r>
              <a:rPr lang="ja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被災した地域の</a:t>
            </a:r>
            <a:r>
              <a:rPr lang="ja" altLang="en-US" sz="3200" dirty="0">
                <a:solidFill>
                  <a:srgbClr val="FF0000"/>
                </a:solidFill>
              </a:rPr>
              <a:t>住民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5434167" y="2614333"/>
            <a:ext cx="577200" cy="1434000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>
            <a:spLocks noGrp="1"/>
          </p:cNvSpPr>
          <p:nvPr>
            <p:ph type="title"/>
          </p:nvPr>
        </p:nvSpPr>
        <p:spPr>
          <a:xfrm>
            <a:off x="831200" y="1162112"/>
            <a:ext cx="11360800" cy="137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ja" sz="3600" b="1" dirty="0"/>
              <a:t>SNSを通して</a:t>
            </a:r>
            <a:endParaRPr sz="3600" b="1" dirty="0"/>
          </a:p>
        </p:txBody>
      </p:sp>
      <p:sp>
        <p:nvSpPr>
          <p:cNvPr id="110" name="Google Shape;110;p9"/>
          <p:cNvSpPr txBox="1">
            <a:spLocks noGrp="1"/>
          </p:cNvSpPr>
          <p:nvPr>
            <p:ph type="body" idx="1"/>
          </p:nvPr>
        </p:nvSpPr>
        <p:spPr>
          <a:xfrm>
            <a:off x="182500" y="2974000"/>
            <a:ext cx="11360800" cy="329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SzPct val="129032"/>
              <a:buNone/>
            </a:pPr>
            <a:r>
              <a:rPr lang="ja" altLang="en-US" sz="4000" dirty="0"/>
              <a:t>＃</a:t>
            </a:r>
            <a:r>
              <a:rPr lang="ja" altLang="en-US" sz="3733" dirty="0"/>
              <a:t>防災</a:t>
            </a:r>
            <a:r>
              <a:rPr lang="ja" altLang="en-US" sz="3600" dirty="0"/>
              <a:t>グッズ</a:t>
            </a:r>
            <a:r>
              <a:rPr lang="ja" altLang="en-US" sz="2667" dirty="0"/>
              <a:t>（投稿数</a:t>
            </a:r>
            <a:r>
              <a:rPr lang="en-US" altLang="ja" sz="2667" dirty="0"/>
              <a:t>6,5</a:t>
            </a:r>
            <a:r>
              <a:rPr lang="ja" altLang="en-US" sz="2667" dirty="0"/>
              <a:t>万件）</a:t>
            </a:r>
            <a:endParaRPr sz="2667" dirty="0"/>
          </a:p>
          <a:p>
            <a:pPr marL="0" indent="0">
              <a:spcBef>
                <a:spcPts val="1600"/>
              </a:spcBef>
              <a:buSzPct val="129032"/>
              <a:buNone/>
            </a:pPr>
            <a:r>
              <a:rPr lang="ja" altLang="en-US" sz="3600" dirty="0"/>
              <a:t>＃</a:t>
            </a:r>
            <a:r>
              <a:rPr lang="en-US" altLang="ja" sz="3600" dirty="0"/>
              <a:t>QOL</a:t>
            </a:r>
            <a:r>
              <a:rPr lang="ja" altLang="en-US" sz="2667" dirty="0"/>
              <a:t>（投稿数</a:t>
            </a:r>
            <a:r>
              <a:rPr lang="en-US" altLang="ja" sz="2667" dirty="0"/>
              <a:t>6,6</a:t>
            </a:r>
            <a:r>
              <a:rPr lang="ja" altLang="en-US" sz="2667" dirty="0"/>
              <a:t>万件）</a:t>
            </a:r>
            <a:endParaRPr sz="2667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SzPct val="129032"/>
              <a:buNone/>
            </a:pPr>
            <a:r>
              <a:rPr lang="ja" altLang="en-US" sz="3600" dirty="0"/>
              <a:t>＃丁寧な暮らし</a:t>
            </a:r>
            <a:r>
              <a:rPr lang="ja" altLang="en-US" sz="2667" dirty="0"/>
              <a:t>（投稿数</a:t>
            </a:r>
            <a:r>
              <a:rPr lang="en-US" altLang="ja" sz="2667" dirty="0"/>
              <a:t>283</a:t>
            </a:r>
            <a:r>
              <a:rPr lang="ja" altLang="en-US" sz="2667" dirty="0"/>
              <a:t>万件）</a:t>
            </a:r>
            <a:endParaRPr sz="1067" dirty="0"/>
          </a:p>
        </p:txBody>
      </p:sp>
      <p:pic>
        <p:nvPicPr>
          <p:cNvPr id="111" name="Google Shape;11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0800" y="1162112"/>
            <a:ext cx="2581233" cy="278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2900" y="307635"/>
            <a:ext cx="2886867" cy="324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3771" y="3548323"/>
            <a:ext cx="2886876" cy="3117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53092-57C8-4A94-84A1-CF6A4CC7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+mn-lt"/>
              </a:rPr>
              <a:t>本日の流れ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579971-B2EB-4744-B55B-E5B2C50F8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学校での新規市場</a:t>
            </a:r>
            <a:r>
              <a:rPr kumimoji="1" lang="ja-JP" altLang="en-US"/>
              <a:t>開拓案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個人に向けた蓄電池</a:t>
            </a:r>
            <a:r>
              <a:rPr kumimoji="1" lang="ja-JP" altLang="en-US"/>
              <a:t>のサブスクリプション</a:t>
            </a:r>
            <a:endParaRPr lang="en-US" altLang="ja-JP" dirty="0"/>
          </a:p>
          <a:p>
            <a:endParaRPr lang="en-US" altLang="zh-TW" dirty="0"/>
          </a:p>
          <a:p>
            <a:r>
              <a:rPr lang="ja-JP" altLang="en-US"/>
              <a:t>蓄電池権利販売案</a:t>
            </a:r>
            <a:endParaRPr lang="en-US" altLang="ja-JP" dirty="0"/>
          </a:p>
          <a:p>
            <a:endParaRPr lang="en-US" altLang="zh-TW" dirty="0"/>
          </a:p>
          <a:p>
            <a:r>
              <a:rPr lang="ja-JP" altLang="en-US"/>
              <a:t>全体</a:t>
            </a:r>
            <a:r>
              <a:rPr lang="ja-JP" altLang="en-US" dirty="0"/>
              <a:t>のまとめ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7248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415600" y="427302"/>
            <a:ext cx="11360800" cy="121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ja" sz="3600" b="1" dirty="0"/>
              <a:t>蓄電池の検索件数の増加</a:t>
            </a:r>
            <a:endParaRPr sz="3600" b="1" dirty="0"/>
          </a:p>
        </p:txBody>
      </p:sp>
      <p:sp>
        <p:nvSpPr>
          <p:cNvPr id="119" name="Google Shape;119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9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altLang="ja" sz="3200" dirty="0"/>
              <a:t>2011</a:t>
            </a:r>
            <a:r>
              <a:rPr lang="ja" altLang="en-US" sz="3200" dirty="0"/>
              <a:t>年</a:t>
            </a:r>
            <a:r>
              <a:rPr lang="en-US" altLang="ja" sz="3200" dirty="0"/>
              <a:t>1</a:t>
            </a:r>
            <a:r>
              <a:rPr lang="ja" altLang="en-US" sz="3200" dirty="0"/>
              <a:t>月</a:t>
            </a:r>
            <a:r>
              <a:rPr lang="en-US" altLang="ja" sz="3200" dirty="0"/>
              <a:t>1</a:t>
            </a:r>
            <a:r>
              <a:rPr lang="ja" altLang="en-US" sz="3200" dirty="0"/>
              <a:t>日～</a:t>
            </a:r>
            <a:r>
              <a:rPr lang="en-US" altLang="ja" sz="3200" dirty="0"/>
              <a:t>2021</a:t>
            </a:r>
            <a:r>
              <a:rPr lang="ja" altLang="en-US" sz="3200" dirty="0"/>
              <a:t>年</a:t>
            </a:r>
            <a:r>
              <a:rPr lang="en-US" altLang="ja" sz="3200" dirty="0"/>
              <a:t>9</a:t>
            </a:r>
            <a:r>
              <a:rPr lang="ja" altLang="en-US" sz="3200" dirty="0"/>
              <a:t>月</a:t>
            </a:r>
            <a:r>
              <a:rPr lang="en-US" altLang="ja" sz="3200" dirty="0"/>
              <a:t>10</a:t>
            </a:r>
            <a:r>
              <a:rPr lang="ja" altLang="en-US" sz="3200" dirty="0"/>
              <a:t>日　</a:t>
            </a:r>
            <a:endParaRPr sz="3200" dirty="0"/>
          </a:p>
        </p:txBody>
      </p:sp>
      <p:pic>
        <p:nvPicPr>
          <p:cNvPr id="120" name="Google Shape;120;p10"/>
          <p:cNvPicPr preferRelativeResize="0"/>
          <p:nvPr/>
        </p:nvPicPr>
        <p:blipFill rotWithShape="1">
          <a:blip r:embed="rId3">
            <a:alphaModFix/>
          </a:blip>
          <a:srcRect l="576" t="11987"/>
          <a:stretch/>
        </p:blipFill>
        <p:spPr>
          <a:xfrm>
            <a:off x="1024538" y="2300967"/>
            <a:ext cx="9822138" cy="392641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0"/>
          <p:cNvSpPr txBox="1"/>
          <p:nvPr/>
        </p:nvSpPr>
        <p:spPr>
          <a:xfrm>
            <a:off x="7363894" y="6220256"/>
            <a:ext cx="5642968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900"/>
            </a:pPr>
            <a:r>
              <a:rPr lang="ja-JP" altLang="en-US" sz="26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今後もさらに注目を集める！</a:t>
            </a:r>
            <a:endParaRPr sz="26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0"/>
          <p:cNvSpPr txBox="1"/>
          <p:nvPr/>
        </p:nvSpPr>
        <p:spPr>
          <a:xfrm>
            <a:off x="8955900" y="4809200"/>
            <a:ext cx="2211563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en-US" altLang="ja" sz="1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</a:t>
            </a:r>
            <a:r>
              <a:rPr lang="ja" altLang="en-US" sz="1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トレンド　参照</a:t>
            </a:r>
            <a:endParaRPr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10"/>
          <p:cNvCxnSpPr/>
          <p:nvPr/>
        </p:nvCxnSpPr>
        <p:spPr>
          <a:xfrm rot="10800000" flipH="1">
            <a:off x="5508467" y="3852200"/>
            <a:ext cx="4576000" cy="564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4" name="Google Shape;124;p10"/>
          <p:cNvSpPr/>
          <p:nvPr/>
        </p:nvSpPr>
        <p:spPr>
          <a:xfrm>
            <a:off x="8594356" y="704069"/>
            <a:ext cx="3182044" cy="1499200"/>
          </a:xfrm>
          <a:prstGeom prst="wedgeRoundRectCallout">
            <a:avLst>
              <a:gd name="adj1" fmla="val -8013"/>
              <a:gd name="adj2" fmla="val 127652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ja" altLang="en-US" sz="2667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平均的に右上がり</a:t>
            </a:r>
            <a:endParaRPr sz="2667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body" idx="1"/>
          </p:nvPr>
        </p:nvSpPr>
        <p:spPr>
          <a:xfrm>
            <a:off x="415600" y="3130000"/>
            <a:ext cx="11360800" cy="1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ja" altLang="en-US" sz="3733" dirty="0">
                <a:solidFill>
                  <a:schemeClr val="dk1"/>
                </a:solidFill>
                <a:latin typeface="+mj-ea"/>
                <a:ea typeface="+mj-ea"/>
                <a:cs typeface="Times New Roman"/>
                <a:sym typeface="Times New Roman"/>
              </a:rPr>
              <a:t>「</a:t>
            </a:r>
            <a:r>
              <a:rPr lang="ja" altLang="en-US" sz="3733" dirty="0">
                <a:solidFill>
                  <a:srgbClr val="FF0000"/>
                </a:solidFill>
                <a:latin typeface="+mj-ea"/>
                <a:ea typeface="+mj-ea"/>
                <a:cs typeface="Times New Roman"/>
                <a:sym typeface="Times New Roman"/>
              </a:rPr>
              <a:t>防災グッズである蓄電池と非常食をセットにした</a:t>
            </a:r>
            <a:endParaRPr sz="3733" dirty="0">
              <a:solidFill>
                <a:srgbClr val="FF0000"/>
              </a:solidFill>
              <a:latin typeface="+mj-ea"/>
              <a:ea typeface="+mj-ea"/>
              <a:cs typeface="Times New Roman"/>
              <a:sym typeface="Times New Roman"/>
            </a:endParaRPr>
          </a:p>
          <a:p>
            <a:pPr marL="1219170" indent="609585">
              <a:spcBef>
                <a:spcPts val="1600"/>
              </a:spcBef>
              <a:spcAft>
                <a:spcPts val="1600"/>
              </a:spcAft>
              <a:buNone/>
            </a:pPr>
            <a:r>
              <a:rPr lang="ja" altLang="en-US" sz="3733" dirty="0">
                <a:solidFill>
                  <a:srgbClr val="FF0000"/>
                </a:solidFill>
                <a:latin typeface="+mj-ea"/>
                <a:ea typeface="+mj-ea"/>
                <a:cs typeface="Times New Roman"/>
                <a:sym typeface="Times New Roman"/>
              </a:rPr>
              <a:t>サブスクリプション形式での販売を提案</a:t>
            </a:r>
            <a:r>
              <a:rPr lang="ja" altLang="en-US" sz="3733" dirty="0">
                <a:solidFill>
                  <a:schemeClr val="dk1"/>
                </a:solidFill>
                <a:latin typeface="+mj-ea"/>
                <a:ea typeface="+mj-ea"/>
                <a:cs typeface="Times New Roman"/>
                <a:sym typeface="Times New Roman"/>
              </a:rPr>
              <a:t>する」</a:t>
            </a:r>
            <a:endParaRPr sz="4800" dirty="0">
              <a:latin typeface="+mj-ea"/>
              <a:ea typeface="+mj-ea"/>
            </a:endParaRPr>
          </a:p>
        </p:txBody>
      </p:sp>
      <p:sp>
        <p:nvSpPr>
          <p:cNvPr id="131" name="Google Shape;131;p11"/>
          <p:cNvSpPr txBox="1"/>
          <p:nvPr/>
        </p:nvSpPr>
        <p:spPr>
          <a:xfrm>
            <a:off x="736099" y="1925485"/>
            <a:ext cx="465570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900"/>
            </a:pPr>
            <a:r>
              <a:rPr lang="ja" alt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これらのことから</a:t>
            </a:r>
            <a:r>
              <a:rPr lang="en-US" altLang="ja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131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ja" sz="4000" dirty="0"/>
              <a:t>サブスクリプションについて</a:t>
            </a:r>
            <a:endParaRPr sz="4000" dirty="0"/>
          </a:p>
        </p:txBody>
      </p:sp>
      <p:sp>
        <p:nvSpPr>
          <p:cNvPr id="137" name="Google Shape;137;p12"/>
          <p:cNvSpPr txBox="1">
            <a:spLocks noGrp="1"/>
          </p:cNvSpPr>
          <p:nvPr>
            <p:ph type="body" idx="1"/>
          </p:nvPr>
        </p:nvSpPr>
        <p:spPr>
          <a:xfrm>
            <a:off x="706534" y="2591968"/>
            <a:ext cx="11360800" cy="351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ja" altLang="en-US" sz="3200" dirty="0"/>
              <a:t>（ア）プラン内容</a:t>
            </a:r>
            <a:endParaRPr lang="en-US" altLang="ja" sz="3200" dirty="0"/>
          </a:p>
          <a:p>
            <a:pPr marL="0" indent="0">
              <a:buNone/>
            </a:pPr>
            <a:endParaRPr sz="32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ja" altLang="en-US" sz="3200" dirty="0"/>
              <a:t>（イ）販売方法、アプローチ方法</a:t>
            </a:r>
            <a:endParaRPr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02daebbad_3_12"/>
          <p:cNvSpPr txBox="1">
            <a:spLocks noGrp="1"/>
          </p:cNvSpPr>
          <p:nvPr>
            <p:ph type="title"/>
          </p:nvPr>
        </p:nvSpPr>
        <p:spPr>
          <a:xfrm>
            <a:off x="538267" y="568832"/>
            <a:ext cx="11360800" cy="123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ja" sz="3600" dirty="0"/>
              <a:t>セットの内容（蓄電池）</a:t>
            </a:r>
            <a:endParaRPr sz="3600" dirty="0"/>
          </a:p>
        </p:txBody>
      </p:sp>
      <p:sp>
        <p:nvSpPr>
          <p:cNvPr id="143" name="Google Shape;143;gf02daebbad_3_12"/>
          <p:cNvSpPr txBox="1">
            <a:spLocks noGrp="1"/>
          </p:cNvSpPr>
          <p:nvPr>
            <p:ph type="body" idx="1"/>
          </p:nvPr>
        </p:nvSpPr>
        <p:spPr>
          <a:xfrm>
            <a:off x="2887512" y="3825858"/>
            <a:ext cx="6926396" cy="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ja" altLang="en-US" sz="3200" dirty="0">
                <a:solidFill>
                  <a:schemeClr val="accent5"/>
                </a:solidFill>
              </a:rPr>
              <a:t>軽量ポータブル蓄電池（</a:t>
            </a:r>
            <a:r>
              <a:rPr lang="en-US" altLang="ja" sz="3200" dirty="0">
                <a:solidFill>
                  <a:schemeClr val="accent5"/>
                </a:solidFill>
              </a:rPr>
              <a:t>PG-144</a:t>
            </a:r>
            <a:r>
              <a:rPr lang="ja" altLang="en-US" sz="3200" dirty="0">
                <a:solidFill>
                  <a:schemeClr val="accent5"/>
                </a:solidFill>
              </a:rPr>
              <a:t>）</a:t>
            </a:r>
            <a:r>
              <a:rPr lang="ja" sz="1200" dirty="0">
                <a:solidFill>
                  <a:schemeClr val="accent5"/>
                </a:solidFill>
              </a:rPr>
              <a:t>		</a:t>
            </a:r>
            <a:r>
              <a:rPr lang="ja" sz="1400" dirty="0">
                <a:solidFill>
                  <a:schemeClr val="accent5"/>
                </a:solidFill>
              </a:rPr>
              <a:t>	</a:t>
            </a:r>
            <a:endParaRPr sz="1400" dirty="0">
              <a:solidFill>
                <a:schemeClr val="accent5"/>
              </a:solidFill>
            </a:endParaRPr>
          </a:p>
        </p:txBody>
      </p:sp>
      <p:sp>
        <p:nvSpPr>
          <p:cNvPr id="144" name="Google Shape;144;gf02daebbad_3_12"/>
          <p:cNvSpPr txBox="1"/>
          <p:nvPr/>
        </p:nvSpPr>
        <p:spPr>
          <a:xfrm>
            <a:off x="6945125" y="4697486"/>
            <a:ext cx="4196975" cy="139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ja" altLang="en-US" sz="2667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７年使用すると仮定して</a:t>
            </a:r>
            <a:r>
              <a:rPr lang="ja" alt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609585">
              <a:buClr>
                <a:srgbClr val="000000"/>
              </a:buClr>
              <a:buSzPts val="2800"/>
            </a:pPr>
            <a:r>
              <a:rPr lang="ja" altLang="en-US" sz="48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月</a:t>
            </a:r>
            <a:r>
              <a:rPr lang="en-US" altLang="ja" sz="48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915</a:t>
            </a:r>
            <a:r>
              <a:rPr lang="ja" altLang="en-US" sz="48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円</a:t>
            </a:r>
            <a:endParaRPr sz="3733" u="sng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f02daebbad_3_12"/>
          <p:cNvSpPr txBox="1"/>
          <p:nvPr/>
        </p:nvSpPr>
        <p:spPr>
          <a:xfrm>
            <a:off x="0" y="5122043"/>
            <a:ext cx="5281174" cy="18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indent="609585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ts val="2800"/>
            </a:pPr>
            <a:r>
              <a:rPr lang="ja" altLang="en-US" sz="48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通常　</a:t>
            </a:r>
            <a:r>
              <a:rPr lang="en-US" altLang="ja" sz="48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76,780</a:t>
            </a:r>
            <a:r>
              <a:rPr lang="ja" altLang="en-US" sz="48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円</a:t>
            </a:r>
            <a:r>
              <a:rPr lang="ja" altLang="en-US" sz="4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" altLang="en-US" sz="2933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f02daebbad_3_12"/>
          <p:cNvSpPr/>
          <p:nvPr/>
        </p:nvSpPr>
        <p:spPr>
          <a:xfrm>
            <a:off x="5948667" y="5122043"/>
            <a:ext cx="540000" cy="858800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f02daebbad_3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5943" y="464567"/>
            <a:ext cx="5383124" cy="28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84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ja" sz="3600" b="1" dirty="0"/>
              <a:t>セットの内容（非常食</a:t>
            </a:r>
            <a:r>
              <a:rPr lang="ja" b="1" dirty="0"/>
              <a:t>）</a:t>
            </a:r>
            <a:endParaRPr b="1" dirty="0"/>
          </a:p>
        </p:txBody>
      </p:sp>
      <p:sp>
        <p:nvSpPr>
          <p:cNvPr id="154" name="Google Shape;154;p13"/>
          <p:cNvSpPr txBox="1">
            <a:spLocks noGrp="1"/>
          </p:cNvSpPr>
          <p:nvPr>
            <p:ph type="body" idx="1"/>
          </p:nvPr>
        </p:nvSpPr>
        <p:spPr>
          <a:xfrm>
            <a:off x="415600" y="1578000"/>
            <a:ext cx="11360800" cy="4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ja" altLang="en-US" sz="2800" u="sng" dirty="0"/>
              <a:t>サラモル</a:t>
            </a:r>
            <a:r>
              <a:rPr lang="ja" altLang="en-US" sz="2667" dirty="0"/>
              <a:t>　</a:t>
            </a:r>
            <a:endParaRPr sz="2667" dirty="0"/>
          </a:p>
          <a:p>
            <a:pPr marL="0" indent="0">
              <a:spcBef>
                <a:spcPts val="1600"/>
              </a:spcBef>
              <a:buNone/>
            </a:pPr>
            <a:r>
              <a:rPr lang="ja" altLang="en-US" sz="2667" dirty="0">
                <a:solidFill>
                  <a:srgbClr val="000000"/>
                </a:solidFill>
              </a:rPr>
              <a:t>ベーシック　毎月</a:t>
            </a:r>
            <a:r>
              <a:rPr lang="en-US" altLang="ja" sz="2667" dirty="0">
                <a:solidFill>
                  <a:srgbClr val="000000"/>
                </a:solidFill>
              </a:rPr>
              <a:t>3</a:t>
            </a:r>
            <a:r>
              <a:rPr lang="ja" altLang="en-US" sz="2667" dirty="0">
                <a:solidFill>
                  <a:srgbClr val="000000"/>
                </a:solidFill>
              </a:rPr>
              <a:t>品　</a:t>
            </a:r>
            <a:r>
              <a:rPr lang="en-US" altLang="ja" sz="2667" dirty="0">
                <a:solidFill>
                  <a:srgbClr val="000000"/>
                </a:solidFill>
              </a:rPr>
              <a:t>1750</a:t>
            </a:r>
            <a:r>
              <a:rPr lang="ja" altLang="en-US" sz="2667" dirty="0">
                <a:solidFill>
                  <a:srgbClr val="000000"/>
                </a:solidFill>
              </a:rPr>
              <a:t>円</a:t>
            </a:r>
            <a:endParaRPr sz="2667" dirty="0">
              <a:solidFill>
                <a:srgbClr val="00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ja" altLang="en-US" sz="2667" dirty="0">
                <a:solidFill>
                  <a:srgbClr val="000000"/>
                </a:solidFill>
              </a:rPr>
              <a:t>プレミアム　毎月</a:t>
            </a:r>
            <a:r>
              <a:rPr lang="en-US" altLang="ja" sz="2667" dirty="0">
                <a:solidFill>
                  <a:srgbClr val="000000"/>
                </a:solidFill>
              </a:rPr>
              <a:t>5~6</a:t>
            </a:r>
            <a:r>
              <a:rPr lang="ja" altLang="en-US" sz="2667" dirty="0">
                <a:solidFill>
                  <a:srgbClr val="000000"/>
                </a:solidFill>
              </a:rPr>
              <a:t>品　</a:t>
            </a:r>
            <a:r>
              <a:rPr lang="en-US" altLang="ja" sz="2667" dirty="0">
                <a:solidFill>
                  <a:srgbClr val="000000"/>
                </a:solidFill>
              </a:rPr>
              <a:t>3500</a:t>
            </a:r>
            <a:r>
              <a:rPr lang="ja" altLang="en-US" sz="2667" dirty="0">
                <a:solidFill>
                  <a:srgbClr val="000000"/>
                </a:solidFill>
              </a:rPr>
              <a:t>円</a:t>
            </a:r>
            <a:endParaRPr sz="2667" dirty="0">
              <a:solidFill>
                <a:srgbClr val="00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933" dirty="0"/>
          </a:p>
          <a:p>
            <a:pPr marL="0" indent="0">
              <a:spcBef>
                <a:spcPts val="1600"/>
              </a:spcBef>
              <a:buNone/>
            </a:pPr>
            <a:r>
              <a:rPr lang="ja" altLang="en-US" sz="2667" dirty="0"/>
              <a:t>常温保存のできる＝防災用の食品にもなる</a:t>
            </a:r>
            <a:endParaRPr sz="2667" dirty="0"/>
          </a:p>
          <a:p>
            <a:pPr marL="0" indent="0">
              <a:spcBef>
                <a:spcPts val="1600"/>
              </a:spcBef>
              <a:buNone/>
            </a:pPr>
            <a:endParaRPr sz="400" dirty="0"/>
          </a:p>
          <a:p>
            <a:pPr marL="0" indent="0">
              <a:spcBef>
                <a:spcPts val="1600"/>
              </a:spcBef>
              <a:buNone/>
            </a:pPr>
            <a:r>
              <a:rPr lang="ja" altLang="en-US" sz="2667" dirty="0"/>
              <a:t>定期的な内容の見直しのために</a:t>
            </a:r>
            <a:endParaRPr sz="2667" dirty="0"/>
          </a:p>
          <a:p>
            <a:pPr marL="0" indent="0">
              <a:spcBef>
                <a:spcPts val="1600"/>
              </a:spcBef>
              <a:buNone/>
            </a:pPr>
            <a:r>
              <a:rPr lang="ja-JP" altLang="en-US" sz="2667">
                <a:solidFill>
                  <a:srgbClr val="FF0000"/>
                </a:solidFill>
              </a:rPr>
              <a:t>→</a:t>
            </a:r>
            <a:r>
              <a:rPr lang="ja" altLang="en-US" sz="2667" dirty="0">
                <a:solidFill>
                  <a:srgbClr val="FF0000"/>
                </a:solidFill>
              </a:rPr>
              <a:t>ローリングストック</a:t>
            </a:r>
            <a:endParaRPr sz="2667" dirty="0">
              <a:solidFill>
                <a:srgbClr val="FF0000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867" dirty="0"/>
          </a:p>
        </p:txBody>
      </p:sp>
      <p:pic>
        <p:nvPicPr>
          <p:cNvPr id="155" name="Google Shape;1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9801" y="1693868"/>
            <a:ext cx="4868232" cy="393084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3"/>
          <p:cNvSpPr txBox="1"/>
          <p:nvPr/>
        </p:nvSpPr>
        <p:spPr>
          <a:xfrm>
            <a:off x="0" y="0"/>
            <a:ext cx="40000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ja" altLang="en-US"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title"/>
          </p:nvPr>
        </p:nvSpPr>
        <p:spPr>
          <a:xfrm>
            <a:off x="415600" y="199272"/>
            <a:ext cx="11360800" cy="89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ja" sz="3600" dirty="0"/>
              <a:t>ベーシックプラン</a:t>
            </a:r>
            <a:endParaRPr sz="3600" dirty="0"/>
          </a:p>
        </p:txBody>
      </p:sp>
      <p:sp>
        <p:nvSpPr>
          <p:cNvPr id="162" name="Google Shape;162;p15"/>
          <p:cNvSpPr txBox="1">
            <a:spLocks noGrp="1"/>
          </p:cNvSpPr>
          <p:nvPr>
            <p:ph type="body" idx="1"/>
          </p:nvPr>
        </p:nvSpPr>
        <p:spPr>
          <a:xfrm>
            <a:off x="1018267" y="1056589"/>
            <a:ext cx="1748787" cy="142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ja" altLang="en-US" sz="2667" dirty="0"/>
              <a:t>月額</a:t>
            </a:r>
            <a:endParaRPr sz="2667" dirty="0"/>
          </a:p>
        </p:txBody>
      </p:sp>
      <p:pic>
        <p:nvPicPr>
          <p:cNvPr id="163" name="Google Shape;1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267" y="1611824"/>
            <a:ext cx="9940575" cy="23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5"/>
          <p:cNvSpPr txBox="1"/>
          <p:nvPr/>
        </p:nvSpPr>
        <p:spPr>
          <a:xfrm>
            <a:off x="1018267" y="4201515"/>
            <a:ext cx="11526049" cy="114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蓄電池	</a:t>
            </a:r>
            <a:r>
              <a:rPr lang="en-US" altLang="ja" sz="2133" dirty="0"/>
              <a:t>          </a:t>
            </a:r>
            <a:r>
              <a:rPr lang="ja-JP" altLang="en-US" sz="2133" dirty="0"/>
              <a:t>　　</a:t>
            </a:r>
            <a:r>
              <a:rPr lang="en-US" altLang="ja" sz="2133" dirty="0"/>
              <a:t>    </a:t>
            </a:r>
            <a:r>
              <a:rPr lang="ja" alt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サラモル</a:t>
            </a:r>
            <a:r>
              <a:rPr lang="en-US" altLang="ja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ja" alt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品	</a:t>
            </a:r>
            <a:r>
              <a:rPr lang="en-US" altLang="ja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ja" alt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諸経費・手数料	保険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en-US" altLang="ja-JP" sz="3733" dirty="0">
                <a:solidFill>
                  <a:schemeClr val="accent5"/>
                </a:solidFill>
              </a:rPr>
              <a:t>915</a:t>
            </a:r>
            <a:r>
              <a:rPr lang="ja" altLang="en-US" sz="373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円　＋　</a:t>
            </a:r>
            <a:r>
              <a:rPr lang="en-US" altLang="ja-JP" sz="373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1750</a:t>
            </a:r>
            <a:r>
              <a:rPr lang="ja" altLang="en-US" sz="373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円　＋　</a:t>
            </a:r>
            <a:r>
              <a:rPr lang="en-US" altLang="ja-JP" sz="373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835</a:t>
            </a:r>
            <a:r>
              <a:rPr lang="ja" altLang="en-US" sz="373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円　（＋　</a:t>
            </a:r>
            <a:r>
              <a:rPr lang="en-US" altLang="ja-JP" sz="3733" dirty="0">
                <a:solidFill>
                  <a:schemeClr val="accent5"/>
                </a:solidFill>
              </a:rPr>
              <a:t>500</a:t>
            </a:r>
            <a:r>
              <a:rPr lang="ja" altLang="en-US" sz="373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円）</a:t>
            </a:r>
            <a:endParaRPr sz="3733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8466082" y="5350379"/>
            <a:ext cx="4362013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600"/>
            </a:pPr>
            <a:r>
              <a:rPr lang="ja" alt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＝</a:t>
            </a:r>
            <a:r>
              <a:rPr lang="en-US" altLang="ja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ja" sz="44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3500</a:t>
            </a:r>
            <a:r>
              <a:rPr lang="ja" altLang="en-US" sz="44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円</a:t>
            </a:r>
            <a:endParaRPr sz="4400" b="1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保険込み：</a:t>
            </a:r>
            <a:r>
              <a:rPr lang="en-US" altLang="ja" sz="32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4000</a:t>
            </a:r>
            <a:r>
              <a:rPr lang="ja" altLang="en-US" sz="32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円</a:t>
            </a:r>
            <a:endParaRPr sz="3200" b="1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4735567" y="564334"/>
            <a:ext cx="57172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title"/>
          </p:nvPr>
        </p:nvSpPr>
        <p:spPr>
          <a:xfrm>
            <a:off x="415600" y="183624"/>
            <a:ext cx="11360800" cy="9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ja" sz="3600" dirty="0"/>
              <a:t>プレミアムプラン</a:t>
            </a:r>
            <a:endParaRPr sz="3600" dirty="0"/>
          </a:p>
        </p:txBody>
      </p:sp>
      <p:sp>
        <p:nvSpPr>
          <p:cNvPr id="172" name="Google Shape;172;p16"/>
          <p:cNvSpPr txBox="1">
            <a:spLocks noGrp="1"/>
          </p:cNvSpPr>
          <p:nvPr>
            <p:ph type="body" idx="1"/>
          </p:nvPr>
        </p:nvSpPr>
        <p:spPr>
          <a:xfrm>
            <a:off x="932400" y="1013728"/>
            <a:ext cx="3990400" cy="1066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ja" altLang="en-US" sz="2667" dirty="0"/>
              <a:t>月額</a:t>
            </a:r>
            <a:endParaRPr sz="2667" dirty="0"/>
          </a:p>
        </p:txBody>
      </p:sp>
      <p:pic>
        <p:nvPicPr>
          <p:cNvPr id="173" name="Google Shape;1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400" y="1583598"/>
            <a:ext cx="10259700" cy="299163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6"/>
          <p:cNvSpPr txBox="1"/>
          <p:nvPr/>
        </p:nvSpPr>
        <p:spPr>
          <a:xfrm>
            <a:off x="1680767" y="6011500"/>
            <a:ext cx="7066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"/>
          <p:cNvSpPr txBox="1"/>
          <p:nvPr/>
        </p:nvSpPr>
        <p:spPr>
          <a:xfrm>
            <a:off x="8516033" y="5536650"/>
            <a:ext cx="39904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600"/>
            </a:pPr>
            <a:r>
              <a:rPr lang="ja" alt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＝</a:t>
            </a:r>
            <a:r>
              <a:rPr lang="en-US" altLang="ja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ja" sz="40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5000</a:t>
            </a:r>
            <a:r>
              <a:rPr lang="ja" altLang="en-US" sz="40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円</a:t>
            </a:r>
            <a:endParaRPr sz="4000" b="1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保険込み：</a:t>
            </a:r>
            <a:r>
              <a:rPr lang="en-US" altLang="ja" sz="32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5500</a:t>
            </a:r>
            <a:r>
              <a:rPr lang="ja" altLang="en-US" sz="32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円</a:t>
            </a:r>
            <a:endParaRPr sz="3200" b="1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932400" y="5680234"/>
            <a:ext cx="3990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6"/>
          <p:cNvSpPr txBox="1"/>
          <p:nvPr/>
        </p:nvSpPr>
        <p:spPr>
          <a:xfrm>
            <a:off x="932400" y="4690858"/>
            <a:ext cx="9761033" cy="106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" alt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蓄電池	</a:t>
            </a:r>
            <a:r>
              <a:rPr lang="en-US" altLang="ja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ja" alt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サラモル</a:t>
            </a:r>
            <a:r>
              <a:rPr lang="en-US" altLang="ja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ja" alt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品</a:t>
            </a:r>
            <a:r>
              <a:rPr lang="ja-JP" altLang="en-US" sz="2133" dirty="0"/>
              <a:t>　　</a:t>
            </a:r>
            <a:r>
              <a:rPr lang="ja" alt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諸経費・手数料　　</a:t>
            </a:r>
            <a:r>
              <a:rPr lang="en-US" altLang="ja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ja" alt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保険　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en-US" altLang="ja-JP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915</a:t>
            </a:r>
            <a:r>
              <a:rPr lang="ja" altLang="en-US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円　＋　</a:t>
            </a:r>
            <a:r>
              <a:rPr lang="en-US" altLang="ja-JP" sz="3200" dirty="0">
                <a:solidFill>
                  <a:schemeClr val="accent5"/>
                </a:solidFill>
              </a:rPr>
              <a:t>3500</a:t>
            </a:r>
            <a:r>
              <a:rPr lang="ja" altLang="en-US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円　＋　</a:t>
            </a:r>
            <a:r>
              <a:rPr lang="en-US" altLang="ja-JP" sz="3200" dirty="0">
                <a:solidFill>
                  <a:schemeClr val="accent5"/>
                </a:solidFill>
              </a:rPr>
              <a:t>535</a:t>
            </a:r>
            <a:r>
              <a:rPr lang="ja" altLang="en-US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円　（＋　</a:t>
            </a:r>
            <a:r>
              <a:rPr lang="en-US" altLang="ja-JP" sz="3200" dirty="0">
                <a:solidFill>
                  <a:schemeClr val="accent5"/>
                </a:solidFill>
              </a:rPr>
              <a:t>500</a:t>
            </a:r>
            <a:r>
              <a:rPr lang="ja" altLang="en-US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円）</a:t>
            </a:r>
            <a:endParaRPr sz="32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>
            <a:spLocks noGrp="1"/>
          </p:cNvSpPr>
          <p:nvPr>
            <p:ph type="title"/>
          </p:nvPr>
        </p:nvSpPr>
        <p:spPr>
          <a:xfrm>
            <a:off x="415600" y="128829"/>
            <a:ext cx="11360800" cy="119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ja" sz="3600" dirty="0"/>
              <a:t>PR方法</a:t>
            </a:r>
            <a:endParaRPr sz="3600" dirty="0"/>
          </a:p>
        </p:txBody>
      </p:sp>
      <p:sp>
        <p:nvSpPr>
          <p:cNvPr id="183" name="Google Shape;183;p17"/>
          <p:cNvSpPr txBox="1">
            <a:spLocks noGrp="1"/>
          </p:cNvSpPr>
          <p:nvPr>
            <p:ph type="body" idx="1"/>
          </p:nvPr>
        </p:nvSpPr>
        <p:spPr>
          <a:xfrm>
            <a:off x="415600" y="1151399"/>
            <a:ext cx="11360800" cy="511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indent="0">
              <a:buNone/>
            </a:pPr>
            <a:r>
              <a:rPr lang="ja" dirty="0"/>
              <a:t>　　　　　　　　　</a:t>
            </a:r>
            <a:r>
              <a:rPr lang="en-US" altLang="ja" sz="3611" dirty="0">
                <a:solidFill>
                  <a:schemeClr val="accent5"/>
                </a:solidFill>
              </a:rPr>
              <a:t>WEB</a:t>
            </a:r>
            <a:r>
              <a:rPr lang="ja" altLang="en-US" sz="3611" dirty="0">
                <a:solidFill>
                  <a:schemeClr val="accent5"/>
                </a:solidFill>
              </a:rPr>
              <a:t>広告と雑誌</a:t>
            </a:r>
            <a:endParaRPr lang="en-US" altLang="ja" sz="361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sz="3611" dirty="0">
              <a:solidFill>
                <a:schemeClr val="accent5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ja" dirty="0"/>
              <a:t>・</a:t>
            </a:r>
            <a:r>
              <a:rPr lang="en-US" altLang="ja" sz="3200" dirty="0">
                <a:solidFill>
                  <a:srgbClr val="FF0000"/>
                </a:solidFill>
              </a:rPr>
              <a:t>WEB</a:t>
            </a:r>
            <a:r>
              <a:rPr lang="ja" altLang="en-US" sz="3200" dirty="0">
                <a:solidFill>
                  <a:srgbClr val="FF0000"/>
                </a:solidFill>
              </a:rPr>
              <a:t>広告</a:t>
            </a:r>
            <a:r>
              <a:rPr lang="ja" altLang="en-US" sz="3200" dirty="0"/>
              <a:t>　ー　</a:t>
            </a:r>
            <a:r>
              <a:rPr lang="en-US" altLang="ja" sz="3200" dirty="0"/>
              <a:t>Instagram</a:t>
            </a:r>
            <a:r>
              <a:rPr lang="ja" altLang="en-US" sz="3200" dirty="0"/>
              <a:t>、</a:t>
            </a:r>
            <a:r>
              <a:rPr lang="en-US" altLang="ja" sz="3200" dirty="0"/>
              <a:t>Twitter</a:t>
            </a:r>
            <a:r>
              <a:rPr lang="ja" altLang="en-US" sz="3200" dirty="0"/>
              <a:t>、</a:t>
            </a:r>
            <a:r>
              <a:rPr lang="en-US" altLang="ja" sz="3200" dirty="0"/>
              <a:t>Facebook</a:t>
            </a:r>
            <a:endParaRPr sz="3200" dirty="0"/>
          </a:p>
          <a:p>
            <a:pPr marL="0" indent="0">
              <a:spcBef>
                <a:spcPts val="1600"/>
              </a:spcBef>
              <a:buNone/>
            </a:pPr>
            <a:endParaRPr sz="3200" dirty="0"/>
          </a:p>
          <a:p>
            <a:pPr marL="0" indent="0">
              <a:spcBef>
                <a:spcPts val="1600"/>
              </a:spcBef>
              <a:buNone/>
            </a:pPr>
            <a:r>
              <a:rPr lang="ja" altLang="en-US" sz="3200" dirty="0"/>
              <a:t>・</a:t>
            </a:r>
            <a:r>
              <a:rPr lang="ja" altLang="en-US" sz="3200" dirty="0">
                <a:solidFill>
                  <a:srgbClr val="FF0000"/>
                </a:solidFill>
              </a:rPr>
              <a:t>雑誌</a:t>
            </a:r>
            <a:r>
              <a:rPr lang="ja" altLang="en-US" sz="3200" dirty="0"/>
              <a:t>　ー　</a:t>
            </a:r>
            <a:r>
              <a:rPr lang="en-US" altLang="ja" sz="3200" dirty="0"/>
              <a:t>LDK</a:t>
            </a:r>
            <a:r>
              <a:rPr lang="ja" altLang="en-US" sz="3200" dirty="0"/>
              <a:t>、</a:t>
            </a:r>
            <a:r>
              <a:rPr lang="en-US" altLang="ja" sz="3200" dirty="0"/>
              <a:t>Oggi</a:t>
            </a:r>
            <a:r>
              <a:rPr lang="ja" altLang="en-US" sz="3200" dirty="0"/>
              <a:t>、美人百花</a:t>
            </a:r>
            <a:endParaRPr lang="en-US" altLang="ja" sz="3200" dirty="0"/>
          </a:p>
          <a:p>
            <a:pPr marL="0" indent="0">
              <a:spcBef>
                <a:spcPts val="1600"/>
              </a:spcBef>
              <a:buNone/>
            </a:pPr>
            <a:r>
              <a:rPr lang="ja-JP" altLang="en-US" sz="3200" dirty="0"/>
              <a:t>　　　　　　</a:t>
            </a:r>
            <a:r>
              <a:rPr lang="en-US" altLang="ja" sz="3200" dirty="0"/>
              <a:t>anan</a:t>
            </a:r>
            <a:r>
              <a:rPr lang="ja" altLang="en-US" sz="3200" dirty="0"/>
              <a:t>、</a:t>
            </a:r>
            <a:r>
              <a:rPr lang="en-US" altLang="ja" sz="3200" dirty="0"/>
              <a:t>mina</a:t>
            </a:r>
            <a:r>
              <a:rPr lang="ja-JP" altLang="en-US" sz="3200" dirty="0"/>
              <a:t>　等</a:t>
            </a:r>
            <a:endParaRPr sz="3200" dirty="0"/>
          </a:p>
          <a:p>
            <a:pPr marL="0" indent="0">
              <a:spcBef>
                <a:spcPts val="1600"/>
              </a:spcBef>
              <a:buNone/>
            </a:pPr>
            <a:r>
              <a:rPr lang="ja" altLang="en-US" sz="3200" dirty="0"/>
              <a:t>　　　→</a:t>
            </a:r>
            <a:r>
              <a:rPr lang="en-US" altLang="ja" sz="3200" dirty="0"/>
              <a:t>30</a:t>
            </a:r>
            <a:r>
              <a:rPr lang="ja" altLang="en-US" sz="3200" dirty="0"/>
              <a:t>代くらいをターゲット</a:t>
            </a:r>
            <a:endParaRPr sz="32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84" name="Google Shape;184;p17"/>
          <p:cNvSpPr/>
          <p:nvPr/>
        </p:nvSpPr>
        <p:spPr>
          <a:xfrm>
            <a:off x="1486666" y="993100"/>
            <a:ext cx="838800" cy="88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1367" y="593367"/>
            <a:ext cx="1063572" cy="128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7385" y="3791170"/>
            <a:ext cx="2176900" cy="278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63186" y="753133"/>
            <a:ext cx="991099" cy="9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29825" y="749779"/>
            <a:ext cx="1063567" cy="9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24876" y="3791170"/>
            <a:ext cx="1937033" cy="2788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415600" y="416648"/>
            <a:ext cx="11360800" cy="117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ja" sz="3600" b="1" dirty="0"/>
              <a:t>蓄電池詳細</a:t>
            </a:r>
            <a:endParaRPr sz="3600" b="1" dirty="0"/>
          </a:p>
        </p:txBody>
      </p:sp>
      <p:sp>
        <p:nvSpPr>
          <p:cNvPr id="195" name="Google Shape;195;p18"/>
          <p:cNvSpPr txBox="1"/>
          <p:nvPr/>
        </p:nvSpPr>
        <p:spPr>
          <a:xfrm>
            <a:off x="586165" y="1589018"/>
            <a:ext cx="10670413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700"/>
            </a:pPr>
            <a:r>
              <a:rPr lang="ja" alt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ja" alt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家具に合うデザイン</a:t>
            </a:r>
            <a:r>
              <a:rPr lang="en-US" altLang="ja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ja" alt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lang="en-US" altLang="ja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ja" alt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白やベージュなどの色</a:t>
            </a:r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700"/>
            </a:pPr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700"/>
            </a:pPr>
            <a:r>
              <a:rPr lang="ja" alt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ja" alt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「無印良品」</a:t>
            </a:r>
            <a:r>
              <a:rPr lang="ja" alt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との提携</a:t>
            </a:r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4793" y="3353143"/>
            <a:ext cx="3238833" cy="324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7995" y="3949577"/>
            <a:ext cx="2649299" cy="264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415600" y="322914"/>
            <a:ext cx="11360800" cy="109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ja" sz="3600" dirty="0"/>
              <a:t>将来の展望</a:t>
            </a:r>
            <a:endParaRPr sz="3600" dirty="0"/>
          </a:p>
        </p:txBody>
      </p:sp>
      <p:sp>
        <p:nvSpPr>
          <p:cNvPr id="203" name="Google Shape;203;p19"/>
          <p:cNvSpPr txBox="1">
            <a:spLocks noGrp="1"/>
          </p:cNvSpPr>
          <p:nvPr>
            <p:ph type="body" idx="1"/>
          </p:nvPr>
        </p:nvSpPr>
        <p:spPr>
          <a:xfrm>
            <a:off x="563400" y="1420879"/>
            <a:ext cx="11360800" cy="336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95000"/>
              </a:lnSpc>
              <a:buSzPts val="1530"/>
              <a:buNone/>
            </a:pPr>
            <a:r>
              <a:rPr lang="ja" altLang="en-US" sz="3240" b="1" dirty="0"/>
              <a:t>サブスクリプション</a:t>
            </a:r>
            <a:r>
              <a:rPr lang="ja" altLang="en-US" sz="3240" dirty="0"/>
              <a:t>→顧客の</a:t>
            </a:r>
            <a:r>
              <a:rPr lang="ja" altLang="en-US" sz="3240" b="1" dirty="0"/>
              <a:t>購入ハードルを下げる</a:t>
            </a:r>
            <a:endParaRPr sz="3240" b="1" dirty="0"/>
          </a:p>
          <a:p>
            <a:pPr marL="0" indent="0">
              <a:lnSpc>
                <a:spcPct val="95000"/>
              </a:lnSpc>
              <a:spcBef>
                <a:spcPts val="1600"/>
              </a:spcBef>
              <a:buSzPts val="1530"/>
              <a:buNone/>
            </a:pPr>
            <a:endParaRPr sz="3240" dirty="0"/>
          </a:p>
          <a:p>
            <a:pPr marL="0" indent="0">
              <a:lnSpc>
                <a:spcPct val="95000"/>
              </a:lnSpc>
              <a:spcBef>
                <a:spcPts val="1600"/>
              </a:spcBef>
              <a:buSzPts val="1530"/>
              <a:buNone/>
            </a:pPr>
            <a:r>
              <a:rPr lang="ja" altLang="en-US" sz="3240" dirty="0"/>
              <a:t>今まで購入していなかった層</a:t>
            </a:r>
            <a:endParaRPr sz="3240" dirty="0"/>
          </a:p>
          <a:p>
            <a:pPr marL="0" indent="0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SzPts val="1530"/>
              <a:buNone/>
            </a:pPr>
            <a:r>
              <a:rPr lang="ja" altLang="en-US" sz="3240" dirty="0"/>
              <a:t>　　　　　　　　　　　→蓄電池を</a:t>
            </a:r>
            <a:r>
              <a:rPr lang="ja" altLang="en-US" sz="3240" b="1" dirty="0"/>
              <a:t>使用するきっかけ</a:t>
            </a:r>
            <a:endParaRPr sz="3240" b="1" dirty="0"/>
          </a:p>
        </p:txBody>
      </p:sp>
      <p:grpSp>
        <p:nvGrpSpPr>
          <p:cNvPr id="204" name="Google Shape;204;p19"/>
          <p:cNvGrpSpPr/>
          <p:nvPr/>
        </p:nvGrpSpPr>
        <p:grpSpPr>
          <a:xfrm>
            <a:off x="2088603" y="4609311"/>
            <a:ext cx="8014793" cy="1925775"/>
            <a:chOff x="1946550" y="3592750"/>
            <a:chExt cx="5250900" cy="967200"/>
          </a:xfrm>
        </p:grpSpPr>
        <p:sp>
          <p:nvSpPr>
            <p:cNvPr id="205" name="Google Shape;205;p19"/>
            <p:cNvSpPr/>
            <p:nvPr/>
          </p:nvSpPr>
          <p:spPr>
            <a:xfrm>
              <a:off x="1946550" y="3592750"/>
              <a:ext cx="5250900" cy="967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206;p19"/>
            <p:cNvSpPr txBox="1"/>
            <p:nvPr/>
          </p:nvSpPr>
          <p:spPr>
            <a:xfrm>
              <a:off x="2809008" y="3875409"/>
              <a:ext cx="3957900" cy="401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ja" altLang="en-US" sz="3600" dirty="0">
                  <a:solidFill>
                    <a:schemeClr val="dk1"/>
                  </a:solidFill>
                </a:rPr>
                <a:t>蓄電池の市場が拡大する</a:t>
              </a:r>
              <a:endParaRPr sz="28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13">
            <a:extLst>
              <a:ext uri="{FF2B5EF4-FFF2-40B4-BE49-F238E27FC236}">
                <a16:creationId xmlns:a16="http://schemas.microsoft.com/office/drawing/2014/main" id="{4B3CB0B9-FC9A-2448-932F-66902EF3DA23}"/>
              </a:ext>
            </a:extLst>
          </p:cNvPr>
          <p:cNvSpPr/>
          <p:nvPr/>
        </p:nvSpPr>
        <p:spPr>
          <a:xfrm>
            <a:off x="2680569" y="1929008"/>
            <a:ext cx="7372349" cy="27431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762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4" name="모서리가 둥근 직사각형 8">
            <a:extLst>
              <a:ext uri="{FF2B5EF4-FFF2-40B4-BE49-F238E27FC236}">
                <a16:creationId xmlns:a16="http://schemas.microsoft.com/office/drawing/2014/main" id="{2159F19F-AA6B-7E41-B1E2-29F139C0C588}"/>
              </a:ext>
            </a:extLst>
          </p:cNvPr>
          <p:cNvSpPr/>
          <p:nvPr/>
        </p:nvSpPr>
        <p:spPr>
          <a:xfrm>
            <a:off x="2548263" y="1810567"/>
            <a:ext cx="7372350" cy="274319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762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>
                <a:solidFill>
                  <a:prstClr val="white"/>
                </a:solidFill>
              </a:rPr>
              <a:t>学校での新規市場開拓案</a:t>
            </a:r>
            <a:endParaRPr lang="ko-KR" altLang="en-US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54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0B7BE5-446C-44E9-8169-FCF1EADE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蓄電池権利販売案</a:t>
            </a:r>
          </a:p>
        </p:txBody>
      </p:sp>
      <p:sp>
        <p:nvSpPr>
          <p:cNvPr id="5" name="모서리가 둥근 직사각형 13">
            <a:extLst>
              <a:ext uri="{FF2B5EF4-FFF2-40B4-BE49-F238E27FC236}">
                <a16:creationId xmlns:a16="http://schemas.microsoft.com/office/drawing/2014/main" id="{1A51D992-FABD-AE48-B6A1-6C315E18E31E}"/>
              </a:ext>
            </a:extLst>
          </p:cNvPr>
          <p:cNvSpPr/>
          <p:nvPr/>
        </p:nvSpPr>
        <p:spPr>
          <a:xfrm>
            <a:off x="2680569" y="1929008"/>
            <a:ext cx="7372349" cy="27431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762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4" name="모서리가 둥근 직사각형 8">
            <a:extLst>
              <a:ext uri="{FF2B5EF4-FFF2-40B4-BE49-F238E27FC236}">
                <a16:creationId xmlns:a16="http://schemas.microsoft.com/office/drawing/2014/main" id="{679DBFC5-3714-4E43-A0AD-1B7C35692E3E}"/>
              </a:ext>
            </a:extLst>
          </p:cNvPr>
          <p:cNvSpPr/>
          <p:nvPr/>
        </p:nvSpPr>
        <p:spPr>
          <a:xfrm>
            <a:off x="2548263" y="1810567"/>
            <a:ext cx="7372350" cy="274319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762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>
                <a:solidFill>
                  <a:prstClr val="white"/>
                </a:solidFill>
              </a:rPr>
              <a:t>蓄電池権利販売案</a:t>
            </a:r>
            <a:endParaRPr lang="ko-KR" altLang="en-US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78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AC01E3-834D-BD4D-BFE5-04156D5F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5400" b="1" dirty="0"/>
              <a:t>サービス概要</a:t>
            </a:r>
            <a:endParaRPr kumimoji="1" lang="ja-JP" altLang="en-US" sz="6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7D8705-E8D3-9043-B47B-3850408B2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1" y="1690688"/>
            <a:ext cx="11385176" cy="5167312"/>
          </a:xfrm>
        </p:spPr>
        <p:txBody>
          <a:bodyPr/>
          <a:lstStyle/>
          <a:p>
            <a:pPr marL="0" indent="0">
              <a:buNone/>
            </a:pPr>
            <a:r>
              <a:rPr lang="ja-JP" altLang="en-US"/>
              <a:t>契約</a:t>
            </a:r>
            <a:r>
              <a:rPr lang="ja-JP" altLang="ja-JP"/>
              <a:t>者</a:t>
            </a:r>
            <a:r>
              <a:rPr lang="ja-JP" altLang="en-US"/>
              <a:t>が</a:t>
            </a:r>
            <a:r>
              <a:rPr lang="ja-JP" altLang="ja-JP"/>
              <a:t>被災時や蓄電池の必要な時に、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　　　　　　　　</a:t>
            </a:r>
            <a:r>
              <a:rPr lang="ja-JP" altLang="ja-JP"/>
              <a:t>利用者に</a:t>
            </a:r>
            <a:r>
              <a:rPr lang="ja-JP" altLang="ja-JP" b="1" u="sng"/>
              <a:t>蓄電池を提供するサービス</a:t>
            </a:r>
            <a:endParaRPr lang="en-US" altLang="ja-JP" b="1" u="sng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ja-JP" dirty="0"/>
              <a:t>直接の蓄電池販売でなく、</a:t>
            </a:r>
            <a:r>
              <a:rPr lang="ja-JP" altLang="ja-JP" b="1" u="sng" dirty="0"/>
              <a:t>利用することができる権利を販売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/>
              <a:t>　→</a:t>
            </a:r>
            <a:r>
              <a:rPr lang="ja-JP" altLang="ja-JP" dirty="0"/>
              <a:t>低コストで導入</a:t>
            </a:r>
            <a:r>
              <a:rPr lang="ja-JP" altLang="en-US" dirty="0"/>
              <a:t>可能</a:t>
            </a:r>
            <a:endParaRPr kumimoji="1" lang="ja-JP" altLang="en-US" dirty="0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7E55518B-7901-3C47-B590-7B28CE9FB4A3}"/>
              </a:ext>
            </a:extLst>
          </p:cNvPr>
          <p:cNvSpPr/>
          <p:nvPr/>
        </p:nvSpPr>
        <p:spPr>
          <a:xfrm>
            <a:off x="2014152" y="4201297"/>
            <a:ext cx="827902" cy="8526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181BB54F-41F0-CE45-A22E-13F0E0D932A5}"/>
              </a:ext>
            </a:extLst>
          </p:cNvPr>
          <p:cNvSpPr/>
          <p:nvPr/>
        </p:nvSpPr>
        <p:spPr>
          <a:xfrm>
            <a:off x="9070024" y="4201297"/>
            <a:ext cx="827902" cy="8526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id="{DE136DD8-8470-AE41-BB28-BE6AB4A5E742}"/>
              </a:ext>
            </a:extLst>
          </p:cNvPr>
          <p:cNvSpPr/>
          <p:nvPr/>
        </p:nvSpPr>
        <p:spPr>
          <a:xfrm>
            <a:off x="1897751" y="5053912"/>
            <a:ext cx="1060704" cy="125798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7" name="三角形 6">
            <a:extLst>
              <a:ext uri="{FF2B5EF4-FFF2-40B4-BE49-F238E27FC236}">
                <a16:creationId xmlns:a16="http://schemas.microsoft.com/office/drawing/2014/main" id="{DE907101-C14B-5344-9AC4-FD9F4DC10B76}"/>
              </a:ext>
            </a:extLst>
          </p:cNvPr>
          <p:cNvSpPr/>
          <p:nvPr/>
        </p:nvSpPr>
        <p:spPr>
          <a:xfrm>
            <a:off x="8953623" y="5053911"/>
            <a:ext cx="1060704" cy="12579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F69F1DEB-B304-9D4B-A7E7-8F7FA7CCD2A1}"/>
              </a:ext>
            </a:extLst>
          </p:cNvPr>
          <p:cNvSpPr/>
          <p:nvPr/>
        </p:nvSpPr>
        <p:spPr>
          <a:xfrm>
            <a:off x="4238450" y="4374292"/>
            <a:ext cx="3435178" cy="97219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蓄電池利用権利</a:t>
            </a:r>
          </a:p>
        </p:txBody>
      </p:sp>
      <p:sp>
        <p:nvSpPr>
          <p:cNvPr id="10" name="左矢印 9">
            <a:extLst>
              <a:ext uri="{FF2B5EF4-FFF2-40B4-BE49-F238E27FC236}">
                <a16:creationId xmlns:a16="http://schemas.microsoft.com/office/drawing/2014/main" id="{EB78E674-5A91-684E-B93C-DE8685466266}"/>
              </a:ext>
            </a:extLst>
          </p:cNvPr>
          <p:cNvSpPr/>
          <p:nvPr/>
        </p:nvSpPr>
        <p:spPr>
          <a:xfrm>
            <a:off x="4238450" y="5520683"/>
            <a:ext cx="3435178" cy="972192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月々の定額支払い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AD7C07F-303D-3E49-8E36-543726CD1281}"/>
              </a:ext>
            </a:extLst>
          </p:cNvPr>
          <p:cNvSpPr txBox="1"/>
          <p:nvPr/>
        </p:nvSpPr>
        <p:spPr>
          <a:xfrm>
            <a:off x="1412440" y="636915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レッドホース様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B1ED5E-3453-5442-A287-5E7092750460}"/>
              </a:ext>
            </a:extLst>
          </p:cNvPr>
          <p:cNvSpPr txBox="1"/>
          <p:nvPr/>
        </p:nvSpPr>
        <p:spPr>
          <a:xfrm>
            <a:off x="8748237" y="636915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サービス契約者</a:t>
            </a:r>
          </a:p>
        </p:txBody>
      </p:sp>
    </p:spTree>
    <p:extLst>
      <p:ext uri="{BB962C8B-B14F-4D97-AF65-F5344CB8AC3E}">
        <p14:creationId xmlns:p14="http://schemas.microsoft.com/office/powerpoint/2010/main" val="1635263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7EADD4-3E8A-4E87-BF8D-45B22961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5400" b="1" dirty="0"/>
              <a:t>ターゲット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6EC5CB-3E54-4240-9AE9-69740AC52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1" y="1477108"/>
            <a:ext cx="11852031" cy="5275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/>
              <a:t>プラン</a:t>
            </a:r>
            <a:r>
              <a:rPr kumimoji="1" lang="ja-JP" altLang="en-US" sz="3200" dirty="0"/>
              <a:t>選択により、法人や</a:t>
            </a:r>
            <a:r>
              <a:rPr kumimoji="1" lang="ja-JP" altLang="en-US" sz="3200"/>
              <a:t>組織、個人</a:t>
            </a:r>
            <a:r>
              <a:rPr kumimoji="1" lang="ja-JP" altLang="en-US" sz="3200" dirty="0"/>
              <a:t>でも契約可能</a:t>
            </a: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sz="3200" b="1" dirty="0"/>
              <a:t>①</a:t>
            </a:r>
            <a:r>
              <a:rPr lang="ja-JP" altLang="en-US" sz="3200" b="1" dirty="0"/>
              <a:t> 法人企業・</a:t>
            </a:r>
            <a:r>
              <a:rPr kumimoji="1" lang="ja-JP" altLang="en-US" sz="3200" b="1" dirty="0"/>
              <a:t>地方自治体との契約例</a:t>
            </a:r>
            <a:endParaRPr kumimoji="1" lang="en-US" altLang="ja-JP" sz="3200" b="1" dirty="0"/>
          </a:p>
          <a:p>
            <a:pPr marL="0" indent="0">
              <a:buNone/>
            </a:pPr>
            <a:r>
              <a:rPr lang="ja-JP" altLang="en-US"/>
              <a:t>　→</a:t>
            </a:r>
            <a:r>
              <a:rPr kumimoji="1" lang="ja-JP" altLang="en-US"/>
              <a:t>一括</a:t>
            </a:r>
            <a:r>
              <a:rPr kumimoji="1" lang="ja-JP" altLang="en-US" dirty="0"/>
              <a:t>で多くの機器に電力を供給できる大きな蓄電池を数台の契約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3200" b="1" dirty="0"/>
              <a:t>② </a:t>
            </a:r>
            <a:r>
              <a:rPr lang="ja-JP" altLang="en-US" sz="3200" b="1" dirty="0"/>
              <a:t>個人との契約例</a:t>
            </a:r>
            <a:endParaRPr lang="en-US" altLang="ja-JP" sz="3200" b="1" dirty="0"/>
          </a:p>
          <a:p>
            <a:pPr marL="0" indent="0">
              <a:buNone/>
            </a:pPr>
            <a:r>
              <a:rPr lang="ja-JP" altLang="en-US"/>
              <a:t>　→</a:t>
            </a:r>
            <a:r>
              <a:rPr lang="ja-JP" altLang="en-US" dirty="0"/>
              <a:t>非常時、家族で利用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持ち運び</a:t>
            </a:r>
            <a:r>
              <a:rPr lang="ja-JP" altLang="en-US" dirty="0"/>
              <a:t>可能な小型の蓄電池１台の契約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109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8E7D32-42A5-4043-A2C6-EED4270C7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75" y="1708859"/>
            <a:ext cx="10531410" cy="4898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/>
              <a:t>契約者が蓄電池を必要</a:t>
            </a:r>
            <a:r>
              <a:rPr lang="ja-JP" altLang="en-US" dirty="0"/>
              <a:t>時に</a:t>
            </a:r>
            <a:r>
              <a:rPr lang="ja-JP" altLang="ja-JP" dirty="0"/>
              <a:t>申請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→</a:t>
            </a:r>
            <a:r>
              <a:rPr lang="ja-JP" altLang="ja-JP"/>
              <a:t>輸送</a:t>
            </a:r>
            <a:r>
              <a:rPr lang="ja-JP" altLang="ja-JP" dirty="0"/>
              <a:t>サービスを提供企業や組織を介し</a:t>
            </a:r>
            <a:r>
              <a:rPr lang="ja-JP" altLang="en-US" dirty="0"/>
              <a:t>発送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例）陸路</a:t>
            </a:r>
            <a:r>
              <a:rPr lang="ja-JP" altLang="en-US" dirty="0"/>
              <a:t>：日本通運　　空路：</a:t>
            </a:r>
            <a:r>
              <a:rPr lang="ja-JP" altLang="ja-JP" dirty="0"/>
              <a:t>日本エアレスキュー促進協議会 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ja-JP"/>
              <a:t>利用終了</a:t>
            </a:r>
            <a:r>
              <a:rPr lang="ja-JP" altLang="en-US"/>
              <a:t>後、</a:t>
            </a:r>
            <a:r>
              <a:rPr lang="ja-JP" altLang="ja-JP"/>
              <a:t>随時</a:t>
            </a:r>
            <a:r>
              <a:rPr lang="ja-JP" altLang="en-US" dirty="0"/>
              <a:t>回収</a:t>
            </a:r>
            <a:endParaRPr lang="en-US" altLang="ja-JP" dirty="0"/>
          </a:p>
          <a:p>
            <a:pPr marL="0" indent="0">
              <a:buNone/>
            </a:pPr>
            <a:r>
              <a:rPr lang="ja-JP" altLang="ja-JP" dirty="0"/>
              <a:t>回収</a:t>
            </a:r>
            <a:r>
              <a:rPr lang="ja-JP" altLang="en-US" dirty="0"/>
              <a:t>時</a:t>
            </a:r>
            <a:r>
              <a:rPr lang="ja-JP" altLang="ja-JP" dirty="0"/>
              <a:t>は、</a:t>
            </a:r>
            <a:r>
              <a:rPr lang="ja-JP" altLang="en-US" dirty="0"/>
              <a:t>即</a:t>
            </a:r>
            <a:r>
              <a:rPr lang="ja-JP" altLang="ja-JP" dirty="0"/>
              <a:t>回収する必要性低い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→</a:t>
            </a:r>
            <a:r>
              <a:rPr lang="ja-JP" altLang="ja-JP"/>
              <a:t>輸送</a:t>
            </a:r>
            <a:r>
              <a:rPr lang="ja-JP" altLang="ja-JP" dirty="0"/>
              <a:t>業者を</a:t>
            </a:r>
            <a:r>
              <a:rPr lang="ja-JP" altLang="ja-JP"/>
              <a:t>利用し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</a:t>
            </a:r>
            <a:r>
              <a:rPr lang="ja-JP" altLang="ja-JP"/>
              <a:t>契約者</a:t>
            </a:r>
            <a:r>
              <a:rPr lang="ja-JP" altLang="ja-JP" dirty="0"/>
              <a:t>が発送</a:t>
            </a:r>
          </a:p>
          <a:p>
            <a:pPr marL="0" indent="0">
              <a:buNone/>
            </a:pPr>
            <a:endParaRPr lang="ja-JP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30D756E-4886-4382-9C54-A4665C4B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5400" b="1" dirty="0"/>
              <a:t>提供方法について</a:t>
            </a:r>
            <a:endParaRPr lang="ja-JP" altLang="en-US" sz="5400" b="1" dirty="0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44063B64-59C0-F846-8B9C-9AC33268AF58}"/>
              </a:ext>
            </a:extLst>
          </p:cNvPr>
          <p:cNvSpPr/>
          <p:nvPr/>
        </p:nvSpPr>
        <p:spPr>
          <a:xfrm>
            <a:off x="5698237" y="3670021"/>
            <a:ext cx="827902" cy="8526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三角形 4">
            <a:extLst>
              <a:ext uri="{FF2B5EF4-FFF2-40B4-BE49-F238E27FC236}">
                <a16:creationId xmlns:a16="http://schemas.microsoft.com/office/drawing/2014/main" id="{77505C8B-7172-264D-9DEB-FB9365C32ED3}"/>
              </a:ext>
            </a:extLst>
          </p:cNvPr>
          <p:cNvSpPr/>
          <p:nvPr/>
        </p:nvSpPr>
        <p:spPr>
          <a:xfrm>
            <a:off x="5581836" y="4522637"/>
            <a:ext cx="1060704" cy="125798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3A96CBC-B909-1541-8A32-D776D92ABE72}"/>
              </a:ext>
            </a:extLst>
          </p:cNvPr>
          <p:cNvSpPr/>
          <p:nvPr/>
        </p:nvSpPr>
        <p:spPr>
          <a:xfrm>
            <a:off x="10877803" y="3757271"/>
            <a:ext cx="827902" cy="8526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三角形 6">
            <a:extLst>
              <a:ext uri="{FF2B5EF4-FFF2-40B4-BE49-F238E27FC236}">
                <a16:creationId xmlns:a16="http://schemas.microsoft.com/office/drawing/2014/main" id="{1DDD6BAA-4DA1-6847-8A11-A3AFD75032E2}"/>
              </a:ext>
            </a:extLst>
          </p:cNvPr>
          <p:cNvSpPr/>
          <p:nvPr/>
        </p:nvSpPr>
        <p:spPr>
          <a:xfrm>
            <a:off x="10761402" y="4609887"/>
            <a:ext cx="1060704" cy="12579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矢印 11">
            <a:extLst>
              <a:ext uri="{FF2B5EF4-FFF2-40B4-BE49-F238E27FC236}">
                <a16:creationId xmlns:a16="http://schemas.microsoft.com/office/drawing/2014/main" id="{2C5BC2E1-20CB-294B-82E5-78F64FFEF25F}"/>
              </a:ext>
            </a:extLst>
          </p:cNvPr>
          <p:cNvSpPr/>
          <p:nvPr/>
        </p:nvSpPr>
        <p:spPr>
          <a:xfrm>
            <a:off x="6696922" y="3951738"/>
            <a:ext cx="3810986" cy="668624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①</a:t>
            </a:r>
            <a:r>
              <a:rPr kumimoji="1" lang="ja-JP" altLang="en-US">
                <a:solidFill>
                  <a:schemeClr val="tx1"/>
                </a:solidFill>
              </a:rPr>
              <a:t>蓄電池の利用を申請</a:t>
            </a:r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B2D30F6C-71E5-2343-B4AB-84A6469938E5}"/>
              </a:ext>
            </a:extLst>
          </p:cNvPr>
          <p:cNvSpPr/>
          <p:nvPr/>
        </p:nvSpPr>
        <p:spPr>
          <a:xfrm>
            <a:off x="6783277" y="4638914"/>
            <a:ext cx="3810986" cy="6686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②輸送業者を介して発送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左矢印 14">
            <a:extLst>
              <a:ext uri="{FF2B5EF4-FFF2-40B4-BE49-F238E27FC236}">
                <a16:creationId xmlns:a16="http://schemas.microsoft.com/office/drawing/2014/main" id="{AE027969-BF7B-7947-8B6E-3A300E7B5778}"/>
              </a:ext>
            </a:extLst>
          </p:cNvPr>
          <p:cNvSpPr/>
          <p:nvPr/>
        </p:nvSpPr>
        <p:spPr>
          <a:xfrm>
            <a:off x="6783277" y="5281225"/>
            <a:ext cx="3810986" cy="668624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③利用後、任意のサービスで返却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5C997A4-5250-4240-9FC7-0132F9142A34}"/>
              </a:ext>
            </a:extLst>
          </p:cNvPr>
          <p:cNvSpPr/>
          <p:nvPr/>
        </p:nvSpPr>
        <p:spPr>
          <a:xfrm>
            <a:off x="5096525" y="590659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レッドホース様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EE29F9C-462A-6946-A0E8-02A5C16021C9}"/>
              </a:ext>
            </a:extLst>
          </p:cNvPr>
          <p:cNvSpPr/>
          <p:nvPr/>
        </p:nvSpPr>
        <p:spPr>
          <a:xfrm>
            <a:off x="10391507" y="590659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サービス契約者</a:t>
            </a:r>
          </a:p>
        </p:txBody>
      </p:sp>
    </p:spTree>
    <p:extLst>
      <p:ext uri="{BB962C8B-B14F-4D97-AF65-F5344CB8AC3E}">
        <p14:creationId xmlns:p14="http://schemas.microsoft.com/office/powerpoint/2010/main" val="3966520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DC7165-2093-4721-85FD-A20DC597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5400" b="1" dirty="0"/>
              <a:t>輸送手段について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5F49D0-80CB-4C3F-BCE3-FB8C904A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1825625"/>
            <a:ext cx="10515600" cy="4351338"/>
          </a:xfrm>
        </p:spPr>
        <p:txBody>
          <a:bodyPr>
            <a:normAutofit/>
          </a:bodyPr>
          <a:lstStyle/>
          <a:p>
            <a:r>
              <a:rPr kumimoji="1" lang="ja-JP" altLang="en-US" sz="3200" b="1" dirty="0"/>
              <a:t>陸路の場合</a:t>
            </a:r>
            <a:endParaRPr kumimoji="1" lang="en-US" altLang="ja-JP" sz="3200" b="1" dirty="0"/>
          </a:p>
          <a:p>
            <a:pPr marL="0" indent="0">
              <a:buNone/>
            </a:pPr>
            <a:r>
              <a:rPr lang="ja-JP" altLang="en-US" dirty="0"/>
              <a:t>日本通運に委託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→災害による緊急支援物資の搬送として蓄電池を提供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sz="3200" b="1" dirty="0"/>
              <a:t>空路の場合</a:t>
            </a:r>
            <a:endParaRPr kumimoji="1" lang="en-US" altLang="ja-JP" sz="3200" b="1" dirty="0"/>
          </a:p>
          <a:p>
            <a:pPr marL="0" indent="0">
              <a:buNone/>
            </a:pPr>
            <a:r>
              <a:rPr lang="ja-JP" altLang="ja-JP" dirty="0"/>
              <a:t>日本エアレスキュー促進協議会に輸送委託 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航空機リースを活用し、無償の災害時支援を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行っている</a:t>
            </a:r>
          </a:p>
          <a:p>
            <a:endParaRPr kumimoji="1" lang="ja-JP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2517A0-A5EA-4013-B1DC-0B7E7DB5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427" y="4410635"/>
            <a:ext cx="4111573" cy="24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FBD3E7-C853-42DE-BBF6-B87F54CB9200}"/>
              </a:ext>
            </a:extLst>
          </p:cNvPr>
          <p:cNvSpPr/>
          <p:nvPr/>
        </p:nvSpPr>
        <p:spPr>
          <a:xfrm>
            <a:off x="7207623" y="6581001"/>
            <a:ext cx="4984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引用：</a:t>
            </a:r>
            <a:r>
              <a:rPr lang="en" altLang="ja-JP" sz="1200" dirty="0"/>
              <a:t>https://</a:t>
            </a:r>
            <a:r>
              <a:rPr lang="en" altLang="ja-JP" sz="1200" dirty="0" err="1"/>
              <a:t>www.projectdesign.jp</a:t>
            </a:r>
            <a:r>
              <a:rPr lang="en" altLang="ja-JP" sz="1200" dirty="0"/>
              <a:t>/201511/air-rescue/002532.php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30222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0E24F2-5CDE-4AF4-91DE-1C62D371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2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b="1" dirty="0"/>
              <a:t>シェアリングプラン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600833-629A-3644-AE09-186EA694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5" y="1522786"/>
            <a:ext cx="11465859" cy="5137991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遠方</a:t>
            </a:r>
            <a:r>
              <a:rPr lang="ja-JP" altLang="ja-JP" sz="3600" dirty="0"/>
              <a:t>の地域の組織</a:t>
            </a:r>
            <a:r>
              <a:rPr lang="ja-JP" altLang="ja-JP" sz="3600"/>
              <a:t>同士で利用</a:t>
            </a:r>
            <a:r>
              <a:rPr lang="ja-JP" altLang="ja-JP" sz="3600" dirty="0"/>
              <a:t>権利を共有 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/>
              <a:t>　→</a:t>
            </a:r>
            <a:r>
              <a:rPr lang="ja-JP" altLang="ja-JP" sz="3600"/>
              <a:t>同時</a:t>
            </a:r>
            <a:r>
              <a:rPr lang="ja-JP" altLang="ja-JP" sz="3600" dirty="0"/>
              <a:t>に被災する確率は</a:t>
            </a:r>
            <a:r>
              <a:rPr lang="ja-JP" altLang="en-US" sz="3600" dirty="0"/>
              <a:t>低い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/>
              <a:t>過剰</a:t>
            </a:r>
            <a:r>
              <a:rPr lang="ja-JP" altLang="en-US" sz="3600" dirty="0"/>
              <a:t>に生産、保持せず</a:t>
            </a:r>
            <a:r>
              <a:rPr lang="ja-JP" altLang="en-US" sz="3600"/>
              <a:t>、</a:t>
            </a:r>
            <a:r>
              <a:rPr lang="ja-JP" altLang="ja-JP" sz="3600"/>
              <a:t>少ない数</a:t>
            </a:r>
            <a:r>
              <a:rPr lang="ja-JP" altLang="ja-JP" sz="3600" dirty="0"/>
              <a:t>でサービス提供</a:t>
            </a:r>
            <a:r>
              <a:rPr lang="ja-JP" altLang="en-US" sz="3600" dirty="0"/>
              <a:t>可能</a:t>
            </a:r>
            <a:endParaRPr lang="en-US" altLang="ja-JP" sz="3600" dirty="0"/>
          </a:p>
          <a:p>
            <a:r>
              <a:rPr lang="ja-JP" altLang="en-US" sz="3600" dirty="0"/>
              <a:t>契約者は、</a:t>
            </a:r>
            <a:r>
              <a:rPr lang="en-US" altLang="ja-JP" sz="3600" dirty="0"/>
              <a:t>2</a:t>
            </a:r>
            <a:r>
              <a:rPr lang="ja-JP" altLang="ja-JP" sz="3600" dirty="0"/>
              <a:t>つ以上の組織で加入し、月々の支払い</a:t>
            </a:r>
            <a:r>
              <a:rPr lang="ja-JP" altLang="en-US" sz="3600" dirty="0"/>
              <a:t>額</a:t>
            </a:r>
            <a:r>
              <a:rPr lang="ja-JP" altLang="ja-JP" sz="3600"/>
              <a:t>を</a:t>
            </a:r>
            <a:r>
              <a:rPr lang="ja-JP" altLang="en-US" sz="3600"/>
              <a:t>減らせる</a:t>
            </a:r>
            <a:endParaRPr lang="en-US" altLang="ja-JP" sz="3600" dirty="0"/>
          </a:p>
          <a:p>
            <a:r>
              <a:rPr lang="ja-JP" altLang="ja-JP" sz="3600"/>
              <a:t>必要</a:t>
            </a:r>
            <a:r>
              <a:rPr lang="ja-JP" altLang="ja-JP" sz="3600" dirty="0"/>
              <a:t>時には問題なく申請し利用すること</a:t>
            </a:r>
            <a:r>
              <a:rPr lang="ja-JP" altLang="ja-JP" sz="3600"/>
              <a:t>ができる  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/>
              <a:t>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0785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>
            <a:extLst>
              <a:ext uri="{FF2B5EF4-FFF2-40B4-BE49-F238E27FC236}">
                <a16:creationId xmlns:a16="http://schemas.microsoft.com/office/drawing/2014/main" id="{22846448-C377-BF48-B6EB-FB9125B8A42B}"/>
              </a:ext>
            </a:extLst>
          </p:cNvPr>
          <p:cNvSpPr/>
          <p:nvPr/>
        </p:nvSpPr>
        <p:spPr>
          <a:xfrm>
            <a:off x="860972" y="2058568"/>
            <a:ext cx="1828801" cy="228908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１００万円の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</a:rPr>
              <a:t>蓄電池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86F933E1-DF3C-1F43-8E92-84D9F5588791}"/>
              </a:ext>
            </a:extLst>
          </p:cNvPr>
          <p:cNvSpPr/>
          <p:nvPr/>
        </p:nvSpPr>
        <p:spPr>
          <a:xfrm>
            <a:off x="4049012" y="1438853"/>
            <a:ext cx="1173891" cy="11368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札幌</a:t>
            </a:r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819AD6B-8C6C-DE4F-9488-C5FAFEBD877D}"/>
              </a:ext>
            </a:extLst>
          </p:cNvPr>
          <p:cNvSpPr/>
          <p:nvPr/>
        </p:nvSpPr>
        <p:spPr>
          <a:xfrm>
            <a:off x="4049012" y="4866804"/>
            <a:ext cx="1173891" cy="113682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北九州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1C55EBFE-E92A-ED40-AF17-1A6FF70DED32}"/>
              </a:ext>
            </a:extLst>
          </p:cNvPr>
          <p:cNvSpPr/>
          <p:nvPr/>
        </p:nvSpPr>
        <p:spPr>
          <a:xfrm>
            <a:off x="4049012" y="3416267"/>
            <a:ext cx="1173891" cy="113682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新潟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79F2691-ACAE-E04F-ABAA-0F761CF5B99A}"/>
              </a:ext>
            </a:extLst>
          </p:cNvPr>
          <p:cNvSpPr txBox="1"/>
          <p:nvPr/>
        </p:nvSpPr>
        <p:spPr>
          <a:xfrm>
            <a:off x="5439152" y="1473910"/>
            <a:ext cx="162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月々</a:t>
            </a:r>
            <a:r>
              <a:rPr kumimoji="1" lang="en-US" altLang="ja-JP" dirty="0"/>
              <a:t>3000</a:t>
            </a:r>
            <a:r>
              <a:rPr kumimoji="1" lang="ja-JP" altLang="en-US" dirty="0"/>
              <a:t>円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↓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シェアリング</a:t>
            </a:r>
            <a:endParaRPr kumimoji="1" lang="en-US" altLang="ja-JP" dirty="0"/>
          </a:p>
          <a:p>
            <a:pPr algn="ctr"/>
            <a:r>
              <a:rPr lang="en-US" altLang="ja-JP" b="1" dirty="0"/>
              <a:t>1500</a:t>
            </a:r>
            <a:r>
              <a:rPr lang="ja-JP" altLang="en-US" dirty="0"/>
              <a:t>円</a:t>
            </a:r>
            <a:endParaRPr kumimoji="1" lang="ja-JP" altLang="en-US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BCE8BC5-E97F-834E-90E8-7718F56E2E0E}"/>
              </a:ext>
            </a:extLst>
          </p:cNvPr>
          <p:cNvCxnSpPr>
            <a:stCxn id="4" idx="3"/>
          </p:cNvCxnSpPr>
          <p:nvPr/>
        </p:nvCxnSpPr>
        <p:spPr>
          <a:xfrm>
            <a:off x="2689773" y="3203113"/>
            <a:ext cx="9356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DD6CD6-A322-2D4C-A62B-214B375FF2C8}"/>
              </a:ext>
            </a:extLst>
          </p:cNvPr>
          <p:cNvSpPr txBox="1"/>
          <p:nvPr/>
        </p:nvSpPr>
        <p:spPr>
          <a:xfrm>
            <a:off x="414475" y="1216257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札幌の法人組織が単体で</a:t>
            </a:r>
            <a:endParaRPr kumimoji="1" lang="en-US" altLang="ja-JP" b="1" dirty="0"/>
          </a:p>
          <a:p>
            <a:r>
              <a:rPr lang="ja-JP" altLang="en-US" b="1" dirty="0"/>
              <a:t>利用権利を購入した場合</a:t>
            </a:r>
            <a:endParaRPr kumimoji="1" lang="ja-JP" altLang="en-US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CA183B-9EC7-B64C-A7BE-8A4C98A3A826}"/>
              </a:ext>
            </a:extLst>
          </p:cNvPr>
          <p:cNvSpPr txBox="1"/>
          <p:nvPr/>
        </p:nvSpPr>
        <p:spPr>
          <a:xfrm>
            <a:off x="42787" y="4836499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札幌が協定内の北九州と新潟の</a:t>
            </a:r>
            <a:endParaRPr kumimoji="1" lang="en-US" altLang="ja-JP" b="1" dirty="0"/>
          </a:p>
          <a:p>
            <a:r>
              <a:rPr lang="ja-JP" altLang="en-US" b="1" dirty="0"/>
              <a:t>自治体</a:t>
            </a:r>
            <a:r>
              <a:rPr kumimoji="1" lang="ja-JP" altLang="en-US" b="1" dirty="0"/>
              <a:t>と</a:t>
            </a:r>
            <a:r>
              <a:rPr kumimoji="1" lang="en-US" altLang="ja-JP" b="1" u="sng" dirty="0"/>
              <a:t>3</a:t>
            </a:r>
            <a:r>
              <a:rPr kumimoji="1" lang="ja-JP" altLang="en-US" b="1" u="sng" dirty="0"/>
              <a:t>組織</a:t>
            </a:r>
            <a:r>
              <a:rPr kumimoji="1" lang="ja-JP" altLang="en-US" b="1" dirty="0"/>
              <a:t>でシェアリングの場合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087E45-8C75-B245-B861-8D888E53A8E8}"/>
              </a:ext>
            </a:extLst>
          </p:cNvPr>
          <p:cNvSpPr txBox="1"/>
          <p:nvPr/>
        </p:nvSpPr>
        <p:spPr>
          <a:xfrm>
            <a:off x="5439152" y="3825493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月々</a:t>
            </a:r>
            <a:r>
              <a:rPr kumimoji="1" lang="en-US" altLang="ja-JP" b="1" dirty="0"/>
              <a:t>1500</a:t>
            </a:r>
            <a:r>
              <a:rPr kumimoji="1" lang="ja-JP" altLang="en-US"/>
              <a:t>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30F193-93D7-F84D-A6A3-2430C13B9B4D}"/>
              </a:ext>
            </a:extLst>
          </p:cNvPr>
          <p:cNvSpPr txBox="1"/>
          <p:nvPr/>
        </p:nvSpPr>
        <p:spPr>
          <a:xfrm>
            <a:off x="5439152" y="5250548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月々</a:t>
            </a:r>
            <a:r>
              <a:rPr kumimoji="1" lang="en-US" altLang="ja-JP" b="1" dirty="0"/>
              <a:t>1500</a:t>
            </a:r>
            <a:r>
              <a:rPr kumimoji="1" lang="ja-JP" altLang="en-US"/>
              <a:t>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32F64DD-EE04-6944-A3EA-D9E654EFC25D}"/>
              </a:ext>
            </a:extLst>
          </p:cNvPr>
          <p:cNvSpPr txBox="1"/>
          <p:nvPr/>
        </p:nvSpPr>
        <p:spPr>
          <a:xfrm>
            <a:off x="7970823" y="1539423"/>
            <a:ext cx="30539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/>
              <a:t>単体の契約の場合</a:t>
            </a:r>
            <a:endParaRPr kumimoji="1" lang="en-US" altLang="ja-JP" sz="2200" dirty="0"/>
          </a:p>
          <a:p>
            <a:r>
              <a:rPr kumimoji="1" lang="ja-JP" altLang="en-US" sz="2200" dirty="0"/>
              <a:t>それぞれ</a:t>
            </a:r>
            <a:r>
              <a:rPr lang="ja-JP" altLang="en-US" sz="2200" dirty="0"/>
              <a:t>の契約に対し、</a:t>
            </a:r>
            <a:r>
              <a:rPr kumimoji="1" lang="ja-JP" altLang="en-US" sz="2200" dirty="0"/>
              <a:t>蓄電池を生産しればならない</a:t>
            </a:r>
            <a:r>
              <a:rPr lang="ja-JP" altLang="en-US" sz="2200" dirty="0"/>
              <a:t>可能性あり</a:t>
            </a:r>
            <a:r>
              <a:rPr lang="en-US" altLang="ja-JP" sz="2200" dirty="0"/>
              <a:t>…</a:t>
            </a:r>
            <a:endParaRPr kumimoji="1" lang="ja-JP" altLang="en-US" sz="2200" dirty="0"/>
          </a:p>
        </p:txBody>
      </p:sp>
      <p:sp>
        <p:nvSpPr>
          <p:cNvPr id="28" name="雲形吹き出し 27">
            <a:extLst>
              <a:ext uri="{FF2B5EF4-FFF2-40B4-BE49-F238E27FC236}">
                <a16:creationId xmlns:a16="http://schemas.microsoft.com/office/drawing/2014/main" id="{2324E9E6-8BE3-D340-AF7C-A1FC8650C9FF}"/>
              </a:ext>
            </a:extLst>
          </p:cNvPr>
          <p:cNvSpPr/>
          <p:nvPr/>
        </p:nvSpPr>
        <p:spPr>
          <a:xfrm>
            <a:off x="7970823" y="3948614"/>
            <a:ext cx="4075075" cy="2820036"/>
          </a:xfrm>
          <a:prstGeom prst="cloudCallout">
            <a:avLst>
              <a:gd name="adj1" fmla="val -25706"/>
              <a:gd name="adj2" fmla="val -784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レッドホース様にとっても、契約者の</a:t>
            </a:r>
            <a:endParaRPr kumimoji="1" lang="en-US" altLang="ja-JP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両者ともシェアリングの方がメリットがあるのでは</a:t>
            </a:r>
            <a:r>
              <a:rPr lang="en-US" altLang="ja-JP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…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FE58E50-3ECE-B542-942C-0FEE85F28800}"/>
              </a:ext>
            </a:extLst>
          </p:cNvPr>
          <p:cNvSpPr txBox="1"/>
          <p:nvPr/>
        </p:nvSpPr>
        <p:spPr>
          <a:xfrm>
            <a:off x="2921809" y="6121683"/>
            <a:ext cx="420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地理的に離れているため、被災時に</a:t>
            </a:r>
            <a:endParaRPr kumimoji="1" lang="en-US" altLang="ja-JP" dirty="0"/>
          </a:p>
          <a:p>
            <a:r>
              <a:rPr lang="ja-JP" altLang="en-US"/>
              <a:t>利用が重なる可能性が低い！！</a:t>
            </a:r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99397E6B-53B1-4E4F-BA26-C04ECCF0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b="1" dirty="0"/>
              <a:t>シェアリングプランのメリット</a:t>
            </a:r>
          </a:p>
        </p:txBody>
      </p:sp>
    </p:spTree>
    <p:extLst>
      <p:ext uri="{BB962C8B-B14F-4D97-AF65-F5344CB8AC3E}">
        <p14:creationId xmlns:p14="http://schemas.microsoft.com/office/powerpoint/2010/main" val="375155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CD247E-68FA-834B-B3E8-7322F3A3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b="1" dirty="0"/>
              <a:t>全体のまとめ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CD78DB-10BE-C34B-A0E8-A46C49AA0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72649"/>
            <a:ext cx="11049000" cy="4985351"/>
          </a:xfrm>
        </p:spPr>
        <p:txBody>
          <a:bodyPr>
            <a:noAutofit/>
          </a:bodyPr>
          <a:lstStyle/>
          <a:p>
            <a:r>
              <a:rPr lang="ja-JP" altLang="ja-JP" sz="4400" dirty="0"/>
              <a:t>学校を対象に蓄電池を販売</a:t>
            </a:r>
            <a:endParaRPr lang="en-US" altLang="ja-JP" sz="4400" dirty="0"/>
          </a:p>
          <a:p>
            <a:endParaRPr lang="en-US" altLang="ja-JP" sz="4400" dirty="0"/>
          </a:p>
          <a:p>
            <a:r>
              <a:rPr kumimoji="1" lang="ja-JP" altLang="en-US" sz="4400" dirty="0"/>
              <a:t>蓄電池のサブスクリプション</a:t>
            </a:r>
            <a:endParaRPr kumimoji="1" lang="en-US" altLang="ja-JP" sz="4400" dirty="0"/>
          </a:p>
          <a:p>
            <a:endParaRPr kumimoji="1" lang="en-US" altLang="ja-JP" sz="4400" dirty="0"/>
          </a:p>
          <a:p>
            <a:r>
              <a:rPr lang="ja-JP" altLang="ja-JP" sz="4400" dirty="0"/>
              <a:t>蓄電池権利販売案 </a:t>
            </a:r>
            <a:endParaRPr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3710620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B5E5F43-4092-014E-B390-1D2402F3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055" y="676602"/>
            <a:ext cx="10515600" cy="1325563"/>
          </a:xfrm>
        </p:spPr>
        <p:txBody>
          <a:bodyPr/>
          <a:lstStyle/>
          <a:p>
            <a:r>
              <a:rPr lang="ja-JP" altLang="en-US"/>
              <a:t>ご清聴ありがとうございました</a:t>
            </a:r>
          </a:p>
        </p:txBody>
      </p:sp>
      <p:pic>
        <p:nvPicPr>
          <p:cNvPr id="1026" name="Picture 2" descr="メールでのお問い合わせを一時停止します – 森岳温泉郷 森岳温泉ホテル">
            <a:extLst>
              <a:ext uri="{FF2B5EF4-FFF2-40B4-BE49-F238E27FC236}">
                <a16:creationId xmlns:a16="http://schemas.microsoft.com/office/drawing/2014/main" id="{0CE79EC7-CDCF-7D44-B74E-0A425D491C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2" y="2006600"/>
            <a:ext cx="51767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0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51A12D-17F7-6443-807F-240D734F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5400" b="1" dirty="0"/>
              <a:t>ターゲット設定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DD2305-DD81-4E4E-9FF5-ABCEA769E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083"/>
            <a:ext cx="9935308" cy="4117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/>
              <a:t>インタビューを通し、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b="1" dirty="0"/>
              <a:t>都内やその周辺地域</a:t>
            </a:r>
            <a:r>
              <a:rPr lang="ja-JP" altLang="en-US" sz="4000" dirty="0"/>
              <a:t>の学校に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蓄電池導入の機会がある</a:t>
            </a:r>
            <a:endParaRPr lang="en-US" altLang="ja-JP" sz="4000" dirty="0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3269F50F-9C3A-A948-8D78-2D96B8213E60}"/>
              </a:ext>
            </a:extLst>
          </p:cNvPr>
          <p:cNvSpPr/>
          <p:nvPr/>
        </p:nvSpPr>
        <p:spPr>
          <a:xfrm>
            <a:off x="8035716" y="3919785"/>
            <a:ext cx="1060705" cy="102430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三角形 4">
            <a:extLst>
              <a:ext uri="{FF2B5EF4-FFF2-40B4-BE49-F238E27FC236}">
                <a16:creationId xmlns:a16="http://schemas.microsoft.com/office/drawing/2014/main" id="{91F90B03-278A-5C41-90FF-63FF237EC7B6}"/>
              </a:ext>
            </a:extLst>
          </p:cNvPr>
          <p:cNvSpPr/>
          <p:nvPr/>
        </p:nvSpPr>
        <p:spPr>
          <a:xfrm>
            <a:off x="7939463" y="4944089"/>
            <a:ext cx="1253212" cy="131003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形吹き出し 8">
            <a:extLst>
              <a:ext uri="{FF2B5EF4-FFF2-40B4-BE49-F238E27FC236}">
                <a16:creationId xmlns:a16="http://schemas.microsoft.com/office/drawing/2014/main" id="{CABACEE9-CC71-BD4C-AAF1-5F62876EB941}"/>
              </a:ext>
            </a:extLst>
          </p:cNvPr>
          <p:cNvSpPr/>
          <p:nvPr/>
        </p:nvSpPr>
        <p:spPr>
          <a:xfrm>
            <a:off x="8035716" y="1690688"/>
            <a:ext cx="3879056" cy="2291364"/>
          </a:xfrm>
          <a:prstGeom prst="wedgeEllipseCallout">
            <a:avLst>
              <a:gd name="adj1" fmla="val -22948"/>
              <a:gd name="adj2" fmla="val 522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>
                <a:solidFill>
                  <a:schemeClr val="tx1"/>
                </a:solidFill>
              </a:rPr>
              <a:t>・東北地方は防災に対する意識が高く、設備もかなり揃っている。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kumimoji="1" lang="ja-JP" altLang="en-US" sz="2000">
                <a:solidFill>
                  <a:schemeClr val="tx1"/>
                </a:solidFill>
              </a:rPr>
              <a:t>・都内はそこまで</a:t>
            </a:r>
            <a:r>
              <a:rPr kumimoji="1" lang="en-US" altLang="ja-JP" sz="2000" dirty="0">
                <a:solidFill>
                  <a:schemeClr val="tx1"/>
                </a:solidFill>
              </a:rPr>
              <a:t>…</a:t>
            </a:r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D00CC1-4658-2F45-9FBA-249FE1D353E5}"/>
              </a:ext>
            </a:extLst>
          </p:cNvPr>
          <p:cNvSpPr txBox="1"/>
          <p:nvPr/>
        </p:nvSpPr>
        <p:spPr>
          <a:xfrm>
            <a:off x="4252538" y="5746287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20</a:t>
            </a:r>
            <a:r>
              <a:rPr kumimoji="1" lang="ja-JP" altLang="en-US" sz="2000" dirty="0"/>
              <a:t>歳　女性</a:t>
            </a:r>
            <a:endParaRPr kumimoji="1" lang="en-US" altLang="ja-JP" sz="2000" dirty="0"/>
          </a:p>
          <a:p>
            <a:r>
              <a:rPr lang="ja-JP" altLang="en-US" sz="2000" dirty="0"/>
              <a:t>仙台出身で東日本大震災での</a:t>
            </a:r>
            <a:endParaRPr lang="en-US" altLang="ja-JP" sz="2000" dirty="0"/>
          </a:p>
          <a:p>
            <a:r>
              <a:rPr lang="ja-JP" altLang="en-US" sz="2000" dirty="0"/>
              <a:t>被害とその後の対応を現地で経験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67601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418D32-AEAB-A540-ACCC-1C248191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5400" b="1" dirty="0"/>
              <a:t>東北地方が防災に積極的な理由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D6F14-12CB-E243-AF55-68F12CBF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62" y="1954924"/>
            <a:ext cx="11289323" cy="4537951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被災を体験し、防災に取り組む大切さの理解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endParaRPr lang="en-US" altLang="ja-JP" sz="3200" b="1" dirty="0"/>
          </a:p>
          <a:p>
            <a:r>
              <a:rPr lang="ja-JP" altLang="en-US" sz="3200" dirty="0"/>
              <a:t>防災関連アイテムを効果的に導入には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→アイテムの必要性や災害の恐ろしさの説明だけで</a:t>
            </a:r>
            <a:r>
              <a:rPr lang="ja-JP" altLang="en-US" sz="3200"/>
              <a:t>なく、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/>
              <a:t>　</a:t>
            </a:r>
            <a:r>
              <a:rPr lang="ja-JP" altLang="en-US" sz="3200" u="sng"/>
              <a:t>体験</a:t>
            </a:r>
            <a:r>
              <a:rPr lang="ja-JP" altLang="en-US" sz="3200" u="sng" dirty="0"/>
              <a:t>することが重要</a:t>
            </a:r>
            <a:endParaRPr lang="en-US" altLang="ja-JP" sz="3200" u="sng" dirty="0"/>
          </a:p>
          <a:p>
            <a:endParaRPr lang="en-US" altLang="ja-JP" sz="3200" u="sng" dirty="0"/>
          </a:p>
          <a:p>
            <a:r>
              <a:rPr lang="ja-JP" altLang="en-US" sz="3200" dirty="0"/>
              <a:t>蓄電池を必要だと思える体験イベントを開催</a:t>
            </a:r>
            <a:endParaRPr lang="en-US" altLang="ja-JP" sz="3200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85F0C435-063D-4A6E-8AC0-267DE95BE720}"/>
              </a:ext>
            </a:extLst>
          </p:cNvPr>
          <p:cNvSpPr/>
          <p:nvPr/>
        </p:nvSpPr>
        <p:spPr>
          <a:xfrm>
            <a:off x="2348216" y="2661890"/>
            <a:ext cx="744608" cy="767110"/>
          </a:xfrm>
          <a:prstGeom prst="downArrow">
            <a:avLst>
              <a:gd name="adj1" fmla="val 28961"/>
              <a:gd name="adj2" fmla="val 38452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1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32208F-F018-8242-9779-A04989B5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5400" b="1" dirty="0"/>
              <a:t>イベント構築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C9C5B4-2C16-A440-AE48-DAA7F3ADF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8" y="19986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600" b="1" u="sng" dirty="0"/>
              <a:t>1.VR</a:t>
            </a:r>
            <a:r>
              <a:rPr kumimoji="1" lang="ja-JP" altLang="en-US" sz="3600" b="1" u="sng" dirty="0"/>
              <a:t>活用</a:t>
            </a:r>
            <a:r>
              <a:rPr lang="ja-JP" altLang="en-US" sz="3600" b="1" u="sng" dirty="0"/>
              <a:t>イベント</a:t>
            </a:r>
            <a:endParaRPr lang="en-US" altLang="ja-JP" sz="3600" b="1" u="sng" dirty="0"/>
          </a:p>
          <a:p>
            <a:endParaRPr kumimoji="1" lang="en-US" altLang="ja-JP" dirty="0"/>
          </a:p>
          <a:p>
            <a:r>
              <a:rPr kumimoji="1" lang="en-US" altLang="ja-JP" sz="3000" dirty="0"/>
              <a:t>VR</a:t>
            </a:r>
            <a:r>
              <a:rPr kumimoji="1" lang="ja-JP" altLang="en-US" sz="3000" dirty="0"/>
              <a:t>を導入し、東京が被災している様子や避難所での生活を再現</a:t>
            </a:r>
            <a:endParaRPr kumimoji="1" lang="en-US" altLang="ja-JP" sz="3000" dirty="0"/>
          </a:p>
          <a:p>
            <a:pPr marL="0" indent="0">
              <a:buNone/>
            </a:pPr>
            <a:endParaRPr lang="en-US" altLang="ja-JP" sz="3000" dirty="0"/>
          </a:p>
          <a:p>
            <a:r>
              <a:rPr lang="ja-JP" altLang="en-US" sz="3000" dirty="0"/>
              <a:t>視覚的体験＋起震車→大地震の危険さ、恐ろしさを体験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→東日本大地震を経験していない小学生には効果的</a:t>
            </a:r>
            <a:endParaRPr lang="en-US" altLang="ja-JP" sz="30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B0B812-A3AD-A94C-9044-2B0150412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2" y="2228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666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96C115-867A-4371-A5A4-878225C4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5400" b="1" dirty="0"/>
              <a:t>VR</a:t>
            </a:r>
            <a:r>
              <a:rPr lang="ja-JP" altLang="en-US" sz="5400" b="1" dirty="0"/>
              <a:t>活用のメリット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B08AFD-DD85-DF4B-9DB6-8608C9319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8" y="1559036"/>
            <a:ext cx="5347855" cy="5298964"/>
          </a:xfrm>
        </p:spPr>
        <p:txBody>
          <a:bodyPr>
            <a:normAutofit/>
          </a:bodyPr>
          <a:lstStyle/>
          <a:p>
            <a:endParaRPr kumimoji="1" lang="en-US" altLang="ja-JP" dirty="0"/>
          </a:p>
          <a:p>
            <a:endParaRPr lang="en-US" altLang="ja-JP" sz="3200" dirty="0"/>
          </a:p>
          <a:p>
            <a:r>
              <a:rPr kumimoji="1" lang="en-US" altLang="ja-JP" sz="3200" dirty="0"/>
              <a:t>VR</a:t>
            </a:r>
            <a:r>
              <a:rPr kumimoji="1" lang="ja-JP" altLang="en-US" sz="3200" dirty="0"/>
              <a:t>活用により参加者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の購入意欲の向上可能</a:t>
            </a:r>
            <a:endParaRPr kumimoji="1"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r>
              <a:rPr kumimoji="1" lang="en-US" altLang="ja-JP" sz="3200" dirty="0"/>
              <a:t>VR</a:t>
            </a:r>
            <a:r>
              <a:rPr kumimoji="1" lang="ja-JP" altLang="en-US" sz="3200" dirty="0"/>
              <a:t>１台につき</a:t>
            </a:r>
            <a:r>
              <a:rPr kumimoji="1" lang="en-US" altLang="ja-JP" sz="3200" dirty="0"/>
              <a:t>3000</a:t>
            </a:r>
            <a:r>
              <a:rPr kumimoji="1" lang="ja-JP" altLang="en-US" sz="3200" dirty="0"/>
              <a:t>円程で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導入可能</a:t>
            </a:r>
            <a:endParaRPr lang="en-US" altLang="ja-JP" sz="32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392C3-5CEF-2946-A471-072CD6269F7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45376" y="1211553"/>
            <a:ext cx="13603167" cy="4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051" name="図 8" descr="/var/folders/g1/bp3k6pz950365rcbmsqmqj9w0000gn/T/com.microsoft.Word/WebArchiveCopyPasteTempFiles/d624-484-239321-3.png">
            <a:extLst>
              <a:ext uri="{FF2B5EF4-FFF2-40B4-BE49-F238E27FC236}">
                <a16:creationId xmlns:a16="http://schemas.microsoft.com/office/drawing/2014/main" id="{91FE5F08-C253-7B40-9023-9BAF7F99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75" y="2745620"/>
            <a:ext cx="6404525" cy="41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4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FD0379-7112-47AE-A12B-36A96AF8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36" y="435629"/>
            <a:ext cx="10515600" cy="1325563"/>
          </a:xfrm>
        </p:spPr>
        <p:txBody>
          <a:bodyPr/>
          <a:lstStyle/>
          <a:p>
            <a:r>
              <a:rPr lang="ja-JP" altLang="en-US" sz="5400" b="1" dirty="0"/>
              <a:t>　　効果的なイベント例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B42076-14C3-854D-A249-3B7ABFB05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8" y="2151529"/>
            <a:ext cx="7395882" cy="4231342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練馬区立防災学習センターとのイベント共同開催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→実際に、起震車と</a:t>
            </a:r>
            <a:r>
              <a:rPr lang="en-US" altLang="ja-JP" dirty="0"/>
              <a:t>VR</a:t>
            </a:r>
            <a:r>
              <a:rPr lang="ja-JP" altLang="en-US" dirty="0"/>
              <a:t>の体験を提供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小学生を招いて地震の危険度、蓄電池の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備蓄の重要性をアピール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3074" name="Picture 2" descr="起震車イメージ図">
            <a:extLst>
              <a:ext uri="{FF2B5EF4-FFF2-40B4-BE49-F238E27FC236}">
                <a16:creationId xmlns:a16="http://schemas.microsoft.com/office/drawing/2014/main" id="{5F6EE69E-AA18-6249-8EE7-B74385849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3" y="3060656"/>
            <a:ext cx="4661647" cy="34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写真をクリックすると詳細ページへリンクします。">
            <a:extLst>
              <a:ext uri="{FF2B5EF4-FFF2-40B4-BE49-F238E27FC236}">
                <a16:creationId xmlns:a16="http://schemas.microsoft.com/office/drawing/2014/main" id="{88C0E8B8-3C7D-9445-B4B2-B2B7940CD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99" y="0"/>
            <a:ext cx="3915801" cy="30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90C034-FE5C-324D-BAE2-B6B596B85653}"/>
              </a:ext>
            </a:extLst>
          </p:cNvPr>
          <p:cNvSpPr txBox="1"/>
          <p:nvPr/>
        </p:nvSpPr>
        <p:spPr>
          <a:xfrm>
            <a:off x="2368378" y="6556891"/>
            <a:ext cx="991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引用：</a:t>
            </a:r>
            <a:r>
              <a:rPr lang="en" altLang="ja-JP" dirty="0"/>
              <a:t>https://</a:t>
            </a:r>
            <a:r>
              <a:rPr lang="en" altLang="ja-JP" dirty="0" err="1"/>
              <a:t>www.city.nerima.tokyo.jp</a:t>
            </a:r>
            <a:r>
              <a:rPr lang="en" altLang="ja-JP" dirty="0"/>
              <a:t>/</a:t>
            </a:r>
            <a:r>
              <a:rPr lang="en" altLang="ja-JP" dirty="0" err="1"/>
              <a:t>kurashi</a:t>
            </a:r>
            <a:r>
              <a:rPr lang="en" altLang="ja-JP" dirty="0"/>
              <a:t>/</a:t>
            </a:r>
            <a:r>
              <a:rPr lang="en" altLang="ja-JP" dirty="0" err="1"/>
              <a:t>bosai</a:t>
            </a:r>
            <a:r>
              <a:rPr lang="en" altLang="ja-JP" dirty="0"/>
              <a:t>/</a:t>
            </a:r>
            <a:r>
              <a:rPr lang="en" altLang="ja-JP" dirty="0" err="1"/>
              <a:t>bo_college</a:t>
            </a:r>
            <a:r>
              <a:rPr lang="en" altLang="ja-JP" dirty="0"/>
              <a:t>/</a:t>
            </a:r>
            <a:r>
              <a:rPr lang="en" altLang="ja-JP" dirty="0" err="1"/>
              <a:t>kishinsha-nerimaru.html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33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BEE756-4EAE-2D44-A9E6-50BAE8B6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5400" b="1" dirty="0"/>
              <a:t>イベント構築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758EEE-FF66-774C-9F37-3DB7D7A0F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268"/>
            <a:ext cx="10515600" cy="516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3600" b="1" u="sng" dirty="0"/>
              <a:t>2. </a:t>
            </a:r>
            <a:r>
              <a:rPr lang="ja-JP" altLang="en-US" sz="3600" b="1" u="sng" dirty="0"/>
              <a:t>無人</a:t>
            </a:r>
            <a:r>
              <a:rPr lang="ja-JP" altLang="en-US" sz="3600" b="1" u="sng"/>
              <a:t>島イベント</a:t>
            </a:r>
            <a:endParaRPr lang="en-US" altLang="ja-JP" sz="3600" b="1" u="sng" dirty="0"/>
          </a:p>
          <a:p>
            <a:pPr marL="0" indent="0">
              <a:buNone/>
            </a:pPr>
            <a:endParaRPr lang="en-US" altLang="ja-JP" sz="3200" b="1" dirty="0"/>
          </a:p>
          <a:p>
            <a:r>
              <a:rPr lang="ja-JP" altLang="ja-JP" sz="3200" dirty="0"/>
              <a:t>無人島でのイベント設計</a:t>
            </a:r>
            <a:r>
              <a:rPr lang="ja-JP" altLang="en-US" sz="3200" dirty="0"/>
              <a:t>・</a:t>
            </a:r>
            <a:r>
              <a:rPr lang="ja-JP" altLang="ja-JP" sz="3200" dirty="0"/>
              <a:t>蓄電池</a:t>
            </a:r>
            <a:r>
              <a:rPr lang="ja-JP" altLang="en-US" sz="3200" dirty="0"/>
              <a:t>の</a:t>
            </a:r>
            <a:r>
              <a:rPr lang="ja-JP" altLang="ja-JP" sz="3200" dirty="0"/>
              <a:t>提供、</a:t>
            </a:r>
            <a:r>
              <a:rPr lang="ja-JP" altLang="en-US" sz="3200" dirty="0"/>
              <a:t>または</a:t>
            </a:r>
            <a:r>
              <a:rPr lang="ja-JP" altLang="ja-JP" sz="3200" dirty="0"/>
              <a:t>販売</a:t>
            </a:r>
            <a:endParaRPr lang="en-US" altLang="ja-JP" sz="3200" dirty="0"/>
          </a:p>
          <a:p>
            <a:pPr marL="0" indent="0">
              <a:buNone/>
            </a:pPr>
            <a:r>
              <a:rPr lang="en-US" altLang="ja-JP" sz="3200" dirty="0"/>
              <a:t> </a:t>
            </a:r>
            <a:r>
              <a:rPr lang="ja-JP" altLang="en-US" sz="3200"/>
              <a:t>→</a:t>
            </a:r>
            <a:r>
              <a:rPr lang="ja-JP" altLang="ja-JP" sz="3200" dirty="0"/>
              <a:t>通常の電気供給が</a:t>
            </a:r>
            <a:r>
              <a:rPr lang="ja-JP" altLang="ja-JP" sz="3200"/>
              <a:t>ない中</a:t>
            </a:r>
            <a:r>
              <a:rPr lang="ja-JP" altLang="en-US" sz="3200"/>
              <a:t>、</a:t>
            </a:r>
            <a:r>
              <a:rPr lang="ja-JP" altLang="ja-JP" sz="3200"/>
              <a:t>参加者</a:t>
            </a:r>
            <a:r>
              <a:rPr lang="ja-JP" altLang="ja-JP" sz="3200" dirty="0"/>
              <a:t>が蓄電池を活用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r>
              <a:rPr lang="ja-JP" altLang="en-US" sz="3200" dirty="0"/>
              <a:t>蓄電池を学校に販売し、活用シーンを形成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　　　　　　　　</a:t>
            </a:r>
            <a:r>
              <a:rPr lang="en-US" altLang="ja-JP" sz="3200" b="1" dirty="0"/>
              <a:t>or </a:t>
            </a:r>
          </a:p>
          <a:p>
            <a:r>
              <a:rPr lang="ja-JP" altLang="en-US" sz="3200" dirty="0"/>
              <a:t>無人島イベント主催組織を提携、イベント参加を学校提案</a:t>
            </a:r>
            <a:endParaRPr lang="en-US" altLang="ja-JP" sz="3200" dirty="0"/>
          </a:p>
          <a:p>
            <a:pPr marL="0" indent="0">
              <a:buNone/>
            </a:pPr>
            <a:r>
              <a:rPr lang="en-US" altLang="ja-JP" sz="3200" dirty="0"/>
              <a:t> </a:t>
            </a:r>
            <a:r>
              <a:rPr lang="ja-JP" altLang="en-US" sz="3200"/>
              <a:t>→</a:t>
            </a:r>
            <a:r>
              <a:rPr lang="ja-JP" altLang="en-US" sz="3200" dirty="0"/>
              <a:t>蓄電池を提供する</a:t>
            </a:r>
            <a:endParaRPr lang="en-US" altLang="ja-JP" sz="3200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720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990</Words>
  <Application>Microsoft Macintosh PowerPoint</Application>
  <PresentationFormat>ワイド画面</PresentationFormat>
  <Paragraphs>280</Paragraphs>
  <Slides>38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38</vt:i4>
      </vt:variant>
    </vt:vector>
  </HeadingPairs>
  <TitlesOfParts>
    <vt:vector size="45" baseType="lpstr">
      <vt:lpstr>ＭＳ Ｐゴシック</vt:lpstr>
      <vt:lpstr>Meiryo</vt:lpstr>
      <vt:lpstr>游ゴシック</vt:lpstr>
      <vt:lpstr>游ゴシック Light</vt:lpstr>
      <vt:lpstr>Arial</vt:lpstr>
      <vt:lpstr>Office テーマ</vt:lpstr>
      <vt:lpstr>Simple Light</vt:lpstr>
      <vt:lpstr>PowerPoint プレゼンテーション</vt:lpstr>
      <vt:lpstr>本日の流れ</vt:lpstr>
      <vt:lpstr>PowerPoint プレゼンテーション</vt:lpstr>
      <vt:lpstr>ターゲット設定</vt:lpstr>
      <vt:lpstr>東北地方が防災に積極的な理由</vt:lpstr>
      <vt:lpstr>イベント構築</vt:lpstr>
      <vt:lpstr>VR活用のメリット</vt:lpstr>
      <vt:lpstr>　　効果的なイベント例</vt:lpstr>
      <vt:lpstr>イベント構築</vt:lpstr>
      <vt:lpstr>提携組織について</vt:lpstr>
      <vt:lpstr>PowerPoint プレゼンテーション</vt:lpstr>
      <vt:lpstr>PowerPoint プレゼンテーション</vt:lpstr>
      <vt:lpstr>提案の背景</vt:lpstr>
      <vt:lpstr>防災意識についての調査</vt:lpstr>
      <vt:lpstr>サブスクリプションについての調査</vt:lpstr>
      <vt:lpstr>ターゲットの選定</vt:lpstr>
      <vt:lpstr>サブスクを提供するターゲット</vt:lpstr>
      <vt:lpstr>ターゲット</vt:lpstr>
      <vt:lpstr>SNSを通して</vt:lpstr>
      <vt:lpstr>蓄電池の検索件数の増加</vt:lpstr>
      <vt:lpstr>PowerPoint プレゼンテーション</vt:lpstr>
      <vt:lpstr>サブスクリプションについて</vt:lpstr>
      <vt:lpstr>セットの内容（蓄電池）</vt:lpstr>
      <vt:lpstr>セットの内容（非常食）</vt:lpstr>
      <vt:lpstr>ベーシックプラン</vt:lpstr>
      <vt:lpstr>プレミアムプラン</vt:lpstr>
      <vt:lpstr>PR方法</vt:lpstr>
      <vt:lpstr>蓄電池詳細</vt:lpstr>
      <vt:lpstr>将来の展望</vt:lpstr>
      <vt:lpstr>蓄電池権利販売案</vt:lpstr>
      <vt:lpstr>サービス概要</vt:lpstr>
      <vt:lpstr>ターゲット</vt:lpstr>
      <vt:lpstr>提供方法について</vt:lpstr>
      <vt:lpstr>輸送手段について</vt:lpstr>
      <vt:lpstr>シェアリングプラン</vt:lpstr>
      <vt:lpstr>シェアリングプランのメリット</vt:lpstr>
      <vt:lpstr>全体のまとめ</vt:lpstr>
      <vt:lpstr>ご清聴ありがとうございました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蓄電池</dc:title>
  <dc:creator>片山　洸</dc:creator>
  <cp:lastModifiedBy>片山　洸</cp:lastModifiedBy>
  <cp:revision>16</cp:revision>
  <dcterms:created xsi:type="dcterms:W3CDTF">2021-09-10T15:41:09Z</dcterms:created>
  <dcterms:modified xsi:type="dcterms:W3CDTF">2021-10-27T06:54:22Z</dcterms:modified>
</cp:coreProperties>
</file>