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55"/>
  </p:notesMasterIdLst>
  <p:sldIdLst>
    <p:sldId id="318" r:id="rId2"/>
    <p:sldId id="319" r:id="rId3"/>
    <p:sldId id="317" r:id="rId4"/>
    <p:sldId id="257" r:id="rId5"/>
    <p:sldId id="290" r:id="rId6"/>
    <p:sldId id="292" r:id="rId7"/>
    <p:sldId id="294" r:id="rId8"/>
    <p:sldId id="293" r:id="rId9"/>
    <p:sldId id="295" r:id="rId10"/>
    <p:sldId id="296" r:id="rId11"/>
    <p:sldId id="297" r:id="rId12"/>
    <p:sldId id="298" r:id="rId13"/>
    <p:sldId id="299" r:id="rId14"/>
    <p:sldId id="300" r:id="rId15"/>
    <p:sldId id="302" r:id="rId16"/>
    <p:sldId id="303" r:id="rId17"/>
    <p:sldId id="305" r:id="rId18"/>
    <p:sldId id="306" r:id="rId19"/>
    <p:sldId id="307" r:id="rId20"/>
    <p:sldId id="308" r:id="rId21"/>
    <p:sldId id="310" r:id="rId22"/>
    <p:sldId id="311" r:id="rId23"/>
    <p:sldId id="313" r:id="rId24"/>
    <p:sldId id="312" r:id="rId25"/>
    <p:sldId id="315" r:id="rId26"/>
    <p:sldId id="320" r:id="rId27"/>
    <p:sldId id="321" r:id="rId28"/>
    <p:sldId id="323" r:id="rId29"/>
    <p:sldId id="322" r:id="rId30"/>
    <p:sldId id="334" r:id="rId31"/>
    <p:sldId id="324" r:id="rId32"/>
    <p:sldId id="325" r:id="rId33"/>
    <p:sldId id="326" r:id="rId34"/>
    <p:sldId id="327" r:id="rId35"/>
    <p:sldId id="328" r:id="rId36"/>
    <p:sldId id="329" r:id="rId37"/>
    <p:sldId id="330" r:id="rId38"/>
    <p:sldId id="331" r:id="rId39"/>
    <p:sldId id="332" r:id="rId40"/>
    <p:sldId id="333" r:id="rId41"/>
    <p:sldId id="335" r:id="rId42"/>
    <p:sldId id="336" r:id="rId43"/>
    <p:sldId id="337" r:id="rId44"/>
    <p:sldId id="338" r:id="rId45"/>
    <p:sldId id="339" r:id="rId46"/>
    <p:sldId id="340" r:id="rId47"/>
    <p:sldId id="341" r:id="rId48"/>
    <p:sldId id="342" r:id="rId49"/>
    <p:sldId id="343" r:id="rId50"/>
    <p:sldId id="344" r:id="rId51"/>
    <p:sldId id="345" r:id="rId52"/>
    <p:sldId id="346" r:id="rId53"/>
    <p:sldId id="347" r:id="rId54"/>
  </p:sldIdLst>
  <p:sldSz cx="9144000" cy="5143500" type="screen16x9"/>
  <p:notesSz cx="6858000" cy="9144000"/>
  <p:embeddedFontLst>
    <p:embeddedFont>
      <p:font typeface="Merriweather" panose="00000500000000000000" pitchFamily="2" charset="0"/>
      <p:regular r:id="rId56"/>
      <p:bold r:id="rId57"/>
      <p:italic r:id="rId58"/>
      <p:boldItalic r:id="rId59"/>
    </p:embeddedFont>
    <p:embeddedFont>
      <p:font typeface="Roboto" panose="02000000000000000000" pitchFamily="2" charset="0"/>
      <p:regular r:id="rId60"/>
      <p:bold r:id="rId61"/>
      <p:italic r:id="rId62"/>
      <p:boldItalic r:id="rId63"/>
    </p:embeddedFont>
    <p:embeddedFont>
      <p:font typeface="Verdana" panose="020B0604030504040204" pitchFamily="34" charset="0"/>
      <p:regular r:id="rId64"/>
      <p:bold r:id="rId65"/>
      <p:italic r:id="rId66"/>
      <p:boldItalic r:id="rId67"/>
    </p:embeddedFont>
    <p:embeddedFont>
      <p:font typeface="メイリオ" panose="020B0604030504040204" pitchFamily="50" charset="-128"/>
      <p:regular r:id="rId68"/>
      <p:bold r:id="rId69"/>
      <p:italic r:id="rId70"/>
      <p:boldItalic r:id="rId71"/>
    </p:embeddedFont>
    <p:embeddedFont>
      <p:font typeface="メイリオ" panose="020B0604030504040204" pitchFamily="50" charset="-128"/>
      <p:regular r:id="rId68"/>
      <p:bold r:id="rId69"/>
      <p:italic r:id="rId70"/>
      <p:boldItalic r:id="rId71"/>
    </p:embeddedFont>
    <p:embeddedFont>
      <p:font typeface="游明朝" panose="02020400000000000000" pitchFamily="18" charset="-128"/>
      <p:regular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864"/>
    <a:srgbClr val="000000"/>
    <a:srgbClr val="CF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80" autoAdjust="0"/>
    <p:restoredTop sz="81791" autoAdjust="0"/>
  </p:normalViewPr>
  <p:slideViewPr>
    <p:cSldViewPr snapToGrid="0">
      <p:cViewPr>
        <p:scale>
          <a:sx n="59" d="100"/>
          <a:sy n="59" d="100"/>
        </p:scale>
        <p:origin x="30" y="735"/>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5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9.0454291566379463E-2"/>
          <c:y val="9.2949968920305895E-2"/>
          <c:w val="0.88704523742777275"/>
          <c:h val="0.81630008783946373"/>
        </c:manualLayout>
      </c:layout>
      <c:barChart>
        <c:barDir val="col"/>
        <c:grouping val="clustered"/>
        <c:varyColors val="0"/>
        <c:ser>
          <c:idx val="0"/>
          <c:order val="0"/>
          <c:tx>
            <c:strRef>
              <c:f>Sheet1!$B$1</c:f>
              <c:strCache>
                <c:ptCount val="1"/>
                <c:pt idx="0">
                  <c:v>地方移住への懸念点</c:v>
                </c:pt>
              </c:strCache>
            </c:strRef>
          </c:tx>
          <c:spPr>
            <a:solidFill>
              <a:srgbClr val="002F4A">
                <a:lumMod val="75000"/>
                <a:lumOff val="25000"/>
              </a:srgbClr>
            </a:solidFill>
            <a:ln>
              <a:noFill/>
            </a:ln>
            <a:effectLst/>
          </c:spPr>
          <c:invertIfNegative val="0"/>
          <c:cat>
            <c:strRef>
              <c:f>Sheet1!$A$2:$A$4</c:f>
              <c:strCache>
                <c:ptCount val="3"/>
                <c:pt idx="0">
                  <c:v>不便な生活環境にあること</c:v>
                </c:pt>
                <c:pt idx="1">
                  <c:v>住宅購入費、家賃</c:v>
                </c:pt>
                <c:pt idx="2">
                  <c:v>人間関係</c:v>
                </c:pt>
              </c:strCache>
            </c:strRef>
          </c:cat>
          <c:val>
            <c:numRef>
              <c:f>Sheet1!$B$2:$B$4</c:f>
              <c:numCache>
                <c:formatCode>General</c:formatCode>
                <c:ptCount val="3"/>
                <c:pt idx="0">
                  <c:v>44.8</c:v>
                </c:pt>
                <c:pt idx="1">
                  <c:v>41.6</c:v>
                </c:pt>
                <c:pt idx="2">
                  <c:v>39.200000000000003</c:v>
                </c:pt>
              </c:numCache>
            </c:numRef>
          </c:val>
          <c:extLst>
            <c:ext xmlns:c16="http://schemas.microsoft.com/office/drawing/2014/chart" uri="{C3380CC4-5D6E-409C-BE32-E72D297353CC}">
              <c16:uniqueId val="{00000000-D4CE-4056-AB79-8CEA17CE255F}"/>
            </c:ext>
          </c:extLst>
        </c:ser>
        <c:dLbls>
          <c:showLegendKey val="0"/>
          <c:showVal val="0"/>
          <c:showCatName val="0"/>
          <c:showSerName val="0"/>
          <c:showPercent val="0"/>
          <c:showBubbleSize val="0"/>
        </c:dLbls>
        <c:gapWidth val="219"/>
        <c:overlap val="-27"/>
        <c:axId val="684085968"/>
        <c:axId val="684089488"/>
      </c:barChart>
      <c:catAx>
        <c:axId val="68408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ja-JP"/>
          </a:p>
        </c:txPr>
        <c:crossAx val="684089488"/>
        <c:crosses val="autoZero"/>
        <c:auto val="1"/>
        <c:lblAlgn val="ctr"/>
        <c:lblOffset val="100"/>
        <c:noMultiLvlLbl val="0"/>
      </c:catAx>
      <c:valAx>
        <c:axId val="684089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b="1" i="0" baseline="0"/>
                  <a:t>％</a:t>
                </a:r>
              </a:p>
            </c:rich>
          </c:tx>
          <c:overlay val="0"/>
          <c:spPr>
            <a:noFill/>
            <a:ln>
              <a:noFill/>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ja-JP"/>
          </a:p>
        </c:txPr>
        <c:crossAx val="684085968"/>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quickticket.liv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e18b9e2c3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e18b9e2c3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5166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3AD9EED0-1267-4B05-BD17-2D789025DB9E}"/>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続いて</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女子旅プラン</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の内容です。</a:t>
            </a:r>
            <a:r>
              <a:rPr lang="ja-JP" altLang="ja-JP" sz="1800" dirty="0">
                <a:effectLst/>
                <a:ea typeface="游明朝" panose="02020400000000000000" pitchFamily="18" charset="-128"/>
                <a:cs typeface="游明朝" panose="02020400000000000000" pitchFamily="18" charset="-128"/>
              </a:rPr>
              <a:t>女子旅プランをご提案するにあたって、</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「アクティビティ」「健康」「映え」の三つのコンセプトを設け、それぞれに一つ以上のコースを検討</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いたしました</a:t>
            </a:r>
            <a:endParaRPr lang="en-US"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まず一つ目のコンセプトは「アクティビティ」です。「自然を感じ活きる休日」をテーマに、</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海での体験や釣り、キャンプなど体を動かして目いっぱい</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楽しめる</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コース</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を設定しました。具体的には、クルージングやマリンスポーツなどで</a:t>
            </a:r>
            <a:r>
              <a:rPr lang="ja-JP" altLang="en-US" sz="1800" dirty="0">
                <a:latin typeface="Meiryo"/>
                <a:ea typeface="Meiryo"/>
                <a:cs typeface="Meiryo"/>
                <a:sym typeface="Meiryo"/>
              </a:rPr>
              <a:t>海を楽しむコース、ハマチの養殖体験コース、キャンプ体験コースの</a:t>
            </a:r>
            <a:r>
              <a:rPr lang="en-US" altLang="ja-JP" sz="1800" dirty="0">
                <a:latin typeface="Meiryo"/>
                <a:ea typeface="Meiryo"/>
                <a:cs typeface="Meiryo"/>
                <a:sym typeface="Meiryo"/>
              </a:rPr>
              <a:t>3</a:t>
            </a:r>
            <a:r>
              <a:rPr lang="ja-JP" altLang="en-US" sz="1800" dirty="0">
                <a:latin typeface="Meiryo"/>
                <a:ea typeface="Meiryo"/>
                <a:cs typeface="Meiryo"/>
                <a:sym typeface="Meiryo"/>
              </a:rPr>
              <a:t>つを用意し、温泉の割引券、隣接している食堂で使用可能な食事券、割引やドリンクサービスできるチケットが配布されます</a:t>
            </a:r>
          </a:p>
          <a:p>
            <a:pPr marL="158750" indent="0">
              <a:buNone/>
            </a:pPr>
            <a:endParaRPr lang="en-US"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このコースでは</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観光地</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の</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盛り上がり</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と</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観光客</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からの高い満足度が得られると期待しています</a:t>
            </a:r>
            <a:endParaRPr lang="en-US"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ja-JP"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endParaRPr kumimoji="1" lang="ja-JP"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7CC3726-4690-4DAD-B064-D0B4B00CACD7}"/>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次に、</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アクティビティ</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をコンセプトと設定した背景について</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説明いたします</a:t>
            </a:r>
            <a:endParaRPr lang="en-US" altLang="ja-JP" sz="1800" b="0" i="0" u="none" strike="noStrike" dirty="0">
              <a:solidFill>
                <a:srgbClr val="000000"/>
              </a:solidFill>
              <a:effectLst/>
              <a:latin typeface="游明朝" panose="02020400000000000000" pitchFamily="18" charset="-128"/>
              <a:ea typeface="游明朝" panose="02020400000000000000" pitchFamily="18" charset="-128"/>
            </a:endParaRPr>
          </a:p>
          <a:p>
            <a:pPr rtl="0">
              <a:spcBef>
                <a:spcPts val="0"/>
              </a:spcBef>
              <a:spcAft>
                <a:spcPts val="0"/>
              </a:spcAft>
            </a:pP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まず一つは、スポーツツーリズムが注目されていることです。スポーツ庁の「スポーツツーリズムに関する国内</a:t>
            </a:r>
            <a:r>
              <a:rPr lang="ja-JP" altLang="en-US" sz="1800" b="0" i="0" u="none" strike="noStrike" dirty="0">
                <a:solidFill>
                  <a:srgbClr val="222222"/>
                </a:solidFill>
                <a:effectLst/>
                <a:latin typeface="游明朝" panose="02020400000000000000" pitchFamily="18" charset="-128"/>
                <a:ea typeface="游明朝" panose="02020400000000000000" pitchFamily="18" charset="-128"/>
              </a:rPr>
              <a:t>マーケティング調査報告書」によると、</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経験してみたい「する」スポーツツーリズムで「海水浴」と「マリンスポーツ」という海に関するスポーツが</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2</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項目ランクインしている。</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20</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代女性における「海水浴」を主目的として経験してみたい割合は</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13.3</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％、副目的が</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18.1</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％であり、「マリンスポーツ」は主目的が９％、副目的が</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14.3</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％と、副目的として楽しみたいという傾向があるが、</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20</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代からの関心度が高いといえる。またスポーツツーリズムに合わせて実施したいこととして、</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4</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割</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5</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分近くの女性が「温泉やお風呂で身体を癒したい」と回答しており、海で楽しんだ後はゆっくりと体を休める時間が必要でしょう。</a:t>
            </a:r>
            <a:endParaRPr lang="ja-JP" altLang="en-US" b="0" dirty="0">
              <a:effectLs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7089D43F-FB1C-4026-B04D-085E5118FF59}"/>
              </a:ext>
            </a:extLst>
          </p:cNvPr>
          <p:cNvSpPr>
            <a:spLocks noGrp="1"/>
          </p:cNvSpPr>
          <p:nvPr>
            <p:ph type="body" idx="1"/>
          </p:nvPr>
        </p:nvSpPr>
        <p:spPr/>
        <p:txBody>
          <a:bodyPr/>
          <a:lstStyle/>
          <a:p>
            <a:pPr rtl="0">
              <a:spcBef>
                <a:spcPts val="0"/>
              </a:spcBef>
              <a:spcAft>
                <a:spcPts val="2300"/>
              </a:spcAft>
            </a:pPr>
            <a:r>
              <a:rPr lang="ja-JP" altLang="en-US" sz="1800" b="0" i="0" u="none" strike="noStrike" dirty="0">
                <a:solidFill>
                  <a:srgbClr val="000000"/>
                </a:solidFill>
                <a:effectLst/>
                <a:latin typeface="Verdana" panose="020B0604030504040204" pitchFamily="34" charset="0"/>
              </a:rPr>
              <a:t>また、キャンプ女子株式会社の運営するインスタグラム「キャンジョ 」は、開設１年でフォロワー数３万人を突破し国内最大の女性向けキャンプコミュニティーである。フォロワーとの繋がりを大切におしゃれな装飾や料理、</a:t>
            </a:r>
            <a:r>
              <a:rPr lang="en-US" altLang="ja-JP" sz="1800" b="0" i="0" u="none" strike="noStrike" dirty="0">
                <a:solidFill>
                  <a:srgbClr val="000000"/>
                </a:solidFill>
                <a:effectLst/>
                <a:latin typeface="Verdana" panose="020B0604030504040204" pitchFamily="34" charset="0"/>
              </a:rPr>
              <a:t>DIY</a:t>
            </a:r>
            <a:r>
              <a:rPr lang="ja-JP" altLang="en-US" sz="1800" b="0" i="0" u="none" strike="noStrike" dirty="0">
                <a:solidFill>
                  <a:srgbClr val="000000"/>
                </a:solidFill>
                <a:effectLst/>
                <a:latin typeface="Verdana" panose="020B0604030504040204" pitchFamily="34" charset="0"/>
              </a:rPr>
              <a:t>、キャンプ場などの情報を発信し、多くの関心を得ている</a:t>
            </a:r>
            <a:endParaRPr lang="en-US" altLang="ja-JP" sz="1800" b="0" i="0" u="none" strike="noStrike" dirty="0">
              <a:solidFill>
                <a:srgbClr val="000000"/>
              </a:solidFill>
              <a:effectLst/>
              <a:latin typeface="Verdana" panose="020B0604030504040204" pitchFamily="34" charset="0"/>
            </a:endParaRPr>
          </a:p>
          <a:p>
            <a:pPr marL="158750" indent="0" rtl="0">
              <a:spcBef>
                <a:spcPts val="0"/>
              </a:spcBef>
              <a:spcAft>
                <a:spcPts val="2300"/>
              </a:spcAft>
              <a:buNone/>
            </a:pPr>
            <a:endParaRPr lang="ja-JP" altLang="en-US" b="0" dirty="0">
              <a:effectLs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F1674738-EADD-434E-8EB3-1A815A107657}"/>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1" lang="ja-JP" altLang="en-US" dirty="0"/>
              <a:t>二つ目のコンセプトは、「健康」です。</a:t>
            </a:r>
            <a:r>
              <a:rPr lang="ja-JP" altLang="ja-JP" sz="1800" b="0" dirty="0">
                <a:effectLst/>
                <a:latin typeface="游明朝" panose="02020400000000000000" pitchFamily="18" charset="-128"/>
                <a:ea typeface="游明朝" panose="02020400000000000000" pitchFamily="18" charset="-128"/>
                <a:cs typeface="游明朝" panose="02020400000000000000" pitchFamily="18" charset="-128"/>
              </a:rPr>
              <a:t>「身体の内側からリフレッシュ 私だけのやすらぎプラ</a:t>
            </a:r>
            <a:r>
              <a:rPr lang="ja-JP" altLang="en-US" sz="1800" b="0" dirty="0">
                <a:effectLst/>
                <a:latin typeface="游明朝" panose="02020400000000000000" pitchFamily="18" charset="-128"/>
                <a:ea typeface="游明朝" panose="02020400000000000000" pitchFamily="18" charset="-128"/>
                <a:cs typeface="游明朝" panose="02020400000000000000" pitchFamily="18" charset="-128"/>
              </a:rPr>
              <a:t>ン」をテーマとし、</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自然を存分に感じながら、栄養補給や運動で心も体も健康になれるコース</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に設定しました。</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オリーブはまちなど、地元の特産品も知っていただけ、ブランド力向上にも繋がる</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と考えております。こちらのコースは、グランピングを利用することを前提とし、</a:t>
            </a:r>
            <a:r>
              <a:rPr lang="ja-JP" altLang="en-US" sz="1800" dirty="0">
                <a:latin typeface="Meiryo"/>
                <a:ea typeface="Meiryo"/>
                <a:cs typeface="Meiryo"/>
                <a:sym typeface="Meiryo"/>
              </a:rPr>
              <a:t>朝のヨガと森林浴ができるスペースの提供に地元野菜のお昼ご飯のチケットまたは温泉でのんびりできるチケットを配布するというものです</a:t>
            </a:r>
            <a:endParaRPr lang="ja-JP"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endParaRPr kumimoji="1" lang="ja-JP"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58531212-2157-4294-B78A-25D43C442BE3}"/>
              </a:ext>
            </a:extLst>
          </p:cNvPr>
          <p:cNvSpPr>
            <a:spLocks noGrp="1"/>
          </p:cNvSpPr>
          <p:nvPr>
            <p:ph type="body" idx="1"/>
          </p:nvPr>
        </p:nvSpPr>
        <p:spPr/>
        <p:txBody>
          <a:bodyPr/>
          <a:lstStyle/>
          <a:p>
            <a:pPr rtl="0">
              <a:spcBef>
                <a:spcPts val="0"/>
              </a:spcBef>
              <a:spcAft>
                <a:spcPts val="0"/>
              </a:spcAft>
            </a:pPr>
            <a:endParaRPr lang="en-US" altLang="ja-JP" sz="1800" b="0" i="0" u="none" strike="noStrike" dirty="0">
              <a:solidFill>
                <a:srgbClr val="000000"/>
              </a:solidFill>
              <a:effectLst/>
              <a:latin typeface="Arial" panose="020B06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次に、健康をコンセプトと設定した背景について説明し</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たします</a:t>
            </a:r>
            <a:endParaRPr lang="ja-JP"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pPr marL="158750" indent="0" rtl="0">
              <a:spcBef>
                <a:spcPts val="0"/>
              </a:spcBef>
              <a:spcAft>
                <a:spcPts val="0"/>
              </a:spcAft>
              <a:buNone/>
            </a:pPr>
            <a:endParaRPr lang="en-US" altLang="ja-JP" sz="1800" b="0" i="0" u="none" strike="noStrike" dirty="0">
              <a:solidFill>
                <a:srgbClr val="000000"/>
              </a:solidFill>
              <a:effectLst/>
              <a:latin typeface="Arial" panose="020B0604020202020204" pitchFamily="34" charset="0"/>
            </a:endParaRPr>
          </a:p>
          <a:p>
            <a:pPr rtl="0">
              <a:spcBef>
                <a:spcPts val="0"/>
              </a:spcBef>
              <a:spcAft>
                <a:spcPts val="0"/>
              </a:spcAft>
            </a:pPr>
            <a:r>
              <a:rPr lang="ja-JP" altLang="en-US" sz="1800" b="0" i="0" u="none" strike="noStrike" dirty="0">
                <a:solidFill>
                  <a:srgbClr val="000000"/>
                </a:solidFill>
                <a:effectLst/>
                <a:latin typeface="Arial" panose="020B0604020202020204" pitchFamily="34" charset="0"/>
              </a:rPr>
              <a:t>はじめに女性は健康に気を使っているということです。こちらのグラフは、</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博報堂生活総合研究所が発表した生活者に聞いた“</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2019</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年 生活気分”では「来年始めたいこと、やめたいこと」についての調査です。向かって左側が「</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2019</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年、始めたいこと」、右側が同じく「止めたいこと」となっています。始めたいことでは第</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1</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位に「運動・体操・筋トレ」がランクインしています。反対に「</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2019</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年、やめたいこと」では「食べ過ぎ・飲み過ぎ（</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34.6%</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）」「夜更かし（</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30.4%</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）」「お菓子・甘いもの（</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28.7%</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）」「スマホの使い過ぎ（</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26.9%</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）」「不規則な生活（</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25.7%</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などヘルスケア関連項目がランクインしていることにより、やりたいこととして健康を促進すること、また止めたいこととして健康に害を及ぼすことが上がっていることから、健康に生活するように意識したいと考えている人が多いと考えられます。</a:t>
            </a:r>
            <a:endParaRPr lang="ja-JP" altLang="en-US" b="0" dirty="0">
              <a:effectLs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C7A37B28-9AFC-43E6-AAAA-9DBBC58506C7}"/>
              </a:ext>
            </a:extLst>
          </p:cNvPr>
          <p:cNvSpPr>
            <a:spLocks noGrp="1"/>
          </p:cNvSpPr>
          <p:nvPr>
            <p:ph type="body" idx="1"/>
          </p:nvPr>
        </p:nvSpPr>
        <p:spPr/>
        <p:txBody>
          <a:bodyPr/>
          <a:lstStyle/>
          <a:p>
            <a:pPr marL="457200" marR="0" lvl="0" indent="1333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グラ</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ンピングはキャンプと比べ優れている点が多いと言えます。</a:t>
            </a:r>
            <a:endParaRPr lang="en-US"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pPr marL="457200" marR="0" lvl="0" indent="1333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キャンプでの不安や心配事で、多くの</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女性が「トイレが汚そう」「シャワーやお風呂に入れなさそう」ということを気にしている。</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このことから清潔感を求める女性に</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グランピングをアピールすることでこのような悩みがなくなると考えられる。</a:t>
            </a:r>
          </a:p>
          <a:p>
            <a:pPr marL="457200" marR="0" lvl="0" indent="1333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ja-JP" altLang="ja-JP" sz="1800" dirty="0">
              <a:effectLst/>
              <a:latin typeface="游明朝" panose="02020400000000000000" pitchFamily="18" charset="-128"/>
              <a:ea typeface="游明朝" panose="02020400000000000000" pitchFamily="18" charset="-128"/>
              <a:cs typeface="游明朝" panose="02020400000000000000" pitchFamily="18" charset="-128"/>
            </a:endParaRPr>
          </a:p>
        </p:txBody>
      </p:sp>
    </p:spTree>
    <p:extLst>
      <p:ext uri="{BB962C8B-B14F-4D97-AF65-F5344CB8AC3E}">
        <p14:creationId xmlns:p14="http://schemas.microsoft.com/office/powerpoint/2010/main" val="2817943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E2CF484A-558F-4589-80D6-AA565E7B2FB9}"/>
              </a:ext>
            </a:extLst>
          </p:cNvPr>
          <p:cNvSpPr>
            <a:spLocks noGrp="1"/>
          </p:cNvSpPr>
          <p:nvPr>
            <p:ph type="body" idx="1"/>
          </p:nvPr>
        </p:nvSpPr>
        <p:spPr/>
        <p:txBody>
          <a:bodyPr/>
          <a:lstStyle/>
          <a:p>
            <a:pPr indent="133350" rtl="0">
              <a:spcBef>
                <a:spcPts val="0"/>
              </a:spcBef>
              <a:spcAft>
                <a:spcPts val="0"/>
              </a:spcAft>
            </a:pPr>
            <a:r>
              <a:rPr lang="ja-JP" altLang="en-US" sz="1100" b="0" i="0" u="none" strike="noStrike" dirty="0">
                <a:solidFill>
                  <a:srgbClr val="000000"/>
                </a:solidFill>
                <a:effectLst/>
                <a:latin typeface="游明朝" panose="02020400000000000000" pitchFamily="18" charset="-128"/>
                <a:ea typeface="游明朝" panose="02020400000000000000" pitchFamily="18" charset="-128"/>
              </a:rPr>
              <a:t>さらに</a:t>
            </a:r>
            <a:r>
              <a:rPr lang="ja-JP" altLang="en-US" sz="1100" b="0" i="0" u="sng" dirty="0">
                <a:solidFill>
                  <a:srgbClr val="000000"/>
                </a:solidFill>
                <a:effectLst/>
                <a:latin typeface="游明朝" panose="02020400000000000000" pitchFamily="18" charset="-128"/>
                <a:ea typeface="游明朝" panose="02020400000000000000" pitchFamily="18" charset="-128"/>
              </a:rPr>
              <a:t>女性は男性に比べ、キャンプ用品などを購入するよりも借りたいと考える傾向がある。</a:t>
            </a:r>
            <a:r>
              <a:rPr lang="ja-JP" altLang="en-US" sz="1100" b="0" i="0" u="none" strike="noStrike" dirty="0">
                <a:solidFill>
                  <a:srgbClr val="000000"/>
                </a:solidFill>
                <a:effectLst/>
                <a:latin typeface="游明朝" panose="02020400000000000000" pitchFamily="18" charset="-128"/>
                <a:ea typeface="游明朝" panose="02020400000000000000" pitchFamily="18" charset="-128"/>
              </a:rPr>
              <a:t>直近</a:t>
            </a:r>
            <a:r>
              <a:rPr lang="en-US" altLang="ja-JP" sz="1100" b="0" i="0" u="none" strike="noStrike" dirty="0">
                <a:solidFill>
                  <a:srgbClr val="000000"/>
                </a:solidFill>
                <a:effectLst/>
                <a:latin typeface="游明朝" panose="02020400000000000000" pitchFamily="18" charset="-128"/>
                <a:ea typeface="游明朝" panose="02020400000000000000" pitchFamily="18" charset="-128"/>
              </a:rPr>
              <a:t>1</a:t>
            </a:r>
            <a:r>
              <a:rPr lang="ja-JP" altLang="en-US" sz="1100" b="0" i="0" u="none" strike="noStrike" dirty="0">
                <a:solidFill>
                  <a:srgbClr val="000000"/>
                </a:solidFill>
                <a:effectLst/>
                <a:latin typeface="游明朝" panose="02020400000000000000" pitchFamily="18" charset="-128"/>
                <a:ea typeface="游明朝" panose="02020400000000000000" pitchFamily="18" charset="-128"/>
              </a:rPr>
              <a:t>年以内にキャンプに行った人に、キャンプ用品はどのように揃えたかを聞いたところ、「購入した」（</a:t>
            </a:r>
            <a:r>
              <a:rPr lang="en-US" altLang="ja-JP" sz="1100" b="0" i="0" u="none" strike="noStrike" dirty="0">
                <a:solidFill>
                  <a:srgbClr val="000000"/>
                </a:solidFill>
                <a:effectLst/>
                <a:latin typeface="游明朝" panose="02020400000000000000" pitchFamily="18" charset="-128"/>
                <a:ea typeface="游明朝" panose="02020400000000000000" pitchFamily="18" charset="-128"/>
              </a:rPr>
              <a:t>51.2</a:t>
            </a:r>
            <a:r>
              <a:rPr lang="ja-JP" altLang="en-US" sz="1100" b="0" i="0" u="none" strike="noStrike" dirty="0">
                <a:solidFill>
                  <a:srgbClr val="000000"/>
                </a:solidFill>
                <a:effectLst/>
                <a:latin typeface="游明朝" panose="02020400000000000000" pitchFamily="18" charset="-128"/>
                <a:ea typeface="游明朝" panose="02020400000000000000" pitchFamily="18" charset="-128"/>
              </a:rPr>
              <a:t>％）と回答した人が最も多く、次いで「家にあるもので済ませた」（</a:t>
            </a:r>
            <a:r>
              <a:rPr lang="en-US" altLang="ja-JP" sz="1100" b="0" i="0" u="none" strike="noStrike" dirty="0">
                <a:solidFill>
                  <a:srgbClr val="000000"/>
                </a:solidFill>
                <a:effectLst/>
                <a:latin typeface="游明朝" panose="02020400000000000000" pitchFamily="18" charset="-128"/>
                <a:ea typeface="游明朝" panose="02020400000000000000" pitchFamily="18" charset="-128"/>
              </a:rPr>
              <a:t>32.3</a:t>
            </a:r>
            <a:r>
              <a:rPr lang="ja-JP" altLang="en-US" sz="1100" b="0" i="0" u="none" strike="noStrike" dirty="0">
                <a:solidFill>
                  <a:srgbClr val="000000"/>
                </a:solidFill>
                <a:effectLst/>
                <a:latin typeface="游明朝" panose="02020400000000000000" pitchFamily="18" charset="-128"/>
                <a:ea typeface="游明朝" panose="02020400000000000000" pitchFamily="18" charset="-128"/>
              </a:rPr>
              <a:t>％）、「有料で借りた」（</a:t>
            </a:r>
            <a:r>
              <a:rPr lang="en-US" altLang="ja-JP" sz="1100" b="0" i="0" u="none" strike="noStrike" dirty="0">
                <a:solidFill>
                  <a:srgbClr val="000000"/>
                </a:solidFill>
                <a:effectLst/>
                <a:latin typeface="游明朝" panose="02020400000000000000" pitchFamily="18" charset="-128"/>
                <a:ea typeface="游明朝" panose="02020400000000000000" pitchFamily="18" charset="-128"/>
              </a:rPr>
              <a:t>28.3</a:t>
            </a:r>
            <a:r>
              <a:rPr lang="ja-JP" altLang="en-US" sz="1100" b="0" i="0" u="none" strike="noStrike" dirty="0">
                <a:solidFill>
                  <a:srgbClr val="000000"/>
                </a:solidFill>
                <a:effectLst/>
                <a:latin typeface="游明朝" panose="02020400000000000000" pitchFamily="18" charset="-128"/>
                <a:ea typeface="游明朝" panose="02020400000000000000" pitchFamily="18" charset="-128"/>
              </a:rPr>
              <a:t>％）、「無料で借りた」（</a:t>
            </a:r>
            <a:r>
              <a:rPr lang="en-US" altLang="ja-JP" sz="1100" b="0" i="0" u="none" strike="noStrike" dirty="0">
                <a:solidFill>
                  <a:srgbClr val="000000"/>
                </a:solidFill>
                <a:effectLst/>
                <a:latin typeface="游明朝" panose="02020400000000000000" pitchFamily="18" charset="-128"/>
                <a:ea typeface="游明朝" panose="02020400000000000000" pitchFamily="18" charset="-128"/>
              </a:rPr>
              <a:t>20.5</a:t>
            </a:r>
            <a:r>
              <a:rPr lang="ja-JP" altLang="en-US" sz="1100" b="0" i="0" u="none" strike="noStrike" dirty="0">
                <a:solidFill>
                  <a:srgbClr val="000000"/>
                </a:solidFill>
                <a:effectLst/>
                <a:latin typeface="游明朝" panose="02020400000000000000" pitchFamily="18" charset="-128"/>
                <a:ea typeface="游明朝" panose="02020400000000000000" pitchFamily="18" charset="-128"/>
              </a:rPr>
              <a:t>％）となった。性別で見ると、女性は男性に比べ、「有料で借りた」、「無料で借りた」が</a:t>
            </a:r>
            <a:r>
              <a:rPr lang="en-US" altLang="ja-JP" sz="1100" b="0" i="0" u="none" strike="noStrike" dirty="0">
                <a:solidFill>
                  <a:srgbClr val="000000"/>
                </a:solidFill>
                <a:effectLst/>
                <a:latin typeface="游明朝" panose="02020400000000000000" pitchFamily="18" charset="-128"/>
                <a:ea typeface="游明朝" panose="02020400000000000000" pitchFamily="18" charset="-128"/>
              </a:rPr>
              <a:t>10</a:t>
            </a:r>
            <a:r>
              <a:rPr lang="ja-JP" altLang="en-US" sz="1100" b="0" i="0" u="none" strike="noStrike" dirty="0">
                <a:solidFill>
                  <a:srgbClr val="000000"/>
                </a:solidFill>
                <a:effectLst/>
                <a:latin typeface="游明朝" panose="02020400000000000000" pitchFamily="18" charset="-128"/>
                <a:ea typeface="游明朝" panose="02020400000000000000" pitchFamily="18" charset="-128"/>
              </a:rPr>
              <a:t>ポイント以上高く、一方で男性は「購入した」が女性に比べ</a:t>
            </a:r>
            <a:r>
              <a:rPr lang="en-US" altLang="ja-JP" sz="1100" b="0" i="0" u="none" strike="noStrike" dirty="0">
                <a:solidFill>
                  <a:srgbClr val="000000"/>
                </a:solidFill>
                <a:effectLst/>
                <a:latin typeface="游明朝" panose="02020400000000000000" pitchFamily="18" charset="-128"/>
                <a:ea typeface="游明朝" panose="02020400000000000000" pitchFamily="18" charset="-128"/>
              </a:rPr>
              <a:t>12</a:t>
            </a:r>
            <a:r>
              <a:rPr lang="ja-JP" altLang="en-US" sz="1100" b="0" i="0" u="none" strike="noStrike" dirty="0">
                <a:solidFill>
                  <a:srgbClr val="000000"/>
                </a:solidFill>
                <a:effectLst/>
                <a:latin typeface="游明朝" panose="02020400000000000000" pitchFamily="18" charset="-128"/>
                <a:ea typeface="游明朝" panose="02020400000000000000" pitchFamily="18" charset="-128"/>
              </a:rPr>
              <a:t>ポイント以上高かった。</a:t>
            </a:r>
            <a:endParaRPr lang="ja-JP" altLang="en-US" b="0" dirty="0">
              <a:effectLst/>
            </a:endParaRPr>
          </a:p>
          <a:p>
            <a:pPr indent="133350" rtl="0">
              <a:spcBef>
                <a:spcPts val="0"/>
              </a:spcBef>
              <a:spcAft>
                <a:spcPts val="0"/>
              </a:spcAft>
            </a:pPr>
            <a:r>
              <a:rPr lang="ja-JP" altLang="en-US" sz="1100" b="0" i="0" u="none" strike="noStrike" dirty="0">
                <a:solidFill>
                  <a:srgbClr val="000000"/>
                </a:solidFill>
                <a:effectLst/>
                <a:latin typeface="游明朝" panose="02020400000000000000" pitchFamily="18" charset="-128"/>
                <a:ea typeface="游明朝" panose="02020400000000000000" pitchFamily="18" charset="-128"/>
              </a:rPr>
              <a:t>このように女性は、用具がすべて備え付けであるグランピングを好むのではないかと推測した。</a:t>
            </a:r>
            <a:endParaRPr lang="ja-JP" altLang="en-US" b="0" dirty="0">
              <a:effectLst/>
            </a:endParaRPr>
          </a:p>
          <a:p>
            <a:pPr marL="158750" indent="0">
              <a:buNone/>
            </a:pPr>
            <a:endParaRPr kumimoji="1" lang="ja-JP" altLang="en-US" dirty="0"/>
          </a:p>
        </p:txBody>
      </p:sp>
    </p:spTree>
    <p:extLst>
      <p:ext uri="{BB962C8B-B14F-4D97-AF65-F5344CB8AC3E}">
        <p14:creationId xmlns:p14="http://schemas.microsoft.com/office/powerpoint/2010/main" val="2624320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7495125D-F283-4815-A353-671D00F46949}"/>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1" lang="en-US" altLang="ja-JP" dirty="0"/>
              <a:t>3</a:t>
            </a:r>
            <a:r>
              <a:rPr kumimoji="1" lang="ja-JP" altLang="en-US" dirty="0"/>
              <a:t>つ目のコンセプトは、「映え」です。</a:t>
            </a:r>
            <a:r>
              <a:rPr lang="ja-JP" altLang="ja-JP" sz="1800" b="1" dirty="0">
                <a:effectLst/>
                <a:ea typeface="游明朝" panose="02020400000000000000" pitchFamily="18" charset="-128"/>
                <a:cs typeface="游明朝" panose="02020400000000000000" pitchFamily="18" charset="-128"/>
              </a:rPr>
              <a:t>「あなたが主役の旅になる　心のシャッターで　思い出作り</a:t>
            </a:r>
            <a:r>
              <a:rPr lang="en-US" altLang="ja-JP" sz="1800" b="1" dirty="0">
                <a:effectLst/>
                <a:latin typeface="Quattrocento Sans"/>
                <a:ea typeface="Quattrocento Sans"/>
                <a:cs typeface="Quattrocento Sans"/>
              </a:rPr>
              <a:t>🍁</a:t>
            </a:r>
            <a:r>
              <a:rPr lang="ja-JP" altLang="ja-JP" sz="1800" b="1" dirty="0">
                <a:effectLst/>
                <a:ea typeface="游明朝" panose="02020400000000000000" pitchFamily="18" charset="-128"/>
                <a:cs typeface="游明朝" panose="02020400000000000000" pitchFamily="18" charset="-128"/>
              </a:rPr>
              <a:t>」</a:t>
            </a:r>
            <a:r>
              <a:rPr lang="ja-JP" altLang="en-US" sz="1800" b="0" dirty="0">
                <a:effectLst/>
                <a:ea typeface="游明朝" panose="02020400000000000000" pitchFamily="18" charset="-128"/>
                <a:cs typeface="游明朝" panose="02020400000000000000" pitchFamily="18" charset="-128"/>
              </a:rPr>
              <a:t>をテーマに、二つのコースを検討いたしました。</a:t>
            </a:r>
            <a:r>
              <a:rPr lang="ja-JP" altLang="en-US" sz="1100" b="0" i="0" u="none" strike="noStrike" dirty="0">
                <a:solidFill>
                  <a:srgbClr val="595959"/>
                </a:solidFill>
                <a:effectLst/>
                <a:latin typeface="Arial" panose="020B0604020202020204" pitchFamily="34" charset="0"/>
              </a:rPr>
              <a:t>近年</a:t>
            </a:r>
            <a:r>
              <a:rPr lang="en-US" altLang="ja-JP" sz="1100" b="0" i="0" u="none" strike="noStrike" dirty="0">
                <a:solidFill>
                  <a:srgbClr val="595959"/>
                </a:solidFill>
                <a:effectLst/>
                <a:latin typeface="Arial" panose="020B0604020202020204" pitchFamily="34" charset="0"/>
              </a:rPr>
              <a:t>Instagram</a:t>
            </a:r>
            <a:r>
              <a:rPr lang="ja-JP" altLang="en-US" sz="1100" b="0" i="0" u="none" strike="noStrike" dirty="0">
                <a:solidFill>
                  <a:srgbClr val="595959"/>
                </a:solidFill>
                <a:effectLst/>
                <a:latin typeface="Arial" panose="020B0604020202020204" pitchFamily="34" charset="0"/>
              </a:rPr>
              <a:t>をはじめとする</a:t>
            </a:r>
            <a:r>
              <a:rPr lang="en-US" altLang="ja-JP" sz="1100" b="0" i="0" u="none" strike="noStrike" dirty="0">
                <a:solidFill>
                  <a:srgbClr val="595959"/>
                </a:solidFill>
                <a:effectLst/>
                <a:latin typeface="Arial" panose="020B0604020202020204" pitchFamily="34" charset="0"/>
              </a:rPr>
              <a:t>SNS</a:t>
            </a:r>
            <a:r>
              <a:rPr lang="ja-JP" altLang="en-US" sz="1100" b="0" i="0" u="none" strike="noStrike" dirty="0">
                <a:solidFill>
                  <a:srgbClr val="595959"/>
                </a:solidFill>
                <a:effectLst/>
                <a:latin typeface="Arial" panose="020B0604020202020204" pitchFamily="34" charset="0"/>
              </a:rPr>
              <a:t>が情報収集のツールとして多く利用されるようになりました。観光客が観光地での写真を</a:t>
            </a:r>
            <a:r>
              <a:rPr lang="en-US" altLang="ja-JP" sz="1100" b="0" i="0" u="none" strike="noStrike" dirty="0">
                <a:solidFill>
                  <a:srgbClr val="595959"/>
                </a:solidFill>
                <a:effectLst/>
                <a:latin typeface="Arial" panose="020B0604020202020204" pitchFamily="34" charset="0"/>
              </a:rPr>
              <a:t>SNS</a:t>
            </a:r>
            <a:r>
              <a:rPr lang="ja-JP" altLang="en-US" sz="1100" b="0" i="0" u="none" strike="noStrike" dirty="0">
                <a:solidFill>
                  <a:srgbClr val="595959"/>
                </a:solidFill>
                <a:effectLst/>
                <a:latin typeface="Arial" panose="020B0604020202020204" pitchFamily="34" charset="0"/>
              </a:rPr>
              <a:t>に投稿することによって、その投稿を見た人に知ってもらうチャンスになり、集客に繋げることも期待できます</a:t>
            </a:r>
            <a:endParaRPr lang="en-US" altLang="ja-JP" sz="1100" b="0" i="0" u="none" strike="noStrike" dirty="0">
              <a:solidFill>
                <a:srgbClr val="595959"/>
              </a:solidFill>
              <a:effectLst/>
              <a:latin typeface="Arial" panose="020B0604020202020204" pitchFamily="34" charset="0"/>
            </a:endParaRPr>
          </a:p>
          <a:p>
            <a:endParaRPr kumimoji="1" lang="ja-JP" altLang="en-US" dirty="0"/>
          </a:p>
        </p:txBody>
      </p:sp>
    </p:spTree>
    <p:extLst>
      <p:ext uri="{BB962C8B-B14F-4D97-AF65-F5344CB8AC3E}">
        <p14:creationId xmlns:p14="http://schemas.microsoft.com/office/powerpoint/2010/main" val="2227967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6589A049-05DE-431E-ACBC-7EDCF1100948}"/>
              </a:ext>
            </a:extLst>
          </p:cNvPr>
          <p:cNvSpPr>
            <a:spLocks noGrp="1"/>
          </p:cNvSpPr>
          <p:nvPr>
            <p:ph type="body" idx="1"/>
          </p:nvPr>
        </p:nvSpPr>
        <p:spPr/>
        <p:txBody>
          <a:bodyPr/>
          <a:lstStyle/>
          <a:p>
            <a:pPr rtl="0">
              <a:spcBef>
                <a:spcPts val="0"/>
              </a:spcBef>
              <a:spcAft>
                <a:spcPts val="1200"/>
              </a:spcAft>
            </a:pPr>
            <a:r>
              <a:rPr lang="ja-JP" altLang="en-US" sz="1800" b="0" i="0" u="none" strike="noStrike" dirty="0">
                <a:solidFill>
                  <a:srgbClr val="595959"/>
                </a:solidFill>
                <a:effectLst/>
                <a:latin typeface="Arial" panose="020B0604020202020204" pitchFamily="34" charset="0"/>
              </a:rPr>
              <a:t>一つ目は、</a:t>
            </a:r>
            <a:r>
              <a:rPr lang="ja-JP" altLang="en-US" sz="1800" dirty="0">
                <a:latin typeface="Meiryo"/>
                <a:ea typeface="Meiryo"/>
                <a:cs typeface="Meiryo"/>
                <a:sym typeface="Meiryo"/>
              </a:rPr>
              <a:t>フォトスポット巡り日帰りコースです。</a:t>
            </a:r>
            <a:endParaRPr lang="en-US" altLang="ja-JP" sz="1800" b="0" i="0" u="none" strike="noStrike" dirty="0">
              <a:solidFill>
                <a:srgbClr val="595959"/>
              </a:solidFill>
              <a:effectLst/>
              <a:latin typeface="Arial" panose="020B0604020202020204" pitchFamily="34" charset="0"/>
            </a:endParaRPr>
          </a:p>
          <a:p>
            <a:pPr rtl="0">
              <a:spcBef>
                <a:spcPts val="0"/>
              </a:spcBef>
              <a:spcAft>
                <a:spcPts val="1200"/>
              </a:spcAft>
            </a:pPr>
            <a:r>
              <a:rPr lang="ja-JP" altLang="en-US" sz="1800" b="0" i="0" u="none" strike="noStrike" dirty="0">
                <a:solidFill>
                  <a:srgbClr val="595959"/>
                </a:solidFill>
                <a:effectLst/>
                <a:latin typeface="Arial" panose="020B0604020202020204" pitchFamily="34" charset="0"/>
              </a:rPr>
              <a:t>このコースは東かがわ市の豊かな自然や美しい風景、祭りイベントなど魅力を活かし記憶にも記録にも残してもらえる。左の写真は実際に東香川市で行われたフォトコンテストの写真である。地域を活かした</a:t>
            </a:r>
            <a:r>
              <a:rPr lang="en-US" altLang="ja-JP" sz="1800" b="0" i="0" u="none" strike="noStrike" dirty="0">
                <a:solidFill>
                  <a:srgbClr val="595959"/>
                </a:solidFill>
                <a:effectLst/>
                <a:latin typeface="Arial" panose="020B0604020202020204" pitchFamily="34" charset="0"/>
              </a:rPr>
              <a:t>SNS</a:t>
            </a:r>
            <a:r>
              <a:rPr lang="ja-JP" altLang="en-US" sz="1800" b="0" i="0" u="none" strike="noStrike" dirty="0">
                <a:solidFill>
                  <a:srgbClr val="595959"/>
                </a:solidFill>
                <a:effectLst/>
                <a:latin typeface="Arial" panose="020B0604020202020204" pitchFamily="34" charset="0"/>
              </a:rPr>
              <a:t>映えを狙い集客に繋げる。また、名産であるはまちの幼少を活かして近年女性の間で流行しつつある釣り体験を行えるようにする。</a:t>
            </a:r>
            <a:endParaRPr lang="ja-JP" altLang="en-US" b="0" dirty="0">
              <a:effectLst/>
            </a:endParaRPr>
          </a:p>
        </p:txBody>
      </p:sp>
    </p:spTree>
    <p:extLst>
      <p:ext uri="{BB962C8B-B14F-4D97-AF65-F5344CB8AC3E}">
        <p14:creationId xmlns:p14="http://schemas.microsoft.com/office/powerpoint/2010/main" val="2397214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BFA1F183-6311-4724-BC2D-840BBBA2F4FA}"/>
              </a:ext>
            </a:extLst>
          </p:cNvPr>
          <p:cNvSpPr>
            <a:spLocks noGrp="1"/>
          </p:cNvSpPr>
          <p:nvPr>
            <p:ph type="body" idx="1"/>
          </p:nvPr>
        </p:nvSpPr>
        <p:spPr/>
        <p:txBody>
          <a:bodyPr/>
          <a:lstStyle/>
          <a:p>
            <a:pPr rtl="0">
              <a:spcBef>
                <a:spcPts val="0"/>
              </a:spcBef>
              <a:spcAft>
                <a:spcPts val="0"/>
              </a:spcAft>
            </a:pPr>
            <a:r>
              <a:rPr lang="ja-JP" altLang="en-US" sz="1800" b="0" i="0" u="none" strike="noStrike" dirty="0">
                <a:solidFill>
                  <a:srgbClr val="000000"/>
                </a:solidFill>
                <a:effectLst/>
                <a:latin typeface="Arial" panose="020B0604020202020204" pitchFamily="34" charset="0"/>
              </a:rPr>
              <a:t>もう</a:t>
            </a:r>
            <a:r>
              <a:rPr lang="en-US" altLang="ja-JP" sz="1800" b="0" i="0" u="none" strike="noStrike" dirty="0">
                <a:solidFill>
                  <a:srgbClr val="000000"/>
                </a:solidFill>
                <a:effectLst/>
                <a:latin typeface="Arial" panose="020B0604020202020204" pitchFamily="34" charset="0"/>
              </a:rPr>
              <a:t>1</a:t>
            </a:r>
            <a:r>
              <a:rPr lang="ja-JP" altLang="en-US" sz="1800" b="0" i="0" u="none" strike="noStrike" dirty="0">
                <a:solidFill>
                  <a:srgbClr val="000000"/>
                </a:solidFill>
                <a:effectLst/>
                <a:latin typeface="Arial" panose="020B0604020202020204" pitchFamily="34" charset="0"/>
              </a:rPr>
              <a:t>つのコースは街ぶらり宿泊コースである。このコースの魅力は日本の文化を体験できるという点である。</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浴衣は場所を選ばず（屋外・屋内）、季節も選ばない。外国人にとって浴衣は夏の衣類というより「日本の伝統服」というイメージがあり、屋外では春夏秋シーズン利用することができる。Ｔシャツ短パンの上からでも簡単に着ることできるのも浴衣の魅力である。コロナ渦で海外からの観光客を集めることは難しいが、「文化体験ができる」という点で長期的に考えると有効である。また、若いの間でも「非日常体験」として浴衣の需要があり、</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Instagram</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をはじめとする</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SNS</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で多くの浴衣に関する投稿がされているという点からも有効であると考える。</a:t>
            </a:r>
            <a:endParaRPr lang="en-US" altLang="ja-JP" sz="1800" b="0" i="0" u="none" strike="noStrike" dirty="0">
              <a:solidFill>
                <a:srgbClr val="000000"/>
              </a:solidFill>
              <a:effectLst/>
              <a:latin typeface="游明朝" panose="02020400000000000000" pitchFamily="18" charset="-128"/>
              <a:ea typeface="游明朝" panose="02020400000000000000" pitchFamily="18" charset="-128"/>
            </a:endParaRPr>
          </a:p>
          <a:p>
            <a:pPr rtl="0">
              <a:spcBef>
                <a:spcPts val="0"/>
              </a:spcBef>
              <a:spcAft>
                <a:spcPts val="0"/>
              </a:spcAft>
            </a:pPr>
            <a:r>
              <a:rPr lang="ja-JP" altLang="en-US" sz="1800" b="0" i="0" u="none" strike="noStrike" dirty="0">
                <a:solidFill>
                  <a:srgbClr val="000000"/>
                </a:solidFill>
                <a:effectLst/>
                <a:latin typeface="Arial" panose="020B0604020202020204" pitchFamily="34" charset="0"/>
              </a:rPr>
              <a:t>こちらのコースで配布するチケットは手袋作り体験と、うどん屋の食事券である。手袋作り体験は生産量日本一である手袋作りを体験してもらうことで東かがわについてしってもらう。食事券はフォトスポット巡りコースと同じように店の宣伝効果である。浴衣の貸し出しについては現在浴衣の貸し出しを行っている店・施設がないためホテルを中心に貸し出しを行いないか検討したい。</a:t>
            </a:r>
            <a:endParaRPr lang="en-US" altLang="ja-JP" sz="1800" b="0" i="0" u="none" strike="noStrike" dirty="0">
              <a:solidFill>
                <a:srgbClr val="000000"/>
              </a:solidFill>
              <a:effectLst/>
              <a:latin typeface="Arial" panose="020B0604020202020204" pitchFamily="34" charset="0"/>
            </a:endParaRPr>
          </a:p>
          <a:p>
            <a:pPr rtl="0">
              <a:spcBef>
                <a:spcPts val="0"/>
              </a:spcBef>
              <a:spcAft>
                <a:spcPts val="0"/>
              </a:spcAft>
            </a:pPr>
            <a:endParaRPr lang="en-US" altLang="ja-JP" sz="1800" b="0" i="0" u="none" strike="noStrike" dirty="0">
              <a:solidFill>
                <a:srgbClr val="000000"/>
              </a:solidFill>
              <a:effectLst/>
              <a:latin typeface="Arial" panose="020B0604020202020204" pitchFamily="34" charset="0"/>
            </a:endParaRP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a:t>
            </a:r>
            <a:r>
              <a:rPr lang="ja-JP" altLang="en-US" sz="1800" b="0" i="0" u="none" strike="noStrike" dirty="0">
                <a:solidFill>
                  <a:srgbClr val="000000"/>
                </a:solidFill>
                <a:effectLst/>
                <a:latin typeface="Arial" panose="020B0604020202020204" pitchFamily="34" charset="0"/>
              </a:rPr>
              <a:t>竹林とか、浴衣で映えそうなスポットがあれば載せる</a:t>
            </a:r>
            <a:r>
              <a:rPr lang="en-US" altLang="ja-JP" sz="1800" b="0" i="0" u="none" strike="noStrike" dirty="0">
                <a:solidFill>
                  <a:srgbClr val="000000"/>
                </a:solidFill>
                <a:effectLst/>
                <a:latin typeface="Arial" panose="020B0604020202020204" pitchFamily="34" charset="0"/>
              </a:rPr>
              <a:t>)</a:t>
            </a:r>
            <a:endParaRPr lang="ja-JP" altLang="en-US" b="0" dirty="0">
              <a:effectLst/>
            </a:endParaRPr>
          </a:p>
        </p:txBody>
      </p:sp>
    </p:spTree>
    <p:extLst>
      <p:ext uri="{BB962C8B-B14F-4D97-AF65-F5344CB8AC3E}">
        <p14:creationId xmlns:p14="http://schemas.microsoft.com/office/powerpoint/2010/main" val="1229956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e18b9e2c3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e18b9e2c3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B01A3BB0-078D-4738-8A15-73CF4617C07C}"/>
              </a:ext>
            </a:extLst>
          </p:cNvPr>
          <p:cNvSpPr>
            <a:spLocks noGrp="1"/>
          </p:cNvSpPr>
          <p:nvPr>
            <p:ph type="body" idx="1"/>
          </p:nvPr>
        </p:nvSpPr>
        <p:spPr/>
        <p:txBody>
          <a:bodyPr/>
          <a:lstStyle/>
          <a:p>
            <a:r>
              <a:rPr kumimoji="1" lang="ja-JP" altLang="en-US" dirty="0"/>
              <a:t>続いてコロナウイルス感染症対策についてです。</a:t>
            </a:r>
            <a:endParaRPr kumimoji="1" lang="en-US" altLang="ja-JP"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日本交通公社が出</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しているこちらの図のように</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、主に体温計や消毒のできるものを設置するなど来訪者の健康管理の徹底、チケットを用いた事前予約制にすることでの三密の回避などを中心とした対策を</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考えております。</a:t>
            </a:r>
            <a:endParaRPr lang="ja-JP"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endParaRPr kumimoji="1" lang="ja-JP" altLang="en-US" dirty="0"/>
          </a:p>
        </p:txBody>
      </p:sp>
    </p:spTree>
    <p:extLst>
      <p:ext uri="{BB962C8B-B14F-4D97-AF65-F5344CB8AC3E}">
        <p14:creationId xmlns:p14="http://schemas.microsoft.com/office/powerpoint/2010/main" val="242454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rtl="0">
              <a:spcBef>
                <a:spcPts val="0"/>
              </a:spcBef>
              <a:spcAft>
                <a:spcPts val="0"/>
              </a:spcAft>
            </a:pP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続いて</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PR</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方法についてです。今回の企画では、主にインスタグラムを用いた</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PR</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を考えております。</a:t>
            </a:r>
            <a:endParaRPr lang="en-US" altLang="ja-JP" sz="1800" b="0" i="0" u="none" strike="noStrike" dirty="0">
              <a:solidFill>
                <a:srgbClr val="000000"/>
              </a:solidFill>
              <a:effectLst/>
              <a:latin typeface="游明朝" panose="02020400000000000000" pitchFamily="18" charset="-128"/>
              <a:ea typeface="游明朝" panose="02020400000000000000" pitchFamily="18" charset="-128"/>
            </a:endParaRPr>
          </a:p>
          <a:p>
            <a:pPr rtl="0">
              <a:spcBef>
                <a:spcPts val="0"/>
              </a:spcBef>
              <a:spcAft>
                <a:spcPts val="0"/>
              </a:spcAft>
            </a:pP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日本国内における</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Instagram</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の月間利用ユーザー数は</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3300</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万人を突破</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(2019</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年</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06</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月発表</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a:t>
            </a:r>
            <a:endParaRPr lang="ja-JP" altLang="en-US" b="0" dirty="0">
              <a:effectLst/>
            </a:endParaRPr>
          </a:p>
          <a:p>
            <a:pPr rtl="0">
              <a:spcBef>
                <a:spcPts val="0"/>
              </a:spcBef>
              <a:spcAft>
                <a:spcPts val="0"/>
              </a:spcAft>
            </a:pP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Instagram</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のメインユーザー層は</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20</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代～</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30</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代で比較的女性から高い支持を得ている。とはいえ、男性の割合は</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40%</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を超えているなど、男女ともに利用される人気の</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SNS</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となっていえる。</a:t>
            </a:r>
            <a:endParaRPr lang="ja-JP" altLang="en-US" b="0" dirty="0">
              <a:effectLst/>
            </a:endParaRPr>
          </a:p>
          <a:p>
            <a:pPr rtl="0">
              <a:spcBef>
                <a:spcPts val="0"/>
              </a:spcBef>
              <a:spcAft>
                <a:spcPts val="0"/>
              </a:spcAft>
            </a:pP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Instagram</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のメリットは大きく</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3</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つある。</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1</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つは無料で運用できてブランディングに繋がるという点である。アカウントを開設するだけで写真や動画を投稿することができるため、広告費用が削減できる。</a:t>
            </a:r>
            <a:r>
              <a:rPr lang="ja-JP" altLang="en-US" sz="1800" b="0" i="0" u="none" strike="noStrike" dirty="0">
                <a:solidFill>
                  <a:srgbClr val="333333"/>
                </a:solidFill>
                <a:effectLst/>
                <a:latin typeface="游明朝" panose="02020400000000000000" pitchFamily="18" charset="-128"/>
                <a:ea typeface="游明朝" panose="02020400000000000000" pitchFamily="18" charset="-128"/>
              </a:rPr>
              <a:t>また、</a:t>
            </a:r>
            <a:r>
              <a:rPr lang="en-US" altLang="ja-JP" sz="1800" b="0" i="0" u="none" strike="noStrike" dirty="0">
                <a:solidFill>
                  <a:srgbClr val="333333"/>
                </a:solidFill>
                <a:effectLst/>
                <a:latin typeface="游明朝" panose="02020400000000000000" pitchFamily="18" charset="-128"/>
                <a:ea typeface="游明朝" panose="02020400000000000000" pitchFamily="18" charset="-128"/>
              </a:rPr>
              <a:t>Instagram</a:t>
            </a:r>
            <a:r>
              <a:rPr lang="ja-JP" altLang="en-US" sz="1800" b="0" i="0" u="none" strike="noStrike" dirty="0">
                <a:solidFill>
                  <a:srgbClr val="333333"/>
                </a:solidFill>
                <a:effectLst/>
                <a:latin typeface="游明朝" panose="02020400000000000000" pitchFamily="18" charset="-128"/>
                <a:ea typeface="游明朝" panose="02020400000000000000" pitchFamily="18" charset="-128"/>
              </a:rPr>
              <a:t>は写真や動画を投稿し共有・拡散することができる</a:t>
            </a:r>
            <a:r>
              <a:rPr lang="en-US" altLang="ja-JP" sz="1800" b="0" i="0" u="none" strike="noStrike" dirty="0">
                <a:solidFill>
                  <a:srgbClr val="333333"/>
                </a:solidFill>
                <a:effectLst/>
                <a:latin typeface="游明朝" panose="02020400000000000000" pitchFamily="18" charset="-128"/>
                <a:ea typeface="游明朝" panose="02020400000000000000" pitchFamily="18" charset="-128"/>
              </a:rPr>
              <a:t>SNS</a:t>
            </a:r>
            <a:r>
              <a:rPr lang="ja-JP" altLang="en-US" sz="1800" b="0" i="0" u="none" strike="noStrike" dirty="0">
                <a:solidFill>
                  <a:srgbClr val="333333"/>
                </a:solidFill>
                <a:effectLst/>
                <a:latin typeface="游明朝" panose="02020400000000000000" pitchFamily="18" charset="-128"/>
                <a:ea typeface="游明朝" panose="02020400000000000000" pitchFamily="18" charset="-128"/>
              </a:rPr>
              <a:t>であるため、上手く</a:t>
            </a:r>
            <a:r>
              <a:rPr lang="en-US" altLang="ja-JP" sz="1800" b="0" i="0" u="none" strike="noStrike" dirty="0">
                <a:solidFill>
                  <a:srgbClr val="333333"/>
                </a:solidFill>
                <a:effectLst/>
                <a:latin typeface="游明朝" panose="02020400000000000000" pitchFamily="18" charset="-128"/>
                <a:ea typeface="游明朝" panose="02020400000000000000" pitchFamily="18" charset="-128"/>
              </a:rPr>
              <a:t>Instagram</a:t>
            </a:r>
            <a:r>
              <a:rPr lang="ja-JP" altLang="en-US" sz="1800" b="0" i="0" u="none" strike="noStrike" dirty="0">
                <a:solidFill>
                  <a:srgbClr val="333333"/>
                </a:solidFill>
                <a:effectLst/>
                <a:latin typeface="游明朝" panose="02020400000000000000" pitchFamily="18" charset="-128"/>
                <a:ea typeface="游明朝" panose="02020400000000000000" pitchFamily="18" charset="-128"/>
              </a:rPr>
              <a:t>を活用しファンを獲得することができれば広告を掲載したり</a:t>
            </a:r>
            <a:r>
              <a:rPr lang="en-US" altLang="ja-JP" sz="1800" b="0" i="0" u="none" strike="noStrike" dirty="0">
                <a:solidFill>
                  <a:srgbClr val="333333"/>
                </a:solidFill>
                <a:effectLst/>
                <a:latin typeface="游明朝" panose="02020400000000000000" pitchFamily="18" charset="-128"/>
                <a:ea typeface="游明朝" panose="02020400000000000000" pitchFamily="18" charset="-128"/>
              </a:rPr>
              <a:t>CM</a:t>
            </a:r>
            <a:r>
              <a:rPr lang="ja-JP" altLang="en-US" sz="1800" b="0" i="0" u="none" strike="noStrike" dirty="0">
                <a:solidFill>
                  <a:srgbClr val="333333"/>
                </a:solidFill>
                <a:effectLst/>
                <a:latin typeface="游明朝" panose="02020400000000000000" pitchFamily="18" charset="-128"/>
                <a:ea typeface="游明朝" panose="02020400000000000000" pitchFamily="18" charset="-128"/>
              </a:rPr>
              <a:t>を放送するのと同様の効果が得られ、自社ブランディングにつなげることが可能である。</a:t>
            </a:r>
            <a:r>
              <a:rPr lang="en-US" altLang="ja-JP" sz="1800" b="0" i="0" u="none" strike="noStrike" dirty="0">
                <a:solidFill>
                  <a:srgbClr val="333333"/>
                </a:solidFill>
                <a:effectLst/>
                <a:latin typeface="游明朝" panose="02020400000000000000" pitchFamily="18" charset="-128"/>
                <a:ea typeface="游明朝" panose="02020400000000000000" pitchFamily="18" charset="-128"/>
              </a:rPr>
              <a:t>2</a:t>
            </a:r>
            <a:r>
              <a:rPr lang="ja-JP" altLang="en-US" sz="1800" b="0" i="0" u="none" strike="noStrike" dirty="0">
                <a:solidFill>
                  <a:srgbClr val="333333"/>
                </a:solidFill>
                <a:effectLst/>
                <a:latin typeface="游明朝" panose="02020400000000000000" pitchFamily="18" charset="-128"/>
                <a:ea typeface="游明朝" panose="02020400000000000000" pitchFamily="18" charset="-128"/>
              </a:rPr>
              <a:t>つ目はフォトジェニックな写真や動画で観光地アピールがしやすいという点である。多くの人が魅力的だと思えるようなフォトジェニックな写真を撮影し投稿することができれば、より多くの魅力を伝え効果的な観光地アピールを行うことができる</a:t>
            </a:r>
            <a:endParaRPr lang="ja-JP" altLang="en-US" b="0" dirty="0">
              <a:effectLst/>
            </a:endParaRPr>
          </a:p>
          <a:p>
            <a:pPr rtl="0">
              <a:spcBef>
                <a:spcPts val="0"/>
              </a:spcBef>
              <a:spcAft>
                <a:spcPts val="0"/>
              </a:spcAft>
            </a:pPr>
            <a:r>
              <a:rPr lang="ja-JP" altLang="en-US" sz="1800" b="0" i="0" u="none" strike="noStrike" dirty="0">
                <a:solidFill>
                  <a:srgbClr val="333333"/>
                </a:solidFill>
                <a:effectLst/>
                <a:latin typeface="游明朝" panose="02020400000000000000" pitchFamily="18" charset="-128"/>
                <a:ea typeface="游明朝" panose="02020400000000000000" pitchFamily="18" charset="-128"/>
              </a:rPr>
              <a:t>また、ストーリーズをはじめとした動画の共有も非常に盛んであり、動きや音と共に観光地のリアルな体験を多くのユーザーに伝えられる点も魅力的なポイントである。</a:t>
            </a:r>
            <a:r>
              <a:rPr lang="en-US" altLang="ja-JP" sz="1800" b="0" i="0" u="none" strike="noStrike" dirty="0">
                <a:solidFill>
                  <a:srgbClr val="333333"/>
                </a:solidFill>
                <a:effectLst/>
                <a:latin typeface="游明朝" panose="02020400000000000000" pitchFamily="18" charset="-128"/>
                <a:ea typeface="游明朝" panose="02020400000000000000" pitchFamily="18" charset="-128"/>
              </a:rPr>
              <a:t>3</a:t>
            </a:r>
            <a:r>
              <a:rPr lang="ja-JP" altLang="en-US" sz="1800" b="0" i="0" u="none" strike="noStrike" dirty="0">
                <a:solidFill>
                  <a:srgbClr val="333333"/>
                </a:solidFill>
                <a:effectLst/>
                <a:latin typeface="游明朝" panose="02020400000000000000" pitchFamily="18" charset="-128"/>
                <a:ea typeface="游明朝" panose="02020400000000000000" pitchFamily="18" charset="-128"/>
              </a:rPr>
              <a:t>つ目は写真とハッシュタグだけで魅力をアピールできる点である。インスタグラムは写真や動画コンテンツによる情報発信であるため、その国の言葉がわからなくてもその土地の観光地や名産物の魅力をアピールできる。</a:t>
            </a:r>
            <a:endParaRPr lang="ja-JP" altLang="en-US" b="0" dirty="0">
              <a:effectLst/>
            </a:endParaRPr>
          </a:p>
          <a:p>
            <a:pPr rtl="0">
              <a:spcBef>
                <a:spcPts val="0"/>
              </a:spcBef>
              <a:spcAft>
                <a:spcPts val="0"/>
              </a:spcAft>
            </a:pPr>
            <a:r>
              <a:rPr lang="ja-JP" altLang="en-US" sz="1800" b="0" i="0" u="none" strike="noStrike" dirty="0">
                <a:solidFill>
                  <a:srgbClr val="333333"/>
                </a:solidFill>
                <a:effectLst/>
                <a:latin typeface="游明朝" panose="02020400000000000000" pitchFamily="18" charset="-128"/>
                <a:ea typeface="游明朝" panose="02020400000000000000" pitchFamily="18" charset="-128"/>
              </a:rPr>
              <a:t>また、観光スポットの公式サイトなどを外国人向けに用意しようとすると英語以外にも中国語や韓国語など、サイト内コンテンツをすべて翻訳していると時間も金銭的コストも大きくかかってしまう。一方、インスタグラムのユーザーは「</a:t>
            </a:r>
            <a:r>
              <a:rPr lang="en-US" altLang="ja-JP" sz="1800" b="0" i="0" u="none" strike="noStrike" dirty="0">
                <a:solidFill>
                  <a:srgbClr val="333333"/>
                </a:solidFill>
                <a:effectLst/>
                <a:latin typeface="游明朝" panose="02020400000000000000" pitchFamily="18" charset="-128"/>
                <a:ea typeface="游明朝" panose="02020400000000000000" pitchFamily="18" charset="-128"/>
              </a:rPr>
              <a:t>#japan</a:t>
            </a:r>
            <a:r>
              <a:rPr lang="ja-JP" altLang="en-US" sz="1800" b="0" i="0" u="none" strike="noStrike" dirty="0">
                <a:solidFill>
                  <a:srgbClr val="333333"/>
                </a:solidFill>
                <a:effectLst/>
                <a:latin typeface="游明朝" panose="02020400000000000000" pitchFamily="18" charset="-128"/>
                <a:ea typeface="游明朝" panose="02020400000000000000" pitchFamily="18" charset="-128"/>
              </a:rPr>
              <a:t>」（地名）、「</a:t>
            </a:r>
            <a:r>
              <a:rPr lang="en-US" altLang="ja-JP" sz="1800" b="0" i="0" u="none" strike="noStrike" dirty="0">
                <a:solidFill>
                  <a:srgbClr val="333333"/>
                </a:solidFill>
                <a:effectLst/>
                <a:latin typeface="游明朝" panose="02020400000000000000" pitchFamily="18" charset="-128"/>
                <a:ea typeface="游明朝" panose="02020400000000000000" pitchFamily="18" charset="-128"/>
              </a:rPr>
              <a:t>#trip</a:t>
            </a:r>
            <a:r>
              <a:rPr lang="ja-JP" altLang="en-US" sz="1800" b="0" i="0" u="none" strike="noStrike" dirty="0">
                <a:solidFill>
                  <a:srgbClr val="333333"/>
                </a:solidFill>
                <a:effectLst/>
                <a:latin typeface="游明朝" panose="02020400000000000000" pitchFamily="18" charset="-128"/>
                <a:ea typeface="游明朝" panose="02020400000000000000" pitchFamily="18" charset="-128"/>
              </a:rPr>
              <a:t>」、「</a:t>
            </a:r>
            <a:r>
              <a:rPr lang="en-US" altLang="ja-JP" sz="1800" b="0" i="0" u="none" strike="noStrike" dirty="0">
                <a:solidFill>
                  <a:srgbClr val="333333"/>
                </a:solidFill>
                <a:effectLst/>
                <a:latin typeface="游明朝" panose="02020400000000000000" pitchFamily="18" charset="-128"/>
                <a:ea typeface="游明朝" panose="02020400000000000000" pitchFamily="18" charset="-128"/>
              </a:rPr>
              <a:t>#discover</a:t>
            </a:r>
            <a:r>
              <a:rPr lang="ja-JP" altLang="en-US" sz="1800" b="0" i="0" u="none" strike="noStrike" dirty="0">
                <a:solidFill>
                  <a:srgbClr val="333333"/>
                </a:solidFill>
                <a:effectLst/>
                <a:latin typeface="游明朝" panose="02020400000000000000" pitchFamily="18" charset="-128"/>
                <a:ea typeface="游明朝" panose="02020400000000000000" pitchFamily="18" charset="-128"/>
              </a:rPr>
              <a:t>」などのハッシュタグを検索して旅行先を探しているので、そうしたキーワードさえ上手く活用できれば、少ないコストで世界中にいる潜在的な旅行客に対してアピールができる。</a:t>
            </a:r>
            <a:endParaRPr lang="ja-JP" altLang="en-US" b="0" dirty="0">
              <a:effectLst/>
            </a:endParaRPr>
          </a:p>
        </p:txBody>
      </p:sp>
    </p:spTree>
    <p:extLst>
      <p:ext uri="{BB962C8B-B14F-4D97-AF65-F5344CB8AC3E}">
        <p14:creationId xmlns:p14="http://schemas.microsoft.com/office/powerpoint/2010/main" val="1449320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dirty="0"/>
              <a:t>続いて財務会計です</a:t>
            </a:r>
            <a:endParaRPr kumimoji="1" lang="en-US" altLang="ja-JP" dirty="0"/>
          </a:p>
          <a:p>
            <a:r>
              <a:rPr kumimoji="1" lang="ja-JP" altLang="en-US" dirty="0"/>
              <a:t>レッドホース様提示の予算</a:t>
            </a:r>
            <a:r>
              <a:rPr kumimoji="1" lang="en-US" altLang="ja-JP" dirty="0"/>
              <a:t>1</a:t>
            </a:r>
            <a:r>
              <a:rPr kumimoji="1" lang="ja-JP" altLang="en-US" dirty="0"/>
              <a:t>億</a:t>
            </a:r>
            <a:r>
              <a:rPr kumimoji="1" lang="en-US" altLang="ja-JP" dirty="0"/>
              <a:t>1,500</a:t>
            </a:r>
            <a:r>
              <a:rPr kumimoji="1" lang="ja-JP" altLang="en-US" dirty="0"/>
              <a:t>万円であったこと、昨年の東かがわ市全体の観光客数が合計で</a:t>
            </a:r>
            <a:r>
              <a:rPr kumimoji="1" lang="en-US" altLang="ja-JP" dirty="0"/>
              <a:t>48</a:t>
            </a:r>
            <a:r>
              <a:rPr kumimoji="1" lang="ja-JP" altLang="en-US" dirty="0"/>
              <a:t>万人だったことを踏まえて、そのうち</a:t>
            </a:r>
            <a:r>
              <a:rPr kumimoji="1" lang="en-US" altLang="ja-JP" dirty="0"/>
              <a:t>10</a:t>
            </a:r>
            <a:r>
              <a:rPr kumimoji="1" lang="ja-JP" altLang="en-US" dirty="0"/>
              <a:t>分の</a:t>
            </a:r>
            <a:r>
              <a:rPr kumimoji="1" lang="en-US" altLang="ja-JP" dirty="0"/>
              <a:t>1</a:t>
            </a:r>
            <a:r>
              <a:rPr kumimoji="1" lang="ja-JP" altLang="en-US" dirty="0"/>
              <a:t>弱に当たる</a:t>
            </a:r>
            <a:r>
              <a:rPr kumimoji="1" lang="en-US" altLang="ja-JP" dirty="0"/>
              <a:t>4</a:t>
            </a:r>
            <a:r>
              <a:rPr kumimoji="1" lang="ja-JP" altLang="en-US" dirty="0"/>
              <a:t>万人を</a:t>
            </a:r>
            <a:r>
              <a:rPr kumimoji="1" lang="en-US" altLang="ja-JP" dirty="0"/>
              <a:t>1</a:t>
            </a:r>
            <a:r>
              <a:rPr kumimoji="1" lang="ja-JP" altLang="en-US" dirty="0"/>
              <a:t>年間かけて私たちの計画から呼ぶことを目標にしたいと考えました。</a:t>
            </a:r>
          </a:p>
          <a:p>
            <a:r>
              <a:rPr kumimoji="1" lang="ja-JP" altLang="en-US" dirty="0"/>
              <a:t>まず、発券手数料は４万人</a:t>
            </a:r>
            <a:r>
              <a:rPr kumimoji="1" lang="en-US" altLang="ja-JP" dirty="0"/>
              <a:t>×100</a:t>
            </a:r>
            <a:r>
              <a:rPr kumimoji="1" lang="ja-JP" altLang="en-US" dirty="0"/>
              <a:t>円</a:t>
            </a:r>
            <a:r>
              <a:rPr kumimoji="1" lang="en-US" altLang="ja-JP" dirty="0"/>
              <a:t>=400</a:t>
            </a:r>
            <a:r>
              <a:rPr kumimoji="1" lang="ja-JP" altLang="en-US" dirty="0"/>
              <a:t>万円と計画します。</a:t>
            </a:r>
          </a:p>
          <a:p>
            <a:r>
              <a:rPr kumimoji="1" lang="ja-JP" altLang="en-US" dirty="0"/>
              <a:t>続いて、コロナ対策としてアルコール消毒液と非接触体温計を</a:t>
            </a:r>
            <a:r>
              <a:rPr kumimoji="1" lang="en-US" altLang="ja-JP" dirty="0"/>
              <a:t>12</a:t>
            </a:r>
            <a:r>
              <a:rPr kumimoji="1" lang="ja-JP" altLang="en-US" dirty="0"/>
              <a:t>箇所に設置します。調べたところアルコール</a:t>
            </a:r>
            <a:r>
              <a:rPr kumimoji="1" lang="en-US" altLang="ja-JP" dirty="0"/>
              <a:t>470ml</a:t>
            </a:r>
            <a:r>
              <a:rPr kumimoji="1" lang="ja-JP" altLang="en-US" dirty="0"/>
              <a:t>あたり</a:t>
            </a:r>
            <a:r>
              <a:rPr kumimoji="1" lang="en-US" altLang="ja-JP" dirty="0"/>
              <a:t>100</a:t>
            </a:r>
            <a:r>
              <a:rPr kumimoji="1" lang="ja-JP" altLang="en-US" dirty="0"/>
              <a:t>円、体温計</a:t>
            </a:r>
            <a:r>
              <a:rPr kumimoji="1" lang="en-US" altLang="ja-JP" dirty="0"/>
              <a:t>41980</a:t>
            </a:r>
            <a:r>
              <a:rPr kumimoji="1" lang="ja-JP" altLang="en-US" dirty="0"/>
              <a:t>円だったことから</a:t>
            </a:r>
          </a:p>
          <a:p>
            <a:r>
              <a:rPr kumimoji="1" lang="en-US" altLang="ja-JP" dirty="0"/>
              <a:t>12</a:t>
            </a:r>
            <a:r>
              <a:rPr kumimoji="1" lang="ja-JP" altLang="en-US" dirty="0"/>
              <a:t>箇所</a:t>
            </a:r>
            <a:r>
              <a:rPr kumimoji="1" lang="en-US" altLang="ja-JP" dirty="0"/>
              <a:t>×(100+41980)=50,4960</a:t>
            </a:r>
            <a:r>
              <a:rPr kumimoji="1" lang="ja-JP" altLang="en-US" dirty="0"/>
              <a:t>円と設定します。</a:t>
            </a:r>
          </a:p>
          <a:p>
            <a:r>
              <a:rPr kumimoji="1" lang="ja-JP" altLang="en-US" dirty="0"/>
              <a:t>最後に広告費用です</a:t>
            </a:r>
          </a:p>
          <a:p>
            <a:r>
              <a:rPr kumimoji="1" lang="ja-JP" altLang="en-US" dirty="0"/>
              <a:t>４万人呼び込むことを想定して８万人と設定しました。</a:t>
            </a:r>
            <a:r>
              <a:rPr kumimoji="1" lang="en-US" altLang="ja-JP" dirty="0"/>
              <a:t>CVP</a:t>
            </a:r>
            <a:r>
              <a:rPr kumimoji="1" lang="ja-JP" altLang="en-US" dirty="0"/>
              <a:t>は一回の再生に対して</a:t>
            </a:r>
            <a:r>
              <a:rPr kumimoji="1" lang="en-US" altLang="ja-JP" dirty="0"/>
              <a:t>4〜7</a:t>
            </a:r>
            <a:r>
              <a:rPr kumimoji="1" lang="ja-JP" altLang="en-US" dirty="0"/>
              <a:t>円の費用がかかります。今回は費用がを</a:t>
            </a:r>
            <a:r>
              <a:rPr kumimoji="1" lang="en-US" altLang="ja-JP" dirty="0"/>
              <a:t>5</a:t>
            </a:r>
            <a:r>
              <a:rPr kumimoji="1" lang="ja-JP" altLang="en-US" dirty="0"/>
              <a:t>円とし、８万人</a:t>
            </a:r>
            <a:r>
              <a:rPr kumimoji="1" lang="en-US" altLang="ja-JP" dirty="0"/>
              <a:t>×5</a:t>
            </a:r>
            <a:r>
              <a:rPr kumimoji="1" lang="ja-JP" altLang="en-US" dirty="0"/>
              <a:t>円</a:t>
            </a:r>
            <a:r>
              <a:rPr kumimoji="1" lang="en-US" altLang="ja-JP" dirty="0"/>
              <a:t>=40</a:t>
            </a:r>
            <a:r>
              <a:rPr kumimoji="1" lang="ja-JP" altLang="en-US" dirty="0"/>
              <a:t>万円と設定します。</a:t>
            </a:r>
          </a:p>
          <a:p>
            <a:r>
              <a:rPr kumimoji="1" lang="ja-JP" altLang="en-US" dirty="0"/>
              <a:t>以上の費用を全て合わせますと</a:t>
            </a:r>
            <a:r>
              <a:rPr kumimoji="1" lang="en-US" altLang="ja-JP" dirty="0"/>
              <a:t>4,904,960</a:t>
            </a:r>
            <a:r>
              <a:rPr kumimoji="1" lang="ja-JP" altLang="en-US" dirty="0"/>
              <a:t>円になります。</a:t>
            </a:r>
          </a:p>
          <a:p>
            <a:r>
              <a:rPr kumimoji="1" lang="ja-JP" altLang="en-US" dirty="0"/>
              <a:t>財務計画については以上です。</a:t>
            </a:r>
          </a:p>
        </p:txBody>
      </p:sp>
    </p:spTree>
    <p:extLst>
      <p:ext uri="{BB962C8B-B14F-4D97-AF65-F5344CB8AC3E}">
        <p14:creationId xmlns:p14="http://schemas.microsoft.com/office/powerpoint/2010/main" val="1525474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dirty="0"/>
              <a:t>最後に総括させていただきます。</a:t>
            </a:r>
            <a:endParaRPr kumimoji="1" lang="en-US" altLang="ja-JP" dirty="0"/>
          </a:p>
          <a:p>
            <a:r>
              <a:rPr kumimoji="1" lang="ja-JP" altLang="en-US" dirty="0"/>
              <a:t>「週末に訪れたい東かがわ」をコンセプトにした女子旅プランの設定と</a:t>
            </a:r>
            <a:r>
              <a:rPr kumimoji="1" lang="en-US" altLang="ja-JP" dirty="0"/>
              <a:t>PR</a:t>
            </a:r>
            <a:r>
              <a:rPr kumimoji="1" lang="ja-JP" altLang="en-US" dirty="0"/>
              <a:t>を行う事についてご説明させていただきました。</a:t>
            </a:r>
            <a:endParaRPr kumimoji="1" lang="en-US" altLang="ja-JP" dirty="0"/>
          </a:p>
          <a:p>
            <a:r>
              <a:rPr kumimoji="1" lang="ja-JP" altLang="en-US" dirty="0"/>
              <a:t>ターゲットは「近畿在住の</a:t>
            </a:r>
            <a:r>
              <a:rPr kumimoji="1" lang="en-US" altLang="ja-JP" dirty="0"/>
              <a:t>20</a:t>
            </a:r>
            <a:r>
              <a:rPr kumimoji="1" lang="ja-JP" altLang="en-US" dirty="0"/>
              <a:t>代の独身女性」です。これは現在の東かがわ市のターゲットがファミリー層であること、夫婦やカップルでの旅行の際の最終決定は女性が行う傾向があることを踏まえ、自身の家庭を持ってからも訪れてもらえるような関係性を構築することを目的としています。</a:t>
            </a:r>
            <a:endParaRPr kumimoji="1" lang="en-US" altLang="ja-JP" dirty="0"/>
          </a:p>
          <a:p>
            <a:r>
              <a:rPr kumimoji="1" lang="ja-JP" altLang="en-US" dirty="0"/>
              <a:t>具体的なプランとしてはレンタカー付プランのご提案を行いました。また、電子チケットの形で利用できるようにすることでより容易に安心して利用することが可能になります。</a:t>
            </a:r>
            <a:endParaRPr kumimoji="1" lang="en-US" altLang="ja-JP" dirty="0"/>
          </a:p>
          <a:p>
            <a:r>
              <a:rPr kumimoji="1" lang="ja-JP" altLang="en-US" dirty="0"/>
              <a:t>それに合わせ、アクテビティや健康、映えという三つのテーマに合わせたコースを用意することで、旅行の自由度を保ったサービスを提供することができ、旅行者の満足度を高めることができると考えています。</a:t>
            </a:r>
          </a:p>
        </p:txBody>
      </p:sp>
    </p:spTree>
    <p:extLst>
      <p:ext uri="{BB962C8B-B14F-4D97-AF65-F5344CB8AC3E}">
        <p14:creationId xmlns:p14="http://schemas.microsoft.com/office/powerpoint/2010/main" val="2097777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e18b9e2c3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e18b9e2c3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22883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今回はまず初めに鬼北町の現状を把握し、見直す必要のある点を見つけ出した後に具体的な提案を行っていきます。</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鬼北町の現状としては充実した様々な支援制度や鬼をモチーフにした街づくりをしているにもかかわらず、多くの人に知っていただいてもらうことができていない。そのため、私たちは鬼北町の課題は「</a:t>
            </a:r>
            <a:r>
              <a:rPr lang="en-US" altLang="ja-JP" b="0" dirty="0">
                <a:effectLst/>
              </a:rPr>
              <a:t>PR</a:t>
            </a:r>
            <a:r>
              <a:rPr lang="ja-JP" altLang="en-US" b="0" dirty="0">
                <a:effectLst/>
              </a:rPr>
              <a:t>不足」であると考えました。</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今回提案する具体的な提案内容は二つあり、一つは陸上競技部に向けた合宿施策。二つ目はテレワーク企業で働く人へ向けた施策を提案する。</a:t>
            </a:r>
          </a:p>
        </p:txBody>
      </p:sp>
    </p:spTree>
    <p:extLst>
      <p:ext uri="{BB962C8B-B14F-4D97-AF65-F5344CB8AC3E}">
        <p14:creationId xmlns:p14="http://schemas.microsoft.com/office/powerpoint/2010/main" val="3466149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今回提案するもののターゲットは教育機関の陸上競技部とテレワーク企業で働く地方移住希望者とその家族です。</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一つ目のターゲットとは継続的な関係を築き、人を鬼北町に呼びこびます。</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二つ目のターゲットは定住してもらうことで鬼北町の人口を増やすことが目的です。</a:t>
            </a:r>
          </a:p>
        </p:txBody>
      </p:sp>
    </p:spTree>
    <p:extLst>
      <p:ext uri="{BB962C8B-B14F-4D97-AF65-F5344CB8AC3E}">
        <p14:creationId xmlns:p14="http://schemas.microsoft.com/office/powerpoint/2010/main" val="3888529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934871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ここでこの案の実施する際の詳細を述べていく。</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先程ターゲットで教育機関の陸上競技部と話したが、まずは県内や四国内の高等学校や大学にターゲットを置く。</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この施策を提案するにあたって目に留まるようなコンセプトを考えた。</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ここでは主に合宿を行う季節である夏を想定し、夏に出す</a:t>
            </a:r>
            <a:r>
              <a:rPr lang="en-US" altLang="ja-JP" b="0" dirty="0">
                <a:effectLst/>
              </a:rPr>
              <a:t>PR</a:t>
            </a:r>
            <a:r>
              <a:rPr lang="ja-JP" altLang="en-US" b="0" dirty="0">
                <a:effectLst/>
              </a:rPr>
              <a:t>想定した。</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それは「心も身体もたくましく　鬼北で合宿～きっと変われる夏になる～」です。</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実施するにあたって交通の利便性を考慮して陸上競技部へ向けて</a:t>
            </a:r>
            <a:r>
              <a:rPr lang="en-US" altLang="ja-JP" b="0" dirty="0">
                <a:effectLst/>
              </a:rPr>
              <a:t>PR</a:t>
            </a:r>
            <a:r>
              <a:rPr lang="ja-JP" altLang="en-US" b="0" dirty="0">
                <a:effectLst/>
              </a:rPr>
              <a:t>・民泊の受け入れ体制を整える。</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最初のゴールは</a:t>
            </a:r>
            <a:r>
              <a:rPr lang="en-US" altLang="ja-JP" b="0" dirty="0">
                <a:effectLst/>
              </a:rPr>
              <a:t>10</a:t>
            </a:r>
            <a:r>
              <a:rPr lang="ja-JP" altLang="en-US" b="0" dirty="0">
                <a:effectLst/>
              </a:rPr>
              <a:t>団体の受け入れで行う。</a:t>
            </a:r>
          </a:p>
        </p:txBody>
      </p:sp>
    </p:spTree>
    <p:extLst>
      <p:ext uri="{BB962C8B-B14F-4D97-AF65-F5344CB8AC3E}">
        <p14:creationId xmlns:p14="http://schemas.microsoft.com/office/powerpoint/2010/main" val="1429582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今回の提案内容の一つ目は「スポーツ民泊施策」です。</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この案を考えた理由としては、マラソンが愛媛県内の人気スポーツランキング第二位であること。鬼北町は車通りが少なく、道路も整備されているためマラソンに適した環境であること。そして過去に駅伝を実施した経験があるため考えました。</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箱根駅伝で本命と言われる大学が実際に練習場として利用している千葉県の富津岬と環境がよく似ている点から選びました。</a:t>
            </a:r>
          </a:p>
        </p:txBody>
      </p:sp>
    </p:spTree>
    <p:extLst>
      <p:ext uri="{BB962C8B-B14F-4D97-AF65-F5344CB8AC3E}">
        <p14:creationId xmlns:p14="http://schemas.microsoft.com/office/powerpoint/2010/main" val="3021018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18b9e2c31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e18b9e2c31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Bef>
                <a:spcPts val="0"/>
              </a:spcBef>
              <a:spcAft>
                <a:spcPts val="0"/>
              </a:spcAft>
            </a:pPr>
            <a:r>
              <a:rPr lang="ja-JP" altLang="en-US" sz="1800" b="0" i="0" u="none" strike="noStrike" dirty="0">
                <a:solidFill>
                  <a:srgbClr val="000000"/>
                </a:solidFill>
                <a:effectLst/>
                <a:latin typeface="Arial" panose="020B0604020202020204" pitchFamily="34" charset="0"/>
              </a:rPr>
              <a:t>質問票のご回答により、東かがわ市の現状をこのように分析させていただきました。</a:t>
            </a:r>
            <a:endParaRPr lang="en-US" altLang="ja-JP" sz="1800" b="0" i="0" u="none" strike="noStrike" dirty="0">
              <a:solidFill>
                <a:srgbClr val="000000"/>
              </a:solidFill>
              <a:effectLst/>
              <a:latin typeface="Arial" panose="020B06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はまち養殖が初めて成功した養殖場での海釣り体験や餌やり体験が可能であり、長期休暇の子どもを中心に人気があ</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ります</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グランピング施設の</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利用者の内訳としては、地元と近隣県外から同程度の観光客数が存在する。また、学生や</a:t>
            </a:r>
            <a:r>
              <a:rPr lang="en-US" altLang="ja-JP" sz="1800" dirty="0">
                <a:effectLst/>
                <a:latin typeface="游明朝" panose="02020400000000000000" pitchFamily="18" charset="-128"/>
                <a:ea typeface="游明朝" panose="02020400000000000000" pitchFamily="18" charset="-128"/>
                <a:cs typeface="游明朝" panose="02020400000000000000" pitchFamily="18" charset="-128"/>
              </a:rPr>
              <a:t>20~30</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代の</a:t>
            </a:r>
            <a:r>
              <a:rPr lang="en-US" altLang="ja-JP" sz="1800" dirty="0">
                <a:effectLst/>
                <a:latin typeface="游明朝" panose="02020400000000000000" pitchFamily="18" charset="-128"/>
                <a:ea typeface="游明朝" panose="02020400000000000000" pitchFamily="18" charset="-128"/>
                <a:cs typeface="游明朝" panose="02020400000000000000" pitchFamily="18" charset="-128"/>
              </a:rPr>
              <a:t>2</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a:t>
            </a:r>
            <a:r>
              <a:rPr lang="en-US" altLang="ja-JP" sz="1800" dirty="0">
                <a:effectLst/>
                <a:latin typeface="游明朝" panose="02020400000000000000" pitchFamily="18" charset="-128"/>
                <a:ea typeface="游明朝" panose="02020400000000000000" pitchFamily="18" charset="-128"/>
                <a:cs typeface="游明朝" panose="02020400000000000000" pitchFamily="18" charset="-128"/>
              </a:rPr>
              <a:t>3</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人といった少人数のグループでの利用が一定数ある一方で、学生や若い社会人等をターゲットにしたプラン等は無い。</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東かがわ市へ</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訪れる</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多くの</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人</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は、自家用車を利用しており、</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大阪府や兵庫県などの関西圏をはじめ、徳島県などの近隣の県や、香川県内からの来訪者も多い。現在は第一ターゲットにファミリー層を置き、観光施設が充実している。しかし、</a:t>
            </a:r>
            <a:r>
              <a:rPr lang="en-US" altLang="ja-JP" sz="1800" dirty="0">
                <a:effectLst/>
                <a:latin typeface="游明朝" panose="02020400000000000000" pitchFamily="18" charset="-128"/>
                <a:ea typeface="游明朝" panose="02020400000000000000" pitchFamily="18" charset="-128"/>
                <a:cs typeface="游明朝" panose="02020400000000000000" pitchFamily="18" charset="-128"/>
              </a:rPr>
              <a:t>2020</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年度の主要観光施設の入込客は、</a:t>
            </a:r>
            <a:r>
              <a:rPr lang="en-US" altLang="ja-JP" sz="1800" dirty="0">
                <a:effectLst/>
                <a:latin typeface="游明朝" panose="02020400000000000000" pitchFamily="18" charset="-128"/>
                <a:ea typeface="游明朝" panose="02020400000000000000" pitchFamily="18" charset="-128"/>
                <a:cs typeface="游明朝" panose="02020400000000000000" pitchFamily="18" charset="-128"/>
              </a:rPr>
              <a:t>2019</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年度と比較し、約</a:t>
            </a:r>
            <a:r>
              <a:rPr lang="en-US" altLang="ja-JP" sz="1800" dirty="0">
                <a:effectLst/>
                <a:latin typeface="游明朝" panose="02020400000000000000" pitchFamily="18" charset="-128"/>
                <a:ea typeface="游明朝" panose="02020400000000000000" pitchFamily="18" charset="-128"/>
                <a:cs typeface="游明朝" panose="02020400000000000000" pitchFamily="18" charset="-128"/>
              </a:rPr>
              <a:t>70</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％、うち外国人客はわずか</a:t>
            </a:r>
            <a:r>
              <a:rPr lang="en-US" altLang="ja-JP" sz="1800" dirty="0">
                <a:effectLst/>
                <a:latin typeface="游明朝" panose="02020400000000000000" pitchFamily="18" charset="-128"/>
                <a:ea typeface="游明朝" panose="02020400000000000000" pitchFamily="18" charset="-128"/>
                <a:cs typeface="游明朝" panose="02020400000000000000" pitchFamily="18" charset="-128"/>
              </a:rPr>
              <a:t>3</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％であった。感染拡大しているコロナウイルスの影響を大きく受けていると考えられる。そのため、コロナ共存を見据えた集客戦略が必要である。</a:t>
            </a:r>
          </a:p>
          <a:p>
            <a:pPr rtl="0">
              <a:spcBef>
                <a:spcPts val="0"/>
              </a:spcBef>
              <a:spcAft>
                <a:spcPts val="0"/>
              </a:spcAft>
            </a:pPr>
            <a:endParaRPr lang="ja-JP" altLang="en-US" b="0" dirty="0">
              <a:effectLst/>
            </a:endParaRPr>
          </a:p>
        </p:txBody>
      </p:sp>
    </p:spTree>
    <p:extLst>
      <p:ext uri="{BB962C8B-B14F-4D97-AF65-F5344CB8AC3E}">
        <p14:creationId xmlns:p14="http://schemas.microsoft.com/office/powerpoint/2010/main" val="1420295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ここまで提案をしてきたが、このような施策は近隣地域でも取り組んでいる。</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そこで差別化を図るためのポイントを</a:t>
            </a:r>
            <a:r>
              <a:rPr lang="en-US" altLang="ja-JP" b="0" dirty="0">
                <a:effectLst/>
              </a:rPr>
              <a:t>2</a:t>
            </a:r>
            <a:r>
              <a:rPr lang="ja-JP" altLang="en-US" b="0" dirty="0">
                <a:effectLst/>
              </a:rPr>
              <a:t>つ提示する。</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一つ目は民泊の利用です。鬼北町は愛媛国体で選手らの民泊受け入れの実績があることです。</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二つ目は鬼北町学生合宿促進補助金です。一泊当たり高校生に出される補助金が</a:t>
            </a:r>
            <a:r>
              <a:rPr lang="en-US" altLang="ja-JP" b="0" dirty="0">
                <a:effectLst/>
              </a:rPr>
              <a:t>2000</a:t>
            </a:r>
            <a:r>
              <a:rPr lang="ja-JP" altLang="en-US" b="0" dirty="0">
                <a:effectLst/>
              </a:rPr>
              <a:t>円で大学生が</a:t>
            </a:r>
            <a:r>
              <a:rPr lang="en-US" altLang="ja-JP" b="0" dirty="0">
                <a:effectLst/>
              </a:rPr>
              <a:t>1500</a:t>
            </a:r>
            <a:r>
              <a:rPr lang="ja-JP" altLang="en-US" b="0" dirty="0">
                <a:effectLst/>
              </a:rPr>
              <a:t>円です。これは表にある他地域と比べてもとても充実している制度です。これらは大きな他地域との差別化ポイントです。</a:t>
            </a:r>
          </a:p>
        </p:txBody>
      </p:sp>
    </p:spTree>
    <p:extLst>
      <p:ext uri="{BB962C8B-B14F-4D97-AF65-F5344CB8AC3E}">
        <p14:creationId xmlns:p14="http://schemas.microsoft.com/office/powerpoint/2010/main" val="3048760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こちらは今回提案するものと同様なスポーツ合宿の誘致を行った鹿児島県垂水市の事例です。</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初年度では</a:t>
            </a:r>
            <a:r>
              <a:rPr lang="en-US" altLang="ja-JP" b="0" dirty="0">
                <a:effectLst/>
              </a:rPr>
              <a:t>4</a:t>
            </a:r>
            <a:r>
              <a:rPr lang="ja-JP" altLang="en-US" b="0" dirty="0">
                <a:effectLst/>
              </a:rPr>
              <a:t>団体、団体人数</a:t>
            </a:r>
            <a:r>
              <a:rPr lang="en-US" altLang="ja-JP" b="0" dirty="0">
                <a:effectLst/>
              </a:rPr>
              <a:t>620</a:t>
            </a:r>
            <a:r>
              <a:rPr lang="ja-JP" altLang="en-US" b="0" dirty="0">
                <a:effectLst/>
              </a:rPr>
              <a:t>名であったのが平成</a:t>
            </a:r>
            <a:r>
              <a:rPr lang="en-US" altLang="ja-JP" b="0" dirty="0">
                <a:effectLst/>
              </a:rPr>
              <a:t>29</a:t>
            </a:r>
            <a:r>
              <a:rPr lang="ja-JP" altLang="en-US" b="0" dirty="0">
                <a:effectLst/>
              </a:rPr>
              <a:t>年には</a:t>
            </a:r>
            <a:r>
              <a:rPr lang="en-US" altLang="ja-JP" b="0" dirty="0">
                <a:effectLst/>
              </a:rPr>
              <a:t>47</a:t>
            </a:r>
            <a:r>
              <a:rPr lang="ja-JP" altLang="en-US" b="0" dirty="0">
                <a:effectLst/>
              </a:rPr>
              <a:t>団体</a:t>
            </a:r>
            <a:r>
              <a:rPr lang="en-US" altLang="ja-JP" b="0" dirty="0">
                <a:effectLst/>
              </a:rPr>
              <a:t>3954</a:t>
            </a:r>
            <a:r>
              <a:rPr lang="ja-JP" altLang="en-US" b="0" dirty="0">
                <a:effectLst/>
              </a:rPr>
              <a:t>名と継続的に多くの人を呼び込むことに成功している。</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ここでこの施策がどれぐらいの経済効果をもたらしたのかを市が公表している。宿泊費や合宿による弁当費などの食費を</a:t>
            </a:r>
            <a:r>
              <a:rPr lang="en-US" altLang="ja-JP" b="0" dirty="0">
                <a:effectLst/>
              </a:rPr>
              <a:t>5500</a:t>
            </a:r>
            <a:r>
              <a:rPr lang="ja-JP" altLang="en-US" b="0" dirty="0">
                <a:effectLst/>
              </a:rPr>
              <a:t>円大学生を</a:t>
            </a:r>
            <a:r>
              <a:rPr lang="en-US" altLang="ja-JP" b="0" dirty="0">
                <a:effectLst/>
              </a:rPr>
              <a:t>6500</a:t>
            </a:r>
            <a:r>
              <a:rPr lang="ja-JP" altLang="en-US" b="0" dirty="0">
                <a:effectLst/>
              </a:rPr>
              <a:t>円と換算して述べ</a:t>
            </a:r>
            <a:r>
              <a:rPr lang="en-US" altLang="ja-JP" b="0" dirty="0">
                <a:effectLst/>
              </a:rPr>
              <a:t>2700</a:t>
            </a:r>
            <a:r>
              <a:rPr lang="ja-JP" altLang="en-US" b="0" dirty="0">
                <a:effectLst/>
              </a:rPr>
              <a:t>人を受け入れて</a:t>
            </a:r>
            <a:r>
              <a:rPr lang="en-US" altLang="ja-JP" b="0" dirty="0">
                <a:effectLst/>
              </a:rPr>
              <a:t>1583</a:t>
            </a:r>
            <a:r>
              <a:rPr lang="ja-JP" altLang="en-US" b="0" dirty="0">
                <a:effectLst/>
              </a:rPr>
              <a:t>万</a:t>
            </a:r>
            <a:r>
              <a:rPr lang="en-US" altLang="ja-JP" b="0" dirty="0">
                <a:effectLst/>
              </a:rPr>
              <a:t>3</a:t>
            </a:r>
            <a:r>
              <a:rPr lang="ja-JP" altLang="en-US" b="0" dirty="0">
                <a:effectLst/>
              </a:rPr>
              <a:t>千円を計上している。</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この計算式は鬼北町で実施した時の目標人数を</a:t>
            </a:r>
            <a:r>
              <a:rPr lang="en-US" altLang="ja-JP" b="0" dirty="0">
                <a:effectLst/>
              </a:rPr>
              <a:t>200</a:t>
            </a:r>
            <a:r>
              <a:rPr lang="ja-JP" altLang="en-US" b="0" dirty="0">
                <a:effectLst/>
              </a:rPr>
              <a:t>とし</a:t>
            </a:r>
            <a:r>
              <a:rPr lang="en-US" altLang="ja-JP" b="0" dirty="0">
                <a:effectLst/>
              </a:rPr>
              <a:t>,</a:t>
            </a:r>
            <a:r>
              <a:rPr lang="ja-JP" altLang="en-US" b="0" dirty="0">
                <a:effectLst/>
              </a:rPr>
              <a:t>高校と大学でそれぞれ</a:t>
            </a:r>
            <a:r>
              <a:rPr lang="en-US" altLang="ja-JP" b="0" dirty="0">
                <a:effectLst/>
              </a:rPr>
              <a:t>6;4</a:t>
            </a:r>
            <a:r>
              <a:rPr lang="ja-JP" altLang="en-US" b="0" dirty="0">
                <a:effectLst/>
              </a:rPr>
              <a:t>の割合で計算している。</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その結果、</a:t>
            </a:r>
            <a:r>
              <a:rPr lang="en-US" altLang="ja-JP" b="0" dirty="0">
                <a:effectLst/>
              </a:rPr>
              <a:t>8260000</a:t>
            </a:r>
            <a:r>
              <a:rPr lang="ja-JP" altLang="en-US" b="0" dirty="0">
                <a:effectLst/>
              </a:rPr>
              <a:t>円の経済効果がある。</a:t>
            </a:r>
          </a:p>
        </p:txBody>
      </p:sp>
    </p:spTree>
    <p:extLst>
      <p:ext uri="{BB962C8B-B14F-4D97-AF65-F5344CB8AC3E}">
        <p14:creationId xmlns:p14="http://schemas.microsoft.com/office/powerpoint/2010/main" val="29290250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合宿所利用に必要な条件は以下の通りです。</a:t>
            </a:r>
          </a:p>
        </p:txBody>
      </p:sp>
    </p:spTree>
    <p:extLst>
      <p:ext uri="{BB962C8B-B14F-4D97-AF65-F5344CB8AC3E}">
        <p14:creationId xmlns:p14="http://schemas.microsoft.com/office/powerpoint/2010/main" val="3286636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この地図は成川渓谷休養センターからスーパー・コンビニ店ドラッグストアの場所です。</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二枚目の画像は医療施設の場所です。これらを見るに近永駅と出目駅周辺に集まっているため、このあたりが合宿をするのに適していると思います。</a:t>
            </a:r>
          </a:p>
        </p:txBody>
      </p:sp>
    </p:spTree>
    <p:extLst>
      <p:ext uri="{BB962C8B-B14F-4D97-AF65-F5344CB8AC3E}">
        <p14:creationId xmlns:p14="http://schemas.microsoft.com/office/powerpoint/2010/main" val="3752997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今回の施策を実施するにあたって鬼北町で特に行っていただきたい内容は</a:t>
            </a:r>
            <a:r>
              <a:rPr lang="en-US" altLang="ja-JP" b="0" dirty="0">
                <a:effectLst/>
              </a:rPr>
              <a:t>4</a:t>
            </a:r>
            <a:r>
              <a:rPr lang="ja-JP" altLang="en-US" b="0" dirty="0">
                <a:effectLst/>
              </a:rPr>
              <a:t>と</a:t>
            </a:r>
            <a:r>
              <a:rPr lang="en-US" altLang="ja-JP" b="0" dirty="0">
                <a:effectLst/>
              </a:rPr>
              <a:t>5</a:t>
            </a:r>
            <a:r>
              <a:rPr lang="ja-JP" altLang="en-US" b="0" dirty="0">
                <a:effectLst/>
              </a:rPr>
              <a:t>です。既存のホテルや旅館は調べれば出てきますが民泊は出てきません。</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そのため、鬼北町独自の民泊サイトを作成するか既存の民泊サイトやアプリに登録をしていただきたいです。</a:t>
            </a:r>
          </a:p>
        </p:txBody>
      </p:sp>
    </p:spTree>
    <p:extLst>
      <p:ext uri="{BB962C8B-B14F-4D97-AF65-F5344CB8AC3E}">
        <p14:creationId xmlns:p14="http://schemas.microsoft.com/office/powerpoint/2010/main" val="39225703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続いてはこの施策の</a:t>
            </a:r>
            <a:r>
              <a:rPr lang="en-US" altLang="ja-JP" b="0" dirty="0">
                <a:effectLst/>
              </a:rPr>
              <a:t>PR</a:t>
            </a:r>
            <a:r>
              <a:rPr lang="ja-JP" altLang="en-US" b="0" dirty="0">
                <a:effectLst/>
              </a:rPr>
              <a:t>方法です。</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基本的にはメールで</a:t>
            </a:r>
            <a:r>
              <a:rPr lang="en-US" altLang="ja-JP" b="0" dirty="0">
                <a:effectLst/>
              </a:rPr>
              <a:t>PR</a:t>
            </a:r>
            <a:r>
              <a:rPr lang="ja-JP" altLang="en-US" b="0" dirty="0">
                <a:effectLst/>
              </a:rPr>
              <a:t>を行います。メールで駅伝部や陸上部がある教育機やスポーツ協会に画像の例のようなチラシを</a:t>
            </a:r>
            <a:r>
              <a:rPr lang="en-US" altLang="ja-JP" b="0" dirty="0">
                <a:effectLst/>
              </a:rPr>
              <a:t>PDF</a:t>
            </a:r>
            <a:r>
              <a:rPr lang="ja-JP" altLang="en-US" b="0" dirty="0">
                <a:effectLst/>
              </a:rPr>
              <a:t>で送ります。</a:t>
            </a:r>
          </a:p>
        </p:txBody>
      </p:sp>
    </p:spTree>
    <p:extLst>
      <p:ext uri="{BB962C8B-B14F-4D97-AF65-F5344CB8AC3E}">
        <p14:creationId xmlns:p14="http://schemas.microsoft.com/office/powerpoint/2010/main" val="2597356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ja-JP" b="0" dirty="0">
                <a:effectLst/>
              </a:rPr>
              <a:t>PR</a:t>
            </a:r>
            <a:r>
              <a:rPr lang="ja-JP" altLang="en-US" b="0" dirty="0">
                <a:effectLst/>
              </a:rPr>
              <a:t>が成功して</a:t>
            </a:r>
            <a:r>
              <a:rPr lang="en-US" altLang="ja-JP" b="0" dirty="0">
                <a:effectLst/>
              </a:rPr>
              <a:t>10</a:t>
            </a:r>
            <a:r>
              <a:rPr lang="ja-JP" altLang="en-US" b="0" dirty="0">
                <a:effectLst/>
              </a:rPr>
              <a:t>団体以上継続して集まるようになった際は</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愛媛県や高知県民などの四国の学生をターゲットとした。マラソンや駅伝の大会を開催することを提案します。</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開催地候補としては鬼北町で開催された「武左衛門マラソン」日吉中学校下から夢産地第二駐車場</a:t>
            </a:r>
            <a:r>
              <a:rPr lang="en-US" altLang="ja-JP" b="0" dirty="0">
                <a:effectLst/>
              </a:rPr>
              <a:t>10</a:t>
            </a:r>
            <a:r>
              <a:rPr lang="ja-JP" altLang="en-US" b="0" dirty="0">
                <a:effectLst/>
              </a:rPr>
              <a:t>ｋｍと鬼北町駅伝競走大会の鬼北総合グラウンド周辺駅伝</a:t>
            </a:r>
            <a:r>
              <a:rPr lang="en-US" altLang="ja-JP" b="0" dirty="0">
                <a:effectLst/>
              </a:rPr>
              <a:t>7</a:t>
            </a:r>
            <a:r>
              <a:rPr lang="ja-JP" altLang="en-US" b="0" dirty="0">
                <a:effectLst/>
              </a:rPr>
              <a:t>区間</a:t>
            </a:r>
            <a:r>
              <a:rPr lang="en-US" altLang="ja-JP" b="0" dirty="0">
                <a:effectLst/>
              </a:rPr>
              <a:t>17.5km</a:t>
            </a:r>
            <a:r>
              <a:rPr lang="ja-JP" altLang="en-US" b="0" dirty="0">
                <a:effectLst/>
              </a:rPr>
              <a:t>を候補とする。</a:t>
            </a:r>
          </a:p>
        </p:txBody>
      </p:sp>
    </p:spTree>
    <p:extLst>
      <p:ext uri="{BB962C8B-B14F-4D97-AF65-F5344CB8AC3E}">
        <p14:creationId xmlns:p14="http://schemas.microsoft.com/office/powerpoint/2010/main" val="24135998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b="0" dirty="0">
                <a:effectLst/>
              </a:rPr>
              <a:t>開催時期としては表示されている四国地域で開かれる大会の前哨戦という形で開催するのはどうでしょうか。</a:t>
            </a:r>
          </a:p>
        </p:txBody>
      </p:sp>
    </p:spTree>
    <p:extLst>
      <p:ext uri="{BB962C8B-B14F-4D97-AF65-F5344CB8AC3E}">
        <p14:creationId xmlns:p14="http://schemas.microsoft.com/office/powerpoint/2010/main" val="81575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142158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p:txBody>
      </p:sp>
    </p:spTree>
    <p:extLst>
      <p:ext uri="{BB962C8B-B14F-4D97-AF65-F5344CB8AC3E}">
        <p14:creationId xmlns:p14="http://schemas.microsoft.com/office/powerpoint/2010/main" val="2055277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ja-JP" sz="1800" dirty="0">
                <a:effectLst/>
                <a:ea typeface="游明朝" panose="02020400000000000000" pitchFamily="18" charset="-128"/>
                <a:cs typeface="游明朝" panose="02020400000000000000" pitchFamily="18" charset="-128"/>
              </a:rPr>
              <a:t>観光客を増やす施策を考えるにあたり</a:t>
            </a:r>
            <a:r>
              <a:rPr lang="ja-JP" altLang="en-US" b="0" dirty="0">
                <a:effectLst/>
              </a:rPr>
              <a:t>、</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今回は</a:t>
            </a:r>
            <a:r>
              <a:rPr lang="ja-JP" altLang="en-US" sz="1800" b="1" dirty="0">
                <a:solidFill>
                  <a:srgbClr val="1F3864"/>
                </a:solidFill>
                <a:latin typeface="Meiryo"/>
                <a:ea typeface="Meiryo"/>
                <a:cs typeface="Meiryo"/>
                <a:sym typeface="Meiryo"/>
              </a:rPr>
              <a:t>「近畿在住の</a:t>
            </a:r>
            <a:r>
              <a:rPr lang="en-US" altLang="ja-JP" sz="1800" b="1" dirty="0">
                <a:solidFill>
                  <a:srgbClr val="1F3864"/>
                </a:solidFill>
                <a:latin typeface="Meiryo"/>
                <a:ea typeface="Meiryo"/>
                <a:cs typeface="Meiryo"/>
                <a:sym typeface="Meiryo"/>
              </a:rPr>
              <a:t>20</a:t>
            </a:r>
            <a:r>
              <a:rPr lang="ja-JP" altLang="en-US" sz="1800" b="1" dirty="0">
                <a:solidFill>
                  <a:srgbClr val="1F3864"/>
                </a:solidFill>
                <a:latin typeface="Meiryo"/>
                <a:ea typeface="Meiryo"/>
                <a:cs typeface="Meiryo"/>
                <a:sym typeface="Meiryo"/>
              </a:rPr>
              <a:t>代の独身女性</a:t>
            </a:r>
            <a:r>
              <a:rPr lang="en-US" altLang="ja-JP" sz="1800" b="1" dirty="0">
                <a:solidFill>
                  <a:srgbClr val="1F3864"/>
                </a:solidFill>
                <a:latin typeface="Meiryo"/>
                <a:ea typeface="Meiryo"/>
                <a:cs typeface="Meiryo"/>
                <a:sym typeface="Meiryo"/>
              </a:rPr>
              <a:t>(</a:t>
            </a:r>
            <a:r>
              <a:rPr lang="ja-JP" altLang="en-US" sz="1800" b="1" dirty="0">
                <a:solidFill>
                  <a:srgbClr val="1F3864"/>
                </a:solidFill>
                <a:latin typeface="Meiryo"/>
                <a:ea typeface="Meiryo"/>
                <a:cs typeface="Meiryo"/>
                <a:sym typeface="Meiryo"/>
              </a:rPr>
              <a:t>社会人</a:t>
            </a:r>
            <a:r>
              <a:rPr lang="en-US" altLang="ja-JP" sz="1800" b="1" dirty="0">
                <a:solidFill>
                  <a:srgbClr val="1F3864"/>
                </a:solidFill>
                <a:latin typeface="Meiryo"/>
                <a:ea typeface="Meiryo"/>
                <a:cs typeface="Meiryo"/>
                <a:sym typeface="Meiryo"/>
              </a:rPr>
              <a:t>)</a:t>
            </a:r>
            <a:r>
              <a:rPr lang="ja-JP" altLang="en-US" sz="1800" b="1" dirty="0">
                <a:solidFill>
                  <a:srgbClr val="1F3864"/>
                </a:solidFill>
                <a:latin typeface="Meiryo"/>
                <a:ea typeface="Meiryo"/>
                <a:cs typeface="Meiryo"/>
                <a:sym typeface="Meiryo"/>
              </a:rPr>
              <a:t>」</a:t>
            </a:r>
            <a:r>
              <a:rPr lang="ja-JP" altLang="en-US" sz="1800" b="1" dirty="0">
                <a:solidFill>
                  <a:srgbClr val="1F3864"/>
                </a:solidFill>
                <a:effectLst/>
                <a:latin typeface="Meiryo"/>
                <a:ea typeface="Meiryo"/>
                <a:cs typeface="Meiryo"/>
                <a:sym typeface="Meiryo"/>
              </a:rPr>
              <a:t>を</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メインターゲットとして設定し、</a:t>
            </a:r>
            <a:r>
              <a:rPr lang="ja-JP" altLang="en-US" sz="1800" b="0" dirty="0">
                <a:effectLst/>
              </a:rPr>
              <a:t>「疲れた週末に訪れたい東かがわ」というコンセプトで</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女性に好まれるような女子旅を提案する。</a:t>
            </a:r>
            <a:endParaRPr lang="en-US"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pPr marL="158750" indent="0">
              <a:buNone/>
            </a:pPr>
            <a:endParaRPr lang="ja-JP"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目的としては、</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今後、家族ができた際に再び訪れてもらえるような関係性の構築を図る</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ことである</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a:t>
            </a:r>
            <a:endParaRPr lang="en-US"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pPr marL="158750" indent="0" rtl="0">
              <a:spcBef>
                <a:spcPts val="0"/>
              </a:spcBef>
              <a:spcAft>
                <a:spcPts val="0"/>
              </a:spcAft>
              <a:buNone/>
            </a:pPr>
            <a:r>
              <a:rPr lang="en-US" altLang="ja-JP" b="0" dirty="0">
                <a:effectLst/>
              </a:rPr>
              <a:t>(</a:t>
            </a:r>
            <a:r>
              <a:rPr lang="ja-JP" altLang="en-US" b="0" dirty="0">
                <a:effectLst/>
              </a:rPr>
              <a:t>コンセプトはこちらになりますっていって流す</a:t>
            </a:r>
            <a:r>
              <a:rPr lang="en-US" altLang="ja-JP" b="0" dirty="0">
                <a:effectLst/>
              </a:rPr>
              <a:t>)</a:t>
            </a:r>
            <a:endParaRPr lang="ja-JP" altLang="en-US" b="0" dirty="0">
              <a:effectLst/>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p:txBody>
      </p:sp>
    </p:spTree>
    <p:extLst>
      <p:ext uri="{BB962C8B-B14F-4D97-AF65-F5344CB8AC3E}">
        <p14:creationId xmlns:p14="http://schemas.microsoft.com/office/powerpoint/2010/main" val="4767906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p:txBody>
      </p:sp>
    </p:spTree>
    <p:extLst>
      <p:ext uri="{BB962C8B-B14F-4D97-AF65-F5344CB8AC3E}">
        <p14:creationId xmlns:p14="http://schemas.microsoft.com/office/powerpoint/2010/main" val="6496323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p:txBody>
      </p:sp>
    </p:spTree>
    <p:extLst>
      <p:ext uri="{BB962C8B-B14F-4D97-AF65-F5344CB8AC3E}">
        <p14:creationId xmlns:p14="http://schemas.microsoft.com/office/powerpoint/2010/main" val="1309184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p:txBody>
      </p:sp>
    </p:spTree>
    <p:extLst>
      <p:ext uri="{BB962C8B-B14F-4D97-AF65-F5344CB8AC3E}">
        <p14:creationId xmlns:p14="http://schemas.microsoft.com/office/powerpoint/2010/main" val="3539768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p:txBody>
      </p:sp>
    </p:spTree>
    <p:extLst>
      <p:ext uri="{BB962C8B-B14F-4D97-AF65-F5344CB8AC3E}">
        <p14:creationId xmlns:p14="http://schemas.microsoft.com/office/powerpoint/2010/main" val="35626240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p:txBody>
      </p:sp>
    </p:spTree>
    <p:extLst>
      <p:ext uri="{BB962C8B-B14F-4D97-AF65-F5344CB8AC3E}">
        <p14:creationId xmlns:p14="http://schemas.microsoft.com/office/powerpoint/2010/main" val="4757080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p:txBody>
      </p:sp>
    </p:spTree>
    <p:extLst>
      <p:ext uri="{BB962C8B-B14F-4D97-AF65-F5344CB8AC3E}">
        <p14:creationId xmlns:p14="http://schemas.microsoft.com/office/powerpoint/2010/main" val="3195168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p:txBody>
      </p:sp>
    </p:spTree>
    <p:extLst>
      <p:ext uri="{BB962C8B-B14F-4D97-AF65-F5344CB8AC3E}">
        <p14:creationId xmlns:p14="http://schemas.microsoft.com/office/powerpoint/2010/main" val="7787429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p:txBody>
      </p:sp>
    </p:spTree>
    <p:extLst>
      <p:ext uri="{BB962C8B-B14F-4D97-AF65-F5344CB8AC3E}">
        <p14:creationId xmlns:p14="http://schemas.microsoft.com/office/powerpoint/2010/main" val="19394412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p:txBody>
      </p:sp>
    </p:spTree>
    <p:extLst>
      <p:ext uri="{BB962C8B-B14F-4D97-AF65-F5344CB8AC3E}">
        <p14:creationId xmlns:p14="http://schemas.microsoft.com/office/powerpoint/2010/main" val="2015158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31BDCCA4-67FA-430B-B97F-420449CFCAF5}"/>
              </a:ext>
            </a:extLst>
          </p:cNvPr>
          <p:cNvSpPr>
            <a:spLocks noGrp="1"/>
          </p:cNvSpPr>
          <p:nvPr>
            <p:ph type="body" idx="1"/>
          </p:nvPr>
        </p:nvSpPr>
        <p:spPr/>
        <p:txBody>
          <a:bodyPr/>
          <a:lstStyle/>
          <a:p>
            <a:r>
              <a:rPr lang="ja-JP" altLang="ja-JP" sz="1100" dirty="0">
                <a:effectLst/>
                <a:latin typeface="游明朝" panose="02020400000000000000" pitchFamily="18" charset="-128"/>
                <a:ea typeface="游明朝" panose="02020400000000000000" pitchFamily="18" charset="-128"/>
                <a:cs typeface="游明朝" panose="02020400000000000000" pitchFamily="18" charset="-128"/>
              </a:rPr>
              <a:t>ターゲットは「近畿在住の</a:t>
            </a:r>
            <a:r>
              <a:rPr lang="en-US" altLang="ja-JP" sz="1100" dirty="0">
                <a:effectLst/>
                <a:latin typeface="游明朝" panose="02020400000000000000" pitchFamily="18" charset="-128"/>
                <a:ea typeface="游明朝" panose="02020400000000000000" pitchFamily="18" charset="-128"/>
                <a:cs typeface="游明朝" panose="02020400000000000000" pitchFamily="18" charset="-128"/>
              </a:rPr>
              <a:t>20</a:t>
            </a:r>
            <a:r>
              <a:rPr lang="ja-JP" altLang="ja-JP" sz="1100" dirty="0">
                <a:effectLst/>
                <a:latin typeface="游明朝" panose="02020400000000000000" pitchFamily="18" charset="-128"/>
                <a:ea typeface="游明朝" panose="02020400000000000000" pitchFamily="18" charset="-128"/>
                <a:cs typeface="游明朝" panose="02020400000000000000" pitchFamily="18" charset="-128"/>
              </a:rPr>
              <a:t>代の独身女性</a:t>
            </a:r>
            <a:r>
              <a:rPr lang="en-US" altLang="ja-JP" sz="1100" dirty="0">
                <a:effectLst/>
                <a:latin typeface="游明朝" panose="02020400000000000000" pitchFamily="18" charset="-128"/>
                <a:ea typeface="游明朝" panose="02020400000000000000" pitchFamily="18" charset="-128"/>
                <a:cs typeface="游明朝" panose="02020400000000000000" pitchFamily="18" charset="-128"/>
              </a:rPr>
              <a:t>(</a:t>
            </a:r>
            <a:r>
              <a:rPr lang="ja-JP" altLang="ja-JP" sz="1100" dirty="0">
                <a:effectLst/>
                <a:latin typeface="游明朝" panose="02020400000000000000" pitchFamily="18" charset="-128"/>
                <a:ea typeface="游明朝" panose="02020400000000000000" pitchFamily="18" charset="-128"/>
                <a:cs typeface="游明朝" panose="02020400000000000000" pitchFamily="18" charset="-128"/>
              </a:rPr>
              <a:t>社会人</a:t>
            </a:r>
            <a:r>
              <a:rPr lang="en-US" altLang="ja-JP" sz="1100" dirty="0">
                <a:effectLst/>
                <a:latin typeface="游明朝" panose="02020400000000000000" pitchFamily="18" charset="-128"/>
                <a:ea typeface="游明朝" panose="02020400000000000000" pitchFamily="18" charset="-128"/>
                <a:cs typeface="游明朝" panose="02020400000000000000" pitchFamily="18" charset="-128"/>
              </a:rPr>
              <a:t>)</a:t>
            </a:r>
            <a:r>
              <a:rPr lang="ja-JP" altLang="ja-JP" sz="1100" dirty="0">
                <a:effectLst/>
                <a:latin typeface="游明朝" panose="02020400000000000000" pitchFamily="18" charset="-128"/>
                <a:ea typeface="游明朝" panose="02020400000000000000" pitchFamily="18" charset="-128"/>
                <a:cs typeface="游明朝" panose="02020400000000000000" pitchFamily="18" charset="-128"/>
              </a:rPr>
              <a:t>」とする。</a:t>
            </a:r>
          </a:p>
          <a:p>
            <a:r>
              <a:rPr lang="ja-JP" altLang="ja-JP" sz="1100" dirty="0">
                <a:effectLst/>
                <a:latin typeface="游明朝" panose="02020400000000000000" pitchFamily="18" charset="-128"/>
                <a:ea typeface="游明朝" panose="02020400000000000000" pitchFamily="18" charset="-128"/>
                <a:cs typeface="游明朝" panose="02020400000000000000" pitchFamily="18" charset="-128"/>
              </a:rPr>
              <a:t>理由として、以下の三点が挙げられる。</a:t>
            </a:r>
          </a:p>
          <a:p>
            <a:pPr marL="158750" indent="0">
              <a:buNone/>
            </a:pPr>
            <a:r>
              <a:rPr lang="en-US" altLang="ja-JP" sz="1100" dirty="0">
                <a:effectLst/>
                <a:latin typeface="游明朝" panose="02020400000000000000" pitchFamily="18" charset="-128"/>
                <a:ea typeface="游明朝" panose="02020400000000000000" pitchFamily="18" charset="-128"/>
                <a:cs typeface="游明朝" panose="02020400000000000000" pitchFamily="18" charset="-128"/>
              </a:rPr>
              <a:t>➀</a:t>
            </a:r>
            <a:r>
              <a:rPr lang="ja-JP" altLang="ja-JP" sz="1100" dirty="0">
                <a:effectLst/>
                <a:latin typeface="游明朝" panose="02020400000000000000" pitchFamily="18" charset="-128"/>
                <a:ea typeface="游明朝" panose="02020400000000000000" pitchFamily="18" charset="-128"/>
                <a:cs typeface="游明朝" panose="02020400000000000000" pitchFamily="18" charset="-128"/>
              </a:rPr>
              <a:t>近畿であれば車で訪れることが可能なため</a:t>
            </a:r>
            <a:endParaRPr lang="en-US" altLang="ja-JP" sz="1100" dirty="0">
              <a:effectLst/>
              <a:latin typeface="游明朝" panose="02020400000000000000" pitchFamily="18" charset="-128"/>
              <a:ea typeface="游明朝" panose="02020400000000000000" pitchFamily="18" charset="-128"/>
              <a:cs typeface="游明朝" panose="02020400000000000000" pitchFamily="18" charset="-128"/>
            </a:endParaRPr>
          </a:p>
          <a:p>
            <a:pPr marL="158750" indent="0">
              <a:buNone/>
            </a:pPr>
            <a:r>
              <a:rPr lang="en-US" altLang="ja-JP" sz="1100" dirty="0">
                <a:effectLst/>
                <a:latin typeface="游明朝" panose="02020400000000000000" pitchFamily="18" charset="-128"/>
                <a:ea typeface="游明朝" panose="02020400000000000000" pitchFamily="18" charset="-128"/>
                <a:cs typeface="游明朝" panose="02020400000000000000" pitchFamily="18" charset="-128"/>
              </a:rPr>
              <a:t>②</a:t>
            </a:r>
            <a:r>
              <a:rPr lang="ja-JP" altLang="ja-JP" sz="1100" dirty="0">
                <a:effectLst/>
                <a:latin typeface="游明朝" panose="02020400000000000000" pitchFamily="18" charset="-128"/>
                <a:ea typeface="游明朝" panose="02020400000000000000" pitchFamily="18" charset="-128"/>
                <a:cs typeface="游明朝" panose="02020400000000000000" pitchFamily="18" charset="-128"/>
              </a:rPr>
              <a:t>独身の社会人に設定することで、家族ができた際にリピートしてもらうことができるため。長期休暇の子どもを対象とした施設があり、将来家族で来た際にはそのノウハウを利用することができる。</a:t>
            </a:r>
          </a:p>
          <a:p>
            <a:pPr marL="158750" indent="0">
              <a:buNone/>
            </a:pPr>
            <a:r>
              <a:rPr lang="en-US" altLang="ja-JP" sz="1100" dirty="0">
                <a:effectLst/>
                <a:latin typeface="游明朝" panose="02020400000000000000" pitchFamily="18" charset="-128"/>
                <a:ea typeface="游明朝" panose="02020400000000000000" pitchFamily="18" charset="-128"/>
                <a:cs typeface="游明朝" panose="02020400000000000000" pitchFamily="18" charset="-128"/>
              </a:rPr>
              <a:t>③</a:t>
            </a:r>
            <a:r>
              <a:rPr lang="ja-JP" altLang="ja-JP" sz="1100" dirty="0">
                <a:effectLst/>
                <a:latin typeface="游明朝" panose="02020400000000000000" pitchFamily="18" charset="-128"/>
                <a:ea typeface="游明朝" panose="02020400000000000000" pitchFamily="18" charset="-128"/>
                <a:cs typeface="游明朝" panose="02020400000000000000" pitchFamily="18" charset="-128"/>
              </a:rPr>
              <a:t>現状に挙げた釣り体験やグランピング等の女性からの支持が増えているため。</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ja-JP" altLang="en-US" b="0" dirty="0">
              <a:effectLst/>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84B0A5A0-1D81-4998-8601-214B8199351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b="0" dirty="0">
              <a:effectLst/>
            </a:endParaRPr>
          </a:p>
        </p:txBody>
      </p:sp>
    </p:spTree>
    <p:extLst>
      <p:ext uri="{BB962C8B-B14F-4D97-AF65-F5344CB8AC3E}">
        <p14:creationId xmlns:p14="http://schemas.microsoft.com/office/powerpoint/2010/main" val="1749978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2CFBA5EF-1335-4546-A3BE-CB951BED2142}"/>
              </a:ext>
            </a:extLst>
          </p:cNvPr>
          <p:cNvSpPr>
            <a:spLocks noGrp="1"/>
          </p:cNvSpPr>
          <p:nvPr>
            <p:ph type="body" idx="1"/>
          </p:nvPr>
        </p:nvSpPr>
        <p:spPr/>
        <p:txBody>
          <a:bodyPr/>
          <a:lstStyle/>
          <a:p>
            <a:pPr rtl="0">
              <a:spcBef>
                <a:spcPts val="0"/>
              </a:spcBef>
              <a:spcAft>
                <a:spcPts val="0"/>
              </a:spcAft>
            </a:pP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このようになりました背景には、「レジャー・旅行のプレリリース」の調査結果がございます。カップルや夫婦間ではより女性の意見が反映される傾向にあり、長くリピートしてもらうには女性に選んでもらう必要があると考えました。</a:t>
            </a:r>
            <a:endParaRPr lang="ja-JP" altLang="en-US" b="0" dirty="0">
              <a:effectLs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D1E4451B-D05F-4D96-847C-F2E8F890516B}"/>
              </a:ext>
            </a:extLst>
          </p:cNvPr>
          <p:cNvSpPr>
            <a:spLocks noGrp="1"/>
          </p:cNvSpPr>
          <p:nvPr>
            <p:ph type="body" idx="1"/>
          </p:nvPr>
        </p:nvSpPr>
        <p:spPr/>
        <p:txBody>
          <a:bodyPr/>
          <a:lstStyle/>
          <a:p>
            <a:pPr rtl="0">
              <a:spcBef>
                <a:spcPts val="0"/>
              </a:spcBef>
              <a:spcAft>
                <a:spcPts val="0"/>
              </a:spcAft>
            </a:pPr>
            <a:r>
              <a:rPr lang="ja-JP" altLang="en-US" sz="1800" b="0" i="0" u="none" strike="noStrike" dirty="0">
                <a:solidFill>
                  <a:srgbClr val="000000"/>
                </a:solidFill>
                <a:effectLst/>
                <a:latin typeface="Arial" panose="020B0604020202020204" pitchFamily="34" charset="0"/>
              </a:rPr>
              <a:t>今回は、「疲れた週末に</a:t>
            </a:r>
            <a:r>
              <a:rPr lang="en-US" altLang="ja-JP" sz="1800" b="0" i="0" u="none" strike="noStrike" dirty="0">
                <a:solidFill>
                  <a:srgbClr val="000000"/>
                </a:solidFill>
                <a:effectLst/>
                <a:latin typeface="Arial" panose="020B0604020202020204" pitchFamily="34" charset="0"/>
              </a:rPr>
              <a:t>(</a:t>
            </a:r>
            <a:r>
              <a:rPr lang="ja-JP" altLang="en-US" sz="1800" b="0" i="0" u="none" strike="noStrike" dirty="0">
                <a:solidFill>
                  <a:srgbClr val="000000"/>
                </a:solidFill>
                <a:effectLst/>
                <a:latin typeface="Arial" panose="020B0604020202020204" pitchFamily="34" charset="0"/>
              </a:rPr>
              <a:t>癒しを求めて</a:t>
            </a:r>
            <a:r>
              <a:rPr lang="en-US" altLang="ja-JP" sz="1800" b="0" i="0" u="none" strike="noStrike" dirty="0">
                <a:solidFill>
                  <a:srgbClr val="000000"/>
                </a:solidFill>
                <a:effectLst/>
                <a:latin typeface="Arial" panose="020B0604020202020204" pitchFamily="34" charset="0"/>
              </a:rPr>
              <a:t>)</a:t>
            </a:r>
            <a:r>
              <a:rPr lang="ja-JP" altLang="en-US" sz="1800" b="0" i="0" u="none" strike="noStrike" dirty="0">
                <a:solidFill>
                  <a:srgbClr val="000000"/>
                </a:solidFill>
                <a:effectLst/>
                <a:latin typeface="Arial" panose="020B0604020202020204" pitchFamily="34" charset="0"/>
              </a:rPr>
              <a:t>訪れたい東かがわ」というテーマのもと、</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女性にも観光地にも嬉しい</a:t>
            </a:r>
            <a:r>
              <a:rPr lang="ja-JP" altLang="en-US" sz="1800" b="1" dirty="0">
                <a:solidFill>
                  <a:srgbClr val="1F3864"/>
                </a:solidFill>
                <a:latin typeface="Meiryo"/>
                <a:ea typeface="Meiryo"/>
                <a:cs typeface="Meiryo"/>
                <a:sym typeface="Meiryo"/>
              </a:rPr>
              <a:t>「アクテビティ」「健康」「映え」</a:t>
            </a:r>
            <a:r>
              <a:rPr lang="ja-JP" altLang="en-US" sz="1800" b="0" dirty="0">
                <a:solidFill>
                  <a:srgbClr val="1F3864"/>
                </a:solidFill>
                <a:latin typeface="Meiryo"/>
                <a:ea typeface="Meiryo"/>
                <a:cs typeface="Meiryo"/>
                <a:sym typeface="Meiryo"/>
              </a:rPr>
              <a:t>の</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3</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つのプランの旅を考案いたしました。</a:t>
            </a:r>
            <a:endParaRPr lang="en-US" altLang="ja-JP" sz="1800" b="0" i="0" u="none" strike="noStrike" dirty="0">
              <a:solidFill>
                <a:srgbClr val="000000"/>
              </a:solidFill>
              <a:effectLst/>
              <a:latin typeface="游明朝" panose="02020400000000000000" pitchFamily="18" charset="-128"/>
              <a:ea typeface="游明朝" panose="02020400000000000000" pitchFamily="18" charset="-128"/>
            </a:endParaRPr>
          </a:p>
          <a:p>
            <a:pPr rtl="0">
              <a:spcBef>
                <a:spcPts val="0"/>
              </a:spcBef>
              <a:spcAft>
                <a:spcPts val="0"/>
              </a:spcAft>
            </a:pP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その旅には周辺の観光地を自由に回ることのできる割引券がついており、自由なタイミングで使うことができます。例えば、レンタカー付プラン、その地域で体験できる券、食事券などです。時間帯を決めずに自由に回れることを重視し、女性にも観光地にも嬉しいプランになっております。</a:t>
            </a:r>
            <a:endParaRPr lang="ja-JP" altLang="en-US" b="0" dirty="0">
              <a:effectLs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CECC9897-E581-448E-8B8B-B493C4E4A2A3}"/>
              </a:ext>
            </a:extLst>
          </p:cNvPr>
          <p:cNvSpPr>
            <a:spLocks noGrp="1"/>
          </p:cNvSpPr>
          <p:nvPr>
            <p:ph type="body" idx="1"/>
          </p:nvPr>
        </p:nvSpPr>
        <p:spPr/>
        <p:txBody>
          <a:bodyPr/>
          <a:lstStyle/>
          <a:p>
            <a:pPr rtl="0">
              <a:spcBef>
                <a:spcPts val="0"/>
              </a:spcBef>
              <a:spcAft>
                <a:spcPts val="0"/>
              </a:spcAft>
            </a:pPr>
            <a:r>
              <a:rPr lang="ja-JP" altLang="en-US" sz="1800" b="0" i="0" u="none" strike="noStrike" dirty="0">
                <a:solidFill>
                  <a:srgbClr val="000000"/>
                </a:solidFill>
                <a:effectLst/>
                <a:latin typeface="Arial" panose="020B0604020202020204" pitchFamily="34" charset="0"/>
              </a:rPr>
              <a:t>それでは、各プランについて説明するにあたり、まずはじめにレンタカープランについてをご説明します。</a:t>
            </a:r>
            <a:endParaRPr lang="en-US" altLang="ja-JP" sz="1800" b="0" i="0" u="none" strike="noStrike" dirty="0">
              <a:solidFill>
                <a:srgbClr val="000000"/>
              </a:solidFill>
              <a:effectLst/>
              <a:latin typeface="Arial" panose="020B0604020202020204" pitchFamily="34" charset="0"/>
            </a:endParaRPr>
          </a:p>
          <a:p>
            <a:pPr rtl="0">
              <a:spcBef>
                <a:spcPts val="0"/>
              </a:spcBef>
              <a:spcAft>
                <a:spcPts val="0"/>
              </a:spcAft>
            </a:pPr>
            <a:r>
              <a:rPr lang="ja-JP" altLang="en-US" sz="1800" b="0" i="0" u="none" strike="noStrike" dirty="0">
                <a:solidFill>
                  <a:srgbClr val="000000"/>
                </a:solidFill>
                <a:effectLst/>
                <a:latin typeface="Arial" panose="020B0604020202020204" pitchFamily="34" charset="0"/>
              </a:rPr>
              <a:t>こちらのグラフは、観光経済新聞による、</a:t>
            </a:r>
            <a:r>
              <a:rPr lang="ja-JP" altLang="en-US" sz="1800" b="0" i="0" u="none" strike="noStrike" dirty="0">
                <a:solidFill>
                  <a:srgbClr val="333333"/>
                </a:solidFill>
                <a:effectLst/>
                <a:latin typeface="游明朝" panose="02020400000000000000" pitchFamily="18" charset="-128"/>
                <a:ea typeface="游明朝" panose="02020400000000000000" pitchFamily="18" charset="-128"/>
              </a:rPr>
              <a:t>直近</a:t>
            </a:r>
            <a:r>
              <a:rPr lang="en-US" altLang="ja-JP" sz="1800" b="0" i="0" u="none" strike="noStrike" dirty="0">
                <a:solidFill>
                  <a:srgbClr val="333333"/>
                </a:solidFill>
                <a:effectLst/>
                <a:latin typeface="游明朝" panose="02020400000000000000" pitchFamily="18" charset="-128"/>
                <a:ea typeface="游明朝" panose="02020400000000000000" pitchFamily="18" charset="-128"/>
              </a:rPr>
              <a:t>5</a:t>
            </a:r>
            <a:r>
              <a:rPr lang="ja-JP" altLang="en-US" sz="1800" b="0" i="0" u="none" strike="noStrike" dirty="0">
                <a:solidFill>
                  <a:srgbClr val="333333"/>
                </a:solidFill>
                <a:effectLst/>
                <a:latin typeface="游明朝" panose="02020400000000000000" pitchFamily="18" charset="-128"/>
                <a:ea typeface="游明朝" panose="02020400000000000000" pitchFamily="18" charset="-128"/>
              </a:rPr>
              <a:t>年以内に国内でレンタカーを利用した人の利用場面の調査のグラフです。見てみると、「国内旅行での</a:t>
            </a:r>
            <a:r>
              <a:rPr lang="ja-JP" altLang="en-US" sz="1800" b="0" i="0" u="none" strike="noStrike" dirty="0">
                <a:solidFill>
                  <a:srgbClr val="000000"/>
                </a:solidFill>
                <a:effectLst/>
                <a:latin typeface="游明朝" panose="02020400000000000000" pitchFamily="18" charset="-128"/>
                <a:ea typeface="游明朝" panose="02020400000000000000" pitchFamily="18" charset="-128"/>
              </a:rPr>
              <a:t>旅行先での利用</a:t>
            </a:r>
            <a:r>
              <a:rPr lang="ja-JP" altLang="en-US" sz="1800" b="0" i="0" u="none" strike="noStrike" dirty="0">
                <a:solidFill>
                  <a:srgbClr val="333333"/>
                </a:solidFill>
                <a:effectLst/>
                <a:latin typeface="游明朝" panose="02020400000000000000" pitchFamily="18" charset="-128"/>
                <a:ea typeface="游明朝" panose="02020400000000000000" pitchFamily="18" charset="-128"/>
              </a:rPr>
              <a:t>」が</a:t>
            </a:r>
            <a:r>
              <a:rPr lang="en-US" altLang="ja-JP" sz="1800" b="0" i="0" u="none" strike="noStrike" dirty="0">
                <a:solidFill>
                  <a:srgbClr val="333333"/>
                </a:solidFill>
                <a:effectLst/>
                <a:latin typeface="游明朝" panose="02020400000000000000" pitchFamily="18" charset="-128"/>
                <a:ea typeface="游明朝" panose="02020400000000000000" pitchFamily="18" charset="-128"/>
              </a:rPr>
              <a:t>6</a:t>
            </a:r>
            <a:r>
              <a:rPr lang="ja-JP" altLang="en-US" sz="1800" b="0" i="0" u="none" strike="noStrike" dirty="0">
                <a:solidFill>
                  <a:srgbClr val="333333"/>
                </a:solidFill>
                <a:effectLst/>
                <a:latin typeface="游明朝" panose="02020400000000000000" pitchFamily="18" charset="-128"/>
                <a:ea typeface="游明朝" panose="02020400000000000000" pitchFamily="18" charset="-128"/>
              </a:rPr>
              <a:t>割越えで最も多く、「日帰りレジャーでの目的地までの移動」「国内旅行での出発地からの利用」が各</a:t>
            </a:r>
            <a:r>
              <a:rPr lang="en-US" altLang="ja-JP" sz="1800" b="0" i="0" u="none" strike="noStrike" dirty="0">
                <a:solidFill>
                  <a:srgbClr val="333333"/>
                </a:solidFill>
                <a:effectLst/>
                <a:latin typeface="游明朝" panose="02020400000000000000" pitchFamily="18" charset="-128"/>
                <a:ea typeface="游明朝" panose="02020400000000000000" pitchFamily="18" charset="-128"/>
              </a:rPr>
              <a:t>1</a:t>
            </a:r>
            <a:r>
              <a:rPr lang="ja-JP" altLang="en-US" sz="1800" b="0" i="0" u="none" strike="noStrike" dirty="0">
                <a:solidFill>
                  <a:srgbClr val="333333"/>
                </a:solidFill>
                <a:effectLst/>
                <a:latin typeface="游明朝" panose="02020400000000000000" pitchFamily="18" charset="-128"/>
                <a:ea typeface="游明朝" panose="02020400000000000000" pitchFamily="18" charset="-128"/>
              </a:rPr>
              <a:t>割強であることが分かった。さらに自動車非所有者では、「ドライブ」「日帰りレジャーでの目的地までの移動」「国内旅行での出発地からの利用」がやや高く、レンタカーをプランに取り入れることで高まる需要に対応できるのではないかと考えました。</a:t>
            </a:r>
            <a:endParaRPr lang="en-US" altLang="ja-JP" sz="1800" b="0" i="0" u="none" strike="noStrike" dirty="0">
              <a:solidFill>
                <a:srgbClr val="333333"/>
              </a:solidFill>
              <a:effectLst/>
              <a:latin typeface="游明朝" panose="02020400000000000000" pitchFamily="18" charset="-128"/>
              <a:ea typeface="游明朝" panose="02020400000000000000" pitchFamily="18" charset="-128"/>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これ以降説明する、アクティビティ、健康、映えの</a:t>
            </a:r>
            <a:r>
              <a:rPr lang="en-US" altLang="ja-JP" sz="1800" dirty="0">
                <a:effectLst/>
                <a:latin typeface="游明朝" panose="02020400000000000000" pitchFamily="18" charset="-128"/>
                <a:ea typeface="游明朝" panose="02020400000000000000" pitchFamily="18" charset="-128"/>
                <a:cs typeface="游明朝" panose="02020400000000000000" pitchFamily="18" charset="-128"/>
              </a:rPr>
              <a:t>3</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つのコンセプトの旅のいずれかを自由にレンタカープランに組み合わせることができる形にする。その際のレンタカーの手配は、コンセプトの旅が予約された際に随時、レッドホース様にお願いする。</a:t>
            </a:r>
            <a:endParaRPr lang="en-US"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具体的には、</a:t>
            </a:r>
            <a:r>
              <a:rPr lang="en-US" altLang="ja-JP" sz="1800" dirty="0">
                <a:effectLst/>
                <a:latin typeface="游明朝" panose="02020400000000000000" pitchFamily="18" charset="-128"/>
                <a:ea typeface="游明朝" panose="02020400000000000000" pitchFamily="18" charset="-128"/>
                <a:cs typeface="游明朝" panose="02020400000000000000" pitchFamily="18" charset="-128"/>
              </a:rPr>
              <a:t> ①</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電子チケットサイトからコンセプトの旅が予約される</a:t>
            </a:r>
            <a:r>
              <a:rPr lang="en-US" altLang="ja-JP" sz="1800" dirty="0">
                <a:effectLst/>
                <a:latin typeface="游明朝" panose="02020400000000000000" pitchFamily="18" charset="-128"/>
                <a:ea typeface="游明朝" panose="02020400000000000000" pitchFamily="18" charset="-128"/>
                <a:cs typeface="游明朝" panose="02020400000000000000" pitchFamily="18" charset="-128"/>
              </a:rPr>
              <a:t> ②</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レンタカー希望者にはレンタカー希望の選択肢にチェックを入れてもらうようにするので、そこから希望の有無を確認する</a:t>
            </a:r>
            <a:r>
              <a:rPr lang="en-US" altLang="ja-JP" sz="1800" dirty="0">
                <a:effectLst/>
                <a:latin typeface="游明朝" panose="02020400000000000000" pitchFamily="18" charset="-128"/>
                <a:ea typeface="游明朝" panose="02020400000000000000" pitchFamily="18" charset="-128"/>
                <a:cs typeface="游明朝" panose="02020400000000000000" pitchFamily="18" charset="-128"/>
              </a:rPr>
              <a:t>③</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希望者には、レッドホース様が、レンタカーを直接手配する</a:t>
            </a:r>
            <a:r>
              <a:rPr lang="en-US" altLang="ja-JP" sz="1800" dirty="0">
                <a:effectLst/>
                <a:latin typeface="游明朝" panose="02020400000000000000" pitchFamily="18" charset="-128"/>
                <a:ea typeface="游明朝" panose="02020400000000000000" pitchFamily="18" charset="-128"/>
                <a:cs typeface="游明朝" panose="02020400000000000000" pitchFamily="18" charset="-128"/>
              </a:rPr>
              <a:t> </a:t>
            </a:r>
            <a:endParaRPr lang="ja-JP"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【レッドホース様がレンタカーの手配をするメリット】</a:t>
            </a:r>
          </a:p>
          <a:p>
            <a:pPr marL="158750" indent="0">
              <a:buNone/>
            </a:pP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　　　</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チケットサイトが混乱しない</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こと、</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仲介手数料がかからない</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こと、</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ホームページ等でレンタカーのプランの宣伝をすることができる</a:t>
            </a:r>
            <a:endParaRPr lang="en-US"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pPr marL="158750" indent="0">
              <a:buNone/>
            </a:pPr>
            <a:endParaRPr lang="en-US" altLang="ja-JP" sz="1800" b="0" i="0" u="none" strike="noStrike" dirty="0">
              <a:solidFill>
                <a:srgbClr val="333333"/>
              </a:solidFill>
              <a:effectLst/>
              <a:latin typeface="游明朝" panose="02020400000000000000" pitchFamily="18" charset="-128"/>
              <a:ea typeface="游明朝" panose="02020400000000000000" pitchFamily="18" charset="-128"/>
            </a:endParaRPr>
          </a:p>
          <a:p>
            <a:pPr marL="158750" indent="0">
              <a:buNone/>
            </a:pPr>
            <a:r>
              <a:rPr lang="en-US" altLang="ja-JP" sz="1800" b="0" i="0" u="none" strike="noStrike" dirty="0">
                <a:solidFill>
                  <a:srgbClr val="333333"/>
                </a:solidFill>
                <a:effectLst/>
                <a:latin typeface="游明朝" panose="02020400000000000000" pitchFamily="18" charset="-128"/>
                <a:ea typeface="游明朝" panose="02020400000000000000" pitchFamily="18" charset="-128"/>
              </a:rPr>
              <a:t>(20</a:t>
            </a:r>
            <a:r>
              <a:rPr lang="ja-JP" altLang="en-US" sz="1800" b="0" i="0" u="none" strike="noStrike" dirty="0">
                <a:solidFill>
                  <a:srgbClr val="333333"/>
                </a:solidFill>
                <a:effectLst/>
                <a:latin typeface="游明朝" panose="02020400000000000000" pitchFamily="18" charset="-128"/>
                <a:ea typeface="游明朝" panose="02020400000000000000" pitchFamily="18" charset="-128"/>
              </a:rPr>
              <a:t>代女性の</a:t>
            </a:r>
            <a:r>
              <a:rPr lang="en-US" altLang="ja-JP" sz="1800" b="0" i="0" u="none" strike="noStrike" dirty="0">
                <a:solidFill>
                  <a:srgbClr val="333333"/>
                </a:solidFill>
                <a:effectLst/>
                <a:latin typeface="游明朝" panose="02020400000000000000" pitchFamily="18" charset="-128"/>
                <a:ea typeface="游明朝" panose="02020400000000000000" pitchFamily="18" charset="-128"/>
              </a:rPr>
              <a:t>)</a:t>
            </a:r>
          </a:p>
          <a:p>
            <a:pPr rtl="0">
              <a:spcBef>
                <a:spcPts val="0"/>
              </a:spcBef>
              <a:spcAft>
                <a:spcPts val="0"/>
              </a:spcAft>
            </a:pPr>
            <a:endParaRPr lang="ja-JP" altLang="en-US" b="0" dirty="0">
              <a:effectLs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C9D46983-948C-4FFF-915D-674545869815}"/>
              </a:ext>
            </a:extLst>
          </p:cNvPr>
          <p:cNvSpPr>
            <a:spLocks noGrp="1"/>
          </p:cNvSpPr>
          <p:nvPr>
            <p:ph type="body" idx="1"/>
          </p:nvPr>
        </p:nvSpPr>
        <p:spPr/>
        <p:txBody>
          <a:bodyPr/>
          <a:lstStyle/>
          <a:p>
            <a:r>
              <a:rPr kumimoji="1" lang="ja-JP" altLang="en-US" dirty="0"/>
              <a:t>続いてチケットの配布方法についてです。</a:t>
            </a:r>
            <a:endParaRPr kumimoji="1" lang="en-US" altLang="ja-JP"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レンタカープラン以外の温泉や食事券等のチケットは、電子チケットにて配布を考えて</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おります</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。訪問前に、これ以降に説明する</a:t>
            </a:r>
            <a:r>
              <a:rPr lang="en-US" altLang="ja-JP" sz="1800" dirty="0">
                <a:effectLst/>
                <a:latin typeface="游明朝" panose="02020400000000000000" pitchFamily="18" charset="-128"/>
                <a:ea typeface="游明朝" panose="02020400000000000000" pitchFamily="18" charset="-128"/>
                <a:cs typeface="游明朝" panose="02020400000000000000" pitchFamily="18" charset="-128"/>
              </a:rPr>
              <a:t>3</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つのコースから体験先を選択し事前決済を行い、決済後メールで割引券を受け取るという方法で</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す。</a:t>
            </a:r>
            <a:r>
              <a:rPr lang="ja-JP" altLang="ja-JP" sz="1800" dirty="0">
                <a:effectLst/>
                <a:latin typeface="游明朝" panose="02020400000000000000" pitchFamily="18" charset="-128"/>
                <a:ea typeface="游明朝" panose="02020400000000000000" pitchFamily="18" charset="-128"/>
                <a:cs typeface="游明朝" panose="02020400000000000000" pitchFamily="18" charset="-128"/>
              </a:rPr>
              <a:t>使用する際には、スマートフォン画面を提示し割り引いた料金を支払</a:t>
            </a:r>
            <a:r>
              <a:rPr lang="ja-JP" altLang="en-US" sz="1800" dirty="0">
                <a:effectLst/>
                <a:latin typeface="游明朝" panose="02020400000000000000" pitchFamily="18" charset="-128"/>
                <a:ea typeface="游明朝" panose="02020400000000000000" pitchFamily="18" charset="-128"/>
                <a:cs typeface="游明朝" panose="02020400000000000000" pitchFamily="18" charset="-128"/>
              </a:rPr>
              <a:t>います。</a:t>
            </a:r>
            <a:endParaRPr lang="en-US"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r>
              <a:rPr lang="ja-JP" altLang="ja-JP" sz="1800" dirty="0">
                <a:solidFill>
                  <a:srgbClr val="2A2F49"/>
                </a:solidFill>
                <a:effectLst/>
                <a:latin typeface="游明朝" panose="02020400000000000000" pitchFamily="18" charset="-128"/>
                <a:ea typeface="游明朝" panose="02020400000000000000" pitchFamily="18" charset="-128"/>
                <a:cs typeface="游明朝" panose="02020400000000000000" pitchFamily="18" charset="-128"/>
              </a:rPr>
              <a:t>電子チケット発券サービス </a:t>
            </a:r>
            <a:r>
              <a:rPr lang="en-US" altLang="ja-JP" sz="1800" u="none" strike="noStrike" dirty="0">
                <a:solidFill>
                  <a:srgbClr val="2A2F49"/>
                </a:solidFill>
                <a:effectLst/>
                <a:latin typeface="游明朝" panose="02020400000000000000" pitchFamily="18" charset="-128"/>
                <a:ea typeface="游明朝" panose="02020400000000000000" pitchFamily="18" charset="-128"/>
                <a:cs typeface="游明朝" panose="02020400000000000000" pitchFamily="18" charset="-128"/>
                <a:hlinkClick r:id="rId3"/>
              </a:rPr>
              <a:t>MOALA Ticket</a:t>
            </a:r>
            <a:r>
              <a:rPr lang="ja-JP" altLang="en-US" sz="1800" u="none" strike="noStrike" dirty="0">
                <a:solidFill>
                  <a:srgbClr val="2A2F49"/>
                </a:solidFill>
                <a:effectLst/>
                <a:latin typeface="游明朝" panose="02020400000000000000" pitchFamily="18" charset="-128"/>
                <a:ea typeface="游明朝" panose="02020400000000000000" pitchFamily="18" charset="-128"/>
                <a:cs typeface="游明朝" panose="02020400000000000000" pitchFamily="18" charset="-128"/>
              </a:rPr>
              <a:t>では、</a:t>
            </a:r>
            <a:r>
              <a:rPr lang="ja-JP" altLang="ja-JP" sz="1800" dirty="0">
                <a:solidFill>
                  <a:srgbClr val="2A2F49"/>
                </a:solidFill>
                <a:effectLst/>
                <a:latin typeface="游明朝" panose="02020400000000000000" pitchFamily="18" charset="-128"/>
                <a:ea typeface="游明朝" panose="02020400000000000000" pitchFamily="18" charset="-128"/>
                <a:cs typeface="游明朝" panose="02020400000000000000" pitchFamily="18" charset="-128"/>
              </a:rPr>
              <a:t>普段使っているチケットサイトと連携が</a:t>
            </a:r>
            <a:r>
              <a:rPr lang="ja-JP" altLang="en-US" sz="1800" dirty="0">
                <a:solidFill>
                  <a:srgbClr val="2A2F49"/>
                </a:solidFill>
                <a:effectLst/>
                <a:latin typeface="游明朝" panose="02020400000000000000" pitchFamily="18" charset="-128"/>
                <a:ea typeface="游明朝" panose="02020400000000000000" pitchFamily="18" charset="-128"/>
                <a:cs typeface="游明朝" panose="02020400000000000000" pitchFamily="18" charset="-128"/>
              </a:rPr>
              <a:t>可能になったり</a:t>
            </a:r>
            <a:r>
              <a:rPr lang="ja-JP" altLang="en-US" sz="1800" dirty="0">
                <a:solidFill>
                  <a:srgbClr val="000000"/>
                </a:solidFill>
                <a:effectLst/>
                <a:latin typeface="游明朝" panose="02020400000000000000" pitchFamily="18" charset="-128"/>
                <a:ea typeface="游明朝" panose="02020400000000000000" pitchFamily="18" charset="-128"/>
                <a:cs typeface="游明朝" panose="02020400000000000000" pitchFamily="18" charset="-128"/>
              </a:rPr>
              <a:t>、</a:t>
            </a:r>
            <a:r>
              <a:rPr lang="en-US" altLang="ja-JP" sz="1800" dirty="0">
                <a:solidFill>
                  <a:srgbClr val="2A2F49"/>
                </a:solidFill>
                <a:effectLst/>
                <a:latin typeface="游明朝" panose="02020400000000000000" pitchFamily="18" charset="-128"/>
                <a:ea typeface="游明朝" panose="02020400000000000000" pitchFamily="18" charset="-128"/>
                <a:cs typeface="游明朝" panose="02020400000000000000" pitchFamily="18" charset="-128"/>
              </a:rPr>
              <a:t>LINE</a:t>
            </a:r>
            <a:r>
              <a:rPr lang="ja-JP" altLang="ja-JP" sz="1800" dirty="0">
                <a:solidFill>
                  <a:srgbClr val="2A2F49"/>
                </a:solidFill>
                <a:effectLst/>
                <a:latin typeface="游明朝" panose="02020400000000000000" pitchFamily="18" charset="-128"/>
                <a:ea typeface="游明朝" panose="02020400000000000000" pitchFamily="18" charset="-128"/>
                <a:cs typeface="游明朝" panose="02020400000000000000" pitchFamily="18" charset="-128"/>
              </a:rPr>
              <a:t>等を使ってコミュニケーションが取れるので、他のイベント情報も送ることができ</a:t>
            </a:r>
            <a:r>
              <a:rPr lang="ja-JP" altLang="en-US" sz="1800" dirty="0">
                <a:solidFill>
                  <a:srgbClr val="2A2F49"/>
                </a:solidFill>
                <a:effectLst/>
                <a:latin typeface="游明朝" panose="02020400000000000000" pitchFamily="18" charset="-128"/>
                <a:ea typeface="游明朝" panose="02020400000000000000" pitchFamily="18" charset="-128"/>
                <a:cs typeface="游明朝" panose="02020400000000000000" pitchFamily="18" charset="-128"/>
              </a:rPr>
              <a:t>ます。</a:t>
            </a:r>
            <a:endParaRPr lang="ja-JP"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r>
              <a:rPr lang="ja-JP" altLang="en-US" sz="1800" dirty="0">
                <a:solidFill>
                  <a:srgbClr val="333333"/>
                </a:solidFill>
                <a:effectLst/>
                <a:highlight>
                  <a:srgbClr val="FFFFFF"/>
                </a:highlight>
                <a:latin typeface="游明朝" panose="02020400000000000000" pitchFamily="18" charset="-128"/>
                <a:ea typeface="游明朝" panose="02020400000000000000" pitchFamily="18" charset="-128"/>
                <a:cs typeface="游明朝" panose="02020400000000000000" pitchFamily="18" charset="-128"/>
              </a:rPr>
              <a:t>電子チケットは簡単に</a:t>
            </a:r>
            <a:r>
              <a:rPr lang="ja-JP" altLang="ja-JP" sz="1800" dirty="0">
                <a:solidFill>
                  <a:srgbClr val="333333"/>
                </a:solidFill>
                <a:effectLst/>
                <a:highlight>
                  <a:srgbClr val="FFFFFF"/>
                </a:highlight>
                <a:latin typeface="游明朝" panose="02020400000000000000" pitchFamily="18" charset="-128"/>
                <a:ea typeface="游明朝" panose="02020400000000000000" pitchFamily="18" charset="-128"/>
                <a:cs typeface="游明朝" panose="02020400000000000000" pitchFamily="18" charset="-128"/>
              </a:rPr>
              <a:t>顧客情報の管理</a:t>
            </a:r>
            <a:r>
              <a:rPr lang="ja-JP" altLang="en-US" sz="1800" dirty="0">
                <a:solidFill>
                  <a:srgbClr val="333333"/>
                </a:solidFill>
                <a:effectLst/>
                <a:highlight>
                  <a:srgbClr val="FFFFFF"/>
                </a:highlight>
                <a:latin typeface="游明朝" panose="02020400000000000000" pitchFamily="18" charset="-128"/>
                <a:ea typeface="游明朝" panose="02020400000000000000" pitchFamily="18" charset="-128"/>
                <a:cs typeface="游明朝" panose="02020400000000000000" pitchFamily="18" charset="-128"/>
              </a:rPr>
              <a:t>ができること、</a:t>
            </a:r>
            <a:r>
              <a:rPr lang="ja-JP" altLang="ja-JP" sz="1800" dirty="0">
                <a:solidFill>
                  <a:srgbClr val="333333"/>
                </a:solidFill>
                <a:effectLst/>
                <a:highlight>
                  <a:srgbClr val="FFFFFF"/>
                </a:highlight>
                <a:latin typeface="游明朝" panose="02020400000000000000" pitchFamily="18" charset="-128"/>
                <a:ea typeface="游明朝" panose="02020400000000000000" pitchFamily="18" charset="-128"/>
                <a:cs typeface="游明朝" panose="02020400000000000000" pitchFamily="18" charset="-128"/>
              </a:rPr>
              <a:t>割引券の紛失を防</a:t>
            </a:r>
            <a:r>
              <a:rPr lang="ja-JP" altLang="en-US" sz="1800" dirty="0">
                <a:solidFill>
                  <a:srgbClr val="333333"/>
                </a:solidFill>
                <a:effectLst/>
                <a:highlight>
                  <a:srgbClr val="FFFFFF"/>
                </a:highlight>
                <a:latin typeface="游明朝" panose="02020400000000000000" pitchFamily="18" charset="-128"/>
                <a:ea typeface="游明朝" panose="02020400000000000000" pitchFamily="18" charset="-128"/>
                <a:cs typeface="游明朝" panose="02020400000000000000" pitchFamily="18" charset="-128"/>
              </a:rPr>
              <a:t>ぐこと、</a:t>
            </a:r>
            <a:r>
              <a:rPr lang="ja-JP" altLang="ja-JP" sz="1800" dirty="0">
                <a:solidFill>
                  <a:srgbClr val="333333"/>
                </a:solidFill>
                <a:effectLst/>
                <a:highlight>
                  <a:srgbClr val="FFFFFF"/>
                </a:highlight>
                <a:latin typeface="游明朝" panose="02020400000000000000" pitchFamily="18" charset="-128"/>
                <a:ea typeface="游明朝" panose="02020400000000000000" pitchFamily="18" charset="-128"/>
                <a:cs typeface="游明朝" panose="02020400000000000000" pitchFamily="18" charset="-128"/>
              </a:rPr>
              <a:t>コロナ渦</a:t>
            </a:r>
            <a:r>
              <a:rPr lang="ja-JP" altLang="en-US" sz="1800" dirty="0">
                <a:solidFill>
                  <a:srgbClr val="333333"/>
                </a:solidFill>
                <a:effectLst/>
                <a:highlight>
                  <a:srgbClr val="FFFFFF"/>
                </a:highlight>
                <a:latin typeface="游明朝" panose="02020400000000000000" pitchFamily="18" charset="-128"/>
                <a:ea typeface="游明朝" panose="02020400000000000000" pitchFamily="18" charset="-128"/>
                <a:cs typeface="游明朝" panose="02020400000000000000" pitchFamily="18" charset="-128"/>
              </a:rPr>
              <a:t>においての</a:t>
            </a:r>
            <a:r>
              <a:rPr lang="ja-JP" altLang="ja-JP" sz="1800" dirty="0">
                <a:solidFill>
                  <a:srgbClr val="333333"/>
                </a:solidFill>
                <a:effectLst/>
                <a:highlight>
                  <a:srgbClr val="FFFFFF"/>
                </a:highlight>
                <a:latin typeface="游明朝" panose="02020400000000000000" pitchFamily="18" charset="-128"/>
                <a:ea typeface="游明朝" panose="02020400000000000000" pitchFamily="18" charset="-128"/>
                <a:cs typeface="游明朝" panose="02020400000000000000" pitchFamily="18" charset="-128"/>
              </a:rPr>
              <a:t>必要以上の接触を防ぐこと</a:t>
            </a:r>
            <a:r>
              <a:rPr lang="ja-JP" altLang="en-US" sz="1800" dirty="0">
                <a:solidFill>
                  <a:srgbClr val="333333"/>
                </a:solidFill>
                <a:effectLst/>
                <a:highlight>
                  <a:srgbClr val="FFFFFF"/>
                </a:highlight>
                <a:latin typeface="游明朝" panose="02020400000000000000" pitchFamily="18" charset="-128"/>
                <a:ea typeface="游明朝" panose="02020400000000000000" pitchFamily="18" charset="-128"/>
                <a:cs typeface="游明朝" panose="02020400000000000000" pitchFamily="18" charset="-128"/>
              </a:rPr>
              <a:t>などとメリットが挙げられます。</a:t>
            </a:r>
            <a:endParaRPr lang="ja-JP"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endParaRPr lang="ja-JP"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ja-JP" altLang="ja-JP" sz="1800" dirty="0">
              <a:effectLst/>
              <a:latin typeface="游明朝" panose="02020400000000000000" pitchFamily="18" charset="-128"/>
              <a:ea typeface="游明朝" panose="02020400000000000000" pitchFamily="18" charset="-128"/>
              <a:cs typeface="游明朝" panose="02020400000000000000" pitchFamily="18" charset="-128"/>
            </a:endParaRPr>
          </a:p>
          <a:p>
            <a:endParaRPr kumimoji="1" lang="ja-JP"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j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prtimes.jp/main/html/rd/p/000000010.000046252.html"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0283387-4193-403C-9D2B-88372042209A}"/>
              </a:ext>
            </a:extLst>
          </p:cNvPr>
          <p:cNvSpPr>
            <a:spLocks noGrp="1"/>
          </p:cNvSpPr>
          <p:nvPr>
            <p:ph type="ctrTitle"/>
          </p:nvPr>
        </p:nvSpPr>
        <p:spPr>
          <a:xfrm>
            <a:off x="311700" y="539725"/>
            <a:ext cx="8520600" cy="1282500"/>
          </a:xfrm>
        </p:spPr>
        <p:txBody>
          <a:bodyPr/>
          <a:lstStyle/>
          <a:p>
            <a:r>
              <a:rPr kumimoji="1" lang="ja-JP" altLang="en-US" sz="6600" b="1" i="0" u="none" strike="noStrike" kern="0" cap="none" spc="0" normalizeH="0" baseline="0" noProof="0" dirty="0">
                <a:ln>
                  <a:noFill/>
                </a:ln>
                <a:solidFill>
                  <a:schemeClr val="tx1">
                    <a:lumMod val="75000"/>
                  </a:schemeClr>
                </a:solidFill>
                <a:effectLst/>
                <a:uLnTx/>
                <a:uFillTx/>
                <a:latin typeface="メイリオ" panose="020B0604030504040204" pitchFamily="50" charset="-128"/>
                <a:ea typeface="メイリオ" panose="020B0604030504040204" pitchFamily="50" charset="-128"/>
                <a:sym typeface="Merriweather"/>
              </a:rPr>
              <a:t>地方自治体班</a:t>
            </a:r>
            <a:endParaRPr kumimoji="1" lang="ja-JP" altLang="en-US" dirty="0">
              <a:solidFill>
                <a:schemeClr val="tx1">
                  <a:lumMod val="75000"/>
                </a:schemeClr>
              </a:solidFill>
            </a:endParaRPr>
          </a:p>
        </p:txBody>
      </p:sp>
      <p:sp>
        <p:nvSpPr>
          <p:cNvPr id="5" name="Google Shape;65;p13">
            <a:extLst>
              <a:ext uri="{FF2B5EF4-FFF2-40B4-BE49-F238E27FC236}">
                <a16:creationId xmlns:a16="http://schemas.microsoft.com/office/drawing/2014/main" id="{000F4AC9-5C80-447C-B074-3B34F26BDAD7}"/>
              </a:ext>
            </a:extLst>
          </p:cNvPr>
          <p:cNvSpPr txBox="1">
            <a:spLocks noGrp="1"/>
          </p:cNvSpPr>
          <p:nvPr>
            <p:ph type="subTitle" idx="1"/>
          </p:nvPr>
        </p:nvSpPr>
        <p:spPr>
          <a:xfrm>
            <a:off x="3788229" y="4416700"/>
            <a:ext cx="5251521" cy="47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35"/>
              <a:buNone/>
            </a:pPr>
            <a:r>
              <a:rPr lang="ja" sz="1460" dirty="0"/>
              <a:t> </a:t>
            </a:r>
            <a:r>
              <a:rPr lang="ja-JP" altLang="en-US" sz="1800" b="1" dirty="0">
                <a:solidFill>
                  <a:schemeClr val="lt1"/>
                </a:solidFill>
                <a:latin typeface="メイリオ" panose="020B0604030504040204" pitchFamily="50" charset="-128"/>
                <a:ea typeface="メイリオ" panose="020B0604030504040204" pitchFamily="50" charset="-128"/>
                <a:cs typeface="RocknRoll One"/>
                <a:sym typeface="RocknRoll One"/>
              </a:rPr>
              <a:t>桜美林大学 ビジネスマネジメント学群 坂田ゼミ</a:t>
            </a:r>
            <a:endParaRPr lang="en-US" altLang="ja-JP" sz="1560" b="1" dirty="0">
              <a:solidFill>
                <a:schemeClr val="lt1"/>
              </a:solidFill>
              <a:latin typeface="メイリオ" panose="020B0604030504040204" pitchFamily="50" charset="-128"/>
              <a:ea typeface="メイリオ" panose="020B0604030504040204" pitchFamily="50" charset="-128"/>
              <a:cs typeface="RocknRoll One"/>
              <a:sym typeface="RocknRoll One"/>
            </a:endParaRPr>
          </a:p>
        </p:txBody>
      </p:sp>
    </p:spTree>
    <p:extLst>
      <p:ext uri="{BB962C8B-B14F-4D97-AF65-F5344CB8AC3E}">
        <p14:creationId xmlns:p14="http://schemas.microsoft.com/office/powerpoint/2010/main" val="2543311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502949"/>
            <a:ext cx="8110500" cy="47825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500" b="1" dirty="0">
                <a:latin typeface="Meiryo"/>
                <a:ea typeface="Meiryo"/>
                <a:cs typeface="Meiryo"/>
                <a:sym typeface="Meiryo"/>
              </a:rPr>
              <a:t>レンタカー付プランについて</a:t>
            </a:r>
            <a:endParaRPr sz="2500" b="1" dirty="0">
              <a:latin typeface="Meiryo"/>
              <a:ea typeface="Meiryo"/>
              <a:cs typeface="Meiryo"/>
              <a:sym typeface="Meiryo"/>
            </a:endParaRPr>
          </a:p>
        </p:txBody>
      </p:sp>
      <p:sp>
        <p:nvSpPr>
          <p:cNvPr id="201" name="Google Shape;201;p27"/>
          <p:cNvSpPr txBox="1"/>
          <p:nvPr/>
        </p:nvSpPr>
        <p:spPr>
          <a:xfrm>
            <a:off x="4278308" y="2271683"/>
            <a:ext cx="4742850" cy="600134"/>
          </a:xfrm>
          <a:prstGeom prst="rect">
            <a:avLst/>
          </a:prstGeom>
          <a:solidFill>
            <a:srgbClr val="CFE2F3"/>
          </a:solidFill>
          <a:ln>
            <a:noFill/>
          </a:ln>
        </p:spPr>
        <p:txBody>
          <a:bodyPr spcFirstLastPara="1" wrap="square" lIns="91425" tIns="91425" rIns="91425" bIns="91425" anchor="t" anchorCtr="0">
            <a:spAutoFit/>
          </a:bodyPr>
          <a:lstStyle/>
          <a:p>
            <a:pPr marL="457200" lvl="0" indent="-349250" algn="l" rtl="0">
              <a:lnSpc>
                <a:spcPct val="150000"/>
              </a:lnSpc>
              <a:spcBef>
                <a:spcPts val="0"/>
              </a:spcBef>
              <a:spcAft>
                <a:spcPts val="0"/>
              </a:spcAft>
              <a:buClr>
                <a:srgbClr val="1F3864"/>
              </a:buClr>
              <a:buSzPts val="1900"/>
              <a:buFont typeface="Meiryo"/>
              <a:buChar char="➢"/>
            </a:pPr>
            <a:r>
              <a:rPr lang="ja-JP" altLang="en-US" sz="1800" b="1" dirty="0">
                <a:solidFill>
                  <a:srgbClr val="1F3864"/>
                </a:solidFill>
                <a:latin typeface="Meiryo"/>
                <a:ea typeface="Meiryo"/>
                <a:cs typeface="Meiryo"/>
                <a:sym typeface="Meiryo"/>
              </a:rPr>
              <a:t>「国内旅行での旅行先での利用」が</a:t>
            </a:r>
            <a:r>
              <a:rPr lang="en-US" altLang="ja-JP" sz="1800" b="1" dirty="0">
                <a:solidFill>
                  <a:srgbClr val="1F3864"/>
                </a:solidFill>
                <a:latin typeface="Meiryo"/>
                <a:ea typeface="Meiryo"/>
                <a:cs typeface="Meiryo"/>
                <a:sym typeface="Meiryo"/>
              </a:rPr>
              <a:t>6</a:t>
            </a:r>
            <a:r>
              <a:rPr lang="ja-JP" altLang="en-US" sz="1800" b="1" dirty="0">
                <a:solidFill>
                  <a:srgbClr val="1F3864"/>
                </a:solidFill>
                <a:latin typeface="Meiryo"/>
                <a:ea typeface="Meiryo"/>
                <a:cs typeface="Meiryo"/>
                <a:sym typeface="Meiryo"/>
              </a:rPr>
              <a:t>割</a:t>
            </a:r>
          </a:p>
        </p:txBody>
      </p:sp>
      <p:cxnSp>
        <p:nvCxnSpPr>
          <p:cNvPr id="202" name="Google Shape;202;p27"/>
          <p:cNvCxnSpPr>
            <a:cxnSpLocks/>
            <a:stCxn id="199" idx="1"/>
            <a:endCxn id="199" idx="1"/>
          </p:cNvCxnSpPr>
          <p:nvPr/>
        </p:nvCxnSpPr>
        <p:spPr>
          <a:xfrm>
            <a:off x="516750" y="1742075"/>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3. </a:t>
            </a:r>
            <a:r>
              <a:rPr lang="ja-JP" altLang="en-US" sz="3600" dirty="0">
                <a:latin typeface="Meiryo"/>
                <a:ea typeface="Meiryo"/>
                <a:cs typeface="Meiryo"/>
                <a:sym typeface="Meiryo"/>
              </a:rPr>
              <a:t>プラン概要</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10</a:t>
            </a:fld>
            <a:endParaRPr/>
          </a:p>
        </p:txBody>
      </p:sp>
      <p:sp>
        <p:nvSpPr>
          <p:cNvPr id="9" name="Google Shape;199;p27">
            <a:extLst>
              <a:ext uri="{FF2B5EF4-FFF2-40B4-BE49-F238E27FC236}">
                <a16:creationId xmlns:a16="http://schemas.microsoft.com/office/drawing/2014/main" id="{E762A81C-EA12-46B7-AF87-7E07F0DF0CA8}"/>
              </a:ext>
            </a:extLst>
          </p:cNvPr>
          <p:cNvSpPr txBox="1"/>
          <p:nvPr/>
        </p:nvSpPr>
        <p:spPr>
          <a:xfrm>
            <a:off x="4278307" y="3772600"/>
            <a:ext cx="4742849" cy="102774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800" dirty="0">
                <a:latin typeface="Meiryo"/>
                <a:ea typeface="Meiryo"/>
                <a:cs typeface="Meiryo"/>
                <a:sym typeface="Meiryo"/>
              </a:rPr>
              <a:t>→旅行先でレンタカーを使えるプランを作ることで、増える旅先での利用の需要に乗じることができる</a:t>
            </a:r>
          </a:p>
          <a:p>
            <a:pPr marL="0" lvl="0" indent="0" algn="l" rtl="0">
              <a:spcBef>
                <a:spcPts val="0"/>
              </a:spcBef>
              <a:spcAft>
                <a:spcPts val="0"/>
              </a:spcAft>
              <a:buNone/>
            </a:pPr>
            <a:endParaRPr sz="2000" dirty="0">
              <a:latin typeface="Meiryo"/>
              <a:ea typeface="Meiryo"/>
              <a:cs typeface="Meiryo"/>
              <a:sym typeface="Meiryo"/>
            </a:endParaRPr>
          </a:p>
        </p:txBody>
      </p:sp>
      <p:pic>
        <p:nvPicPr>
          <p:cNvPr id="3" name="図 2">
            <a:extLst>
              <a:ext uri="{FF2B5EF4-FFF2-40B4-BE49-F238E27FC236}">
                <a16:creationId xmlns:a16="http://schemas.microsoft.com/office/drawing/2014/main" id="{179B4C9F-F8F4-450C-BC60-44A9D01B6321}"/>
              </a:ext>
            </a:extLst>
          </p:cNvPr>
          <p:cNvPicPr>
            <a:picLocks noChangeAspect="1"/>
          </p:cNvPicPr>
          <p:nvPr/>
        </p:nvPicPr>
        <p:blipFill>
          <a:blip r:embed="rId3"/>
          <a:stretch>
            <a:fillRect/>
          </a:stretch>
        </p:blipFill>
        <p:spPr>
          <a:xfrm>
            <a:off x="516750" y="1967209"/>
            <a:ext cx="3761558" cy="3176291"/>
          </a:xfrm>
          <a:prstGeom prst="rect">
            <a:avLst/>
          </a:prstGeom>
        </p:spPr>
      </p:pic>
    </p:spTree>
    <p:extLst>
      <p:ext uri="{BB962C8B-B14F-4D97-AF65-F5344CB8AC3E}">
        <p14:creationId xmlns:p14="http://schemas.microsoft.com/office/powerpoint/2010/main" val="2926289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502949"/>
            <a:ext cx="8110500" cy="47825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500" b="1" dirty="0">
                <a:latin typeface="Meiryo"/>
                <a:ea typeface="Meiryo"/>
                <a:cs typeface="Meiryo"/>
                <a:sym typeface="Meiryo"/>
              </a:rPr>
              <a:t>チケットの配布について</a:t>
            </a:r>
            <a:endParaRPr sz="2500" b="1" dirty="0">
              <a:latin typeface="Meiryo"/>
              <a:ea typeface="Meiryo"/>
              <a:cs typeface="Meiryo"/>
              <a:sym typeface="Meiryo"/>
            </a:endParaRPr>
          </a:p>
        </p:txBody>
      </p:sp>
      <p:sp>
        <p:nvSpPr>
          <p:cNvPr id="201" name="Google Shape;201;p27"/>
          <p:cNvSpPr txBox="1"/>
          <p:nvPr/>
        </p:nvSpPr>
        <p:spPr>
          <a:xfrm>
            <a:off x="439050" y="2723702"/>
            <a:ext cx="4055250" cy="1846629"/>
          </a:xfrm>
          <a:prstGeom prst="rect">
            <a:avLst/>
          </a:prstGeom>
          <a:solidFill>
            <a:srgbClr val="CFE2F3"/>
          </a:solidFill>
          <a:ln>
            <a:noFill/>
          </a:ln>
        </p:spPr>
        <p:txBody>
          <a:bodyPr spcFirstLastPara="1" wrap="square" lIns="91425" tIns="91425" rIns="91425" bIns="91425" anchor="t" anchorCtr="0">
            <a:spAutoFit/>
          </a:bodyPr>
          <a:lstStyle/>
          <a:p>
            <a:pPr marL="457200" lvl="0" indent="-349250" algn="l" rtl="0">
              <a:lnSpc>
                <a:spcPct val="150000"/>
              </a:lnSpc>
              <a:spcBef>
                <a:spcPts val="0"/>
              </a:spcBef>
              <a:spcAft>
                <a:spcPts val="0"/>
              </a:spcAft>
              <a:buClr>
                <a:srgbClr val="1F3864"/>
              </a:buClr>
              <a:buSzPts val="1900"/>
              <a:buFont typeface="Meiryo"/>
              <a:buChar char="➢"/>
            </a:pPr>
            <a:r>
              <a:rPr lang="ja-JP" altLang="en-US" sz="1800" b="1" dirty="0">
                <a:solidFill>
                  <a:srgbClr val="1F3864"/>
                </a:solidFill>
                <a:latin typeface="Meiryo"/>
                <a:ea typeface="Meiryo"/>
                <a:cs typeface="Meiryo"/>
                <a:sym typeface="Meiryo"/>
              </a:rPr>
              <a:t>別のサイトとも連携が可能</a:t>
            </a:r>
          </a:p>
          <a:p>
            <a:pPr marL="457200" lvl="0" indent="-349250" algn="l" rtl="0">
              <a:lnSpc>
                <a:spcPct val="150000"/>
              </a:lnSpc>
              <a:spcBef>
                <a:spcPts val="0"/>
              </a:spcBef>
              <a:spcAft>
                <a:spcPts val="0"/>
              </a:spcAft>
              <a:buClr>
                <a:srgbClr val="1F3864"/>
              </a:buClr>
              <a:buSzPts val="1900"/>
              <a:buFont typeface="Meiryo"/>
              <a:buChar char="➢"/>
            </a:pPr>
            <a:r>
              <a:rPr lang="ja-JP" altLang="en-US" sz="1800" b="1" dirty="0">
                <a:solidFill>
                  <a:srgbClr val="1F3864"/>
                </a:solidFill>
                <a:latin typeface="Meiryo"/>
                <a:ea typeface="Meiryo"/>
                <a:cs typeface="Meiryo"/>
                <a:sym typeface="Meiryo"/>
              </a:rPr>
              <a:t>使用済みスタンプをデジタル上で押すことができる</a:t>
            </a:r>
          </a:p>
          <a:p>
            <a:pPr marL="457200" lvl="0" indent="-349250" algn="l" rtl="0">
              <a:lnSpc>
                <a:spcPct val="150000"/>
              </a:lnSpc>
              <a:spcBef>
                <a:spcPts val="0"/>
              </a:spcBef>
              <a:spcAft>
                <a:spcPts val="0"/>
              </a:spcAft>
              <a:buClr>
                <a:srgbClr val="1F3864"/>
              </a:buClr>
              <a:buSzPts val="1900"/>
              <a:buFont typeface="Meiryo"/>
              <a:buChar char="➢"/>
            </a:pPr>
            <a:r>
              <a:rPr lang="ja-JP" altLang="en-US" sz="1800" b="1" dirty="0">
                <a:solidFill>
                  <a:srgbClr val="1F3864"/>
                </a:solidFill>
                <a:latin typeface="Meiryo"/>
                <a:ea typeface="Meiryo"/>
                <a:cs typeface="Meiryo"/>
                <a:sym typeface="Meiryo"/>
              </a:rPr>
              <a:t>コミュニケーションが可能</a:t>
            </a:r>
          </a:p>
        </p:txBody>
      </p:sp>
      <p:cxnSp>
        <p:nvCxnSpPr>
          <p:cNvPr id="202" name="Google Shape;202;p27"/>
          <p:cNvCxnSpPr>
            <a:cxnSpLocks/>
            <a:stCxn id="199" idx="1"/>
            <a:endCxn id="199" idx="1"/>
          </p:cNvCxnSpPr>
          <p:nvPr/>
        </p:nvCxnSpPr>
        <p:spPr>
          <a:xfrm>
            <a:off x="516750" y="1742075"/>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3. </a:t>
            </a:r>
            <a:r>
              <a:rPr lang="ja-JP" altLang="en-US" sz="3600" dirty="0">
                <a:latin typeface="Meiryo"/>
                <a:ea typeface="Meiryo"/>
                <a:cs typeface="Meiryo"/>
                <a:sym typeface="Meiryo"/>
              </a:rPr>
              <a:t>プラン概要</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11</a:t>
            </a:fld>
            <a:endParaRPr/>
          </a:p>
        </p:txBody>
      </p:sp>
      <p:pic>
        <p:nvPicPr>
          <p:cNvPr id="2" name="図 1">
            <a:extLst>
              <a:ext uri="{FF2B5EF4-FFF2-40B4-BE49-F238E27FC236}">
                <a16:creationId xmlns:a16="http://schemas.microsoft.com/office/drawing/2014/main" id="{7CE47F2F-4452-44BE-BEE4-315D58490A81}"/>
              </a:ext>
            </a:extLst>
          </p:cNvPr>
          <p:cNvPicPr>
            <a:picLocks noChangeAspect="1"/>
          </p:cNvPicPr>
          <p:nvPr/>
        </p:nvPicPr>
        <p:blipFill>
          <a:blip r:embed="rId3"/>
          <a:stretch>
            <a:fillRect/>
          </a:stretch>
        </p:blipFill>
        <p:spPr>
          <a:xfrm>
            <a:off x="4663850" y="2434897"/>
            <a:ext cx="4127350" cy="2365453"/>
          </a:xfrm>
          <a:prstGeom prst="rect">
            <a:avLst/>
          </a:prstGeom>
        </p:spPr>
      </p:pic>
      <p:sp>
        <p:nvSpPr>
          <p:cNvPr id="10" name="Google Shape;199;p27">
            <a:extLst>
              <a:ext uri="{FF2B5EF4-FFF2-40B4-BE49-F238E27FC236}">
                <a16:creationId xmlns:a16="http://schemas.microsoft.com/office/drawing/2014/main" id="{2FBEE53D-1DBA-45CD-B4E8-625E95B9E99E}"/>
              </a:ext>
            </a:extLst>
          </p:cNvPr>
          <p:cNvSpPr txBox="1"/>
          <p:nvPr/>
        </p:nvSpPr>
        <p:spPr>
          <a:xfrm>
            <a:off x="680700" y="1975452"/>
            <a:ext cx="7946550" cy="4443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000" dirty="0">
                <a:latin typeface="Meiryo"/>
                <a:ea typeface="Meiryo"/>
                <a:cs typeface="Meiryo"/>
                <a:sym typeface="Meiryo"/>
              </a:rPr>
              <a:t>チケットサイト</a:t>
            </a:r>
            <a:r>
              <a:rPr lang="en-US" altLang="ja-JP" sz="2000" b="1" dirty="0" err="1">
                <a:latin typeface="Meiryo"/>
                <a:ea typeface="Meiryo"/>
                <a:cs typeface="Meiryo"/>
                <a:sym typeface="Meiryo"/>
              </a:rPr>
              <a:t>MOARATicket</a:t>
            </a:r>
            <a:r>
              <a:rPr lang="ja-JP" altLang="en-US" sz="2000" dirty="0">
                <a:latin typeface="Meiryo"/>
                <a:ea typeface="Meiryo"/>
                <a:cs typeface="Meiryo"/>
                <a:sym typeface="Meiryo"/>
              </a:rPr>
              <a:t>を利用</a:t>
            </a:r>
          </a:p>
        </p:txBody>
      </p:sp>
    </p:spTree>
    <p:extLst>
      <p:ext uri="{BB962C8B-B14F-4D97-AF65-F5344CB8AC3E}">
        <p14:creationId xmlns:p14="http://schemas.microsoft.com/office/powerpoint/2010/main" val="2500497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502949"/>
            <a:ext cx="8110500" cy="47825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700" b="1" dirty="0">
                <a:latin typeface="Meiryo"/>
                <a:ea typeface="Meiryo"/>
                <a:cs typeface="Meiryo"/>
                <a:sym typeface="Meiryo"/>
              </a:rPr>
              <a:t>➀アクテビティ</a:t>
            </a:r>
            <a:endParaRPr sz="2500" dirty="0">
              <a:latin typeface="Meiryo"/>
              <a:ea typeface="Meiryo"/>
              <a:cs typeface="Meiryo"/>
              <a:sym typeface="Meiryo"/>
            </a:endParaRPr>
          </a:p>
        </p:txBody>
      </p:sp>
      <p:cxnSp>
        <p:nvCxnSpPr>
          <p:cNvPr id="202" name="Google Shape;202;p27"/>
          <p:cNvCxnSpPr>
            <a:cxnSpLocks/>
            <a:stCxn id="199" idx="1"/>
            <a:endCxn id="199" idx="1"/>
          </p:cNvCxnSpPr>
          <p:nvPr/>
        </p:nvCxnSpPr>
        <p:spPr>
          <a:xfrm>
            <a:off x="516750" y="1742075"/>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4. </a:t>
            </a:r>
            <a:r>
              <a:rPr lang="ja-JP" altLang="en-US" sz="3600" dirty="0">
                <a:latin typeface="Meiryo"/>
                <a:ea typeface="Meiryo"/>
                <a:cs typeface="Meiryo"/>
                <a:sym typeface="Meiryo"/>
              </a:rPr>
              <a:t>プラン内容</a:t>
            </a:r>
            <a:r>
              <a:rPr lang="en-US" altLang="ja-JP" sz="3600" dirty="0">
                <a:latin typeface="Meiryo"/>
                <a:ea typeface="Meiryo"/>
                <a:cs typeface="Meiryo"/>
                <a:sym typeface="Meiryo"/>
              </a:rPr>
              <a:t> -</a:t>
            </a:r>
            <a:r>
              <a:rPr lang="ja-JP" altLang="en-US" sz="3600" dirty="0">
                <a:latin typeface="Meiryo"/>
                <a:ea typeface="Meiryo"/>
                <a:cs typeface="Meiryo"/>
                <a:sym typeface="Meiryo"/>
              </a:rPr>
              <a:t>➀アクテビティ</a:t>
            </a:r>
            <a:r>
              <a:rPr lang="en-US" altLang="ja-JP" sz="3600" dirty="0">
                <a:latin typeface="Meiryo"/>
                <a:ea typeface="Meiryo"/>
                <a:cs typeface="Meiryo"/>
                <a:sym typeface="Meiryo"/>
              </a:rPr>
              <a:t>-</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12</a:t>
            </a:fld>
            <a:endParaRPr/>
          </a:p>
        </p:txBody>
      </p:sp>
      <p:sp>
        <p:nvSpPr>
          <p:cNvPr id="9" name="Google Shape;199;p27">
            <a:extLst>
              <a:ext uri="{FF2B5EF4-FFF2-40B4-BE49-F238E27FC236}">
                <a16:creationId xmlns:a16="http://schemas.microsoft.com/office/drawing/2014/main" id="{E762A81C-EA12-46B7-AF87-7E07F0DF0CA8}"/>
              </a:ext>
            </a:extLst>
          </p:cNvPr>
          <p:cNvSpPr txBox="1"/>
          <p:nvPr/>
        </p:nvSpPr>
        <p:spPr>
          <a:xfrm>
            <a:off x="680700" y="3324224"/>
            <a:ext cx="7946550" cy="14761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000" b="1" dirty="0">
                <a:latin typeface="Meiryo"/>
                <a:ea typeface="Meiryo"/>
                <a:cs typeface="Meiryo"/>
                <a:sym typeface="Meiryo"/>
              </a:rPr>
              <a:t>コース案</a:t>
            </a:r>
            <a:endParaRPr lang="en-US" altLang="ja-JP" sz="2000" b="1" dirty="0">
              <a:latin typeface="Meiryo"/>
              <a:ea typeface="Meiryo"/>
              <a:cs typeface="Meiryo"/>
              <a:sym typeface="Meiryo"/>
            </a:endParaRPr>
          </a:p>
          <a:p>
            <a:pPr marL="0" lvl="0" indent="0" algn="l" rtl="0">
              <a:spcBef>
                <a:spcPts val="0"/>
              </a:spcBef>
              <a:spcAft>
                <a:spcPts val="0"/>
              </a:spcAft>
              <a:buNone/>
            </a:pPr>
            <a:r>
              <a:rPr lang="ja-JP" altLang="en-US" sz="1800" dirty="0">
                <a:latin typeface="Meiryo"/>
                <a:ea typeface="Meiryo"/>
                <a:cs typeface="Meiryo"/>
                <a:sym typeface="Meiryo"/>
              </a:rPr>
              <a:t>・マリンスポーツを楽しむコース　　＋　温泉の割引券</a:t>
            </a:r>
          </a:p>
          <a:p>
            <a:pPr marL="0" lvl="0" indent="0" algn="l" rtl="0">
              <a:spcBef>
                <a:spcPts val="0"/>
              </a:spcBef>
              <a:spcAft>
                <a:spcPts val="0"/>
              </a:spcAft>
              <a:buNone/>
            </a:pPr>
            <a:r>
              <a:rPr lang="ja-JP" altLang="en-US" sz="1800" dirty="0">
                <a:latin typeface="Meiryo"/>
                <a:ea typeface="Meiryo"/>
                <a:cs typeface="Meiryo"/>
                <a:sym typeface="Meiryo"/>
              </a:rPr>
              <a:t>・ハマチの養殖体験コース　　＋　隣接している食堂で使用可能な食事券</a:t>
            </a:r>
          </a:p>
          <a:p>
            <a:pPr marL="0" lvl="0" indent="0" algn="l" rtl="0">
              <a:spcBef>
                <a:spcPts val="0"/>
              </a:spcBef>
              <a:spcAft>
                <a:spcPts val="0"/>
              </a:spcAft>
              <a:buNone/>
            </a:pPr>
            <a:r>
              <a:rPr lang="ja-JP" altLang="en-US" sz="1800" dirty="0">
                <a:latin typeface="Meiryo"/>
                <a:ea typeface="Meiryo"/>
                <a:cs typeface="Meiryo"/>
                <a:sym typeface="Meiryo"/>
              </a:rPr>
              <a:t>・キャンプ体験コース　　　　＋　割引やドリンクサービス</a:t>
            </a:r>
          </a:p>
          <a:p>
            <a:pPr marL="0" lvl="0" indent="0" algn="l" rtl="0">
              <a:spcBef>
                <a:spcPts val="0"/>
              </a:spcBef>
              <a:spcAft>
                <a:spcPts val="0"/>
              </a:spcAft>
              <a:buNone/>
            </a:pPr>
            <a:endParaRPr sz="2000" dirty="0">
              <a:latin typeface="Meiryo"/>
              <a:ea typeface="Meiryo"/>
              <a:cs typeface="Meiryo"/>
              <a:sym typeface="Meiryo"/>
            </a:endParaRPr>
          </a:p>
        </p:txBody>
      </p:sp>
      <p:sp>
        <p:nvSpPr>
          <p:cNvPr id="8" name="Google Shape;97;p17">
            <a:extLst>
              <a:ext uri="{FF2B5EF4-FFF2-40B4-BE49-F238E27FC236}">
                <a16:creationId xmlns:a16="http://schemas.microsoft.com/office/drawing/2014/main" id="{3CC1F546-814B-454F-AA4E-81C44716289B}"/>
              </a:ext>
            </a:extLst>
          </p:cNvPr>
          <p:cNvSpPr/>
          <p:nvPr/>
        </p:nvSpPr>
        <p:spPr>
          <a:xfrm>
            <a:off x="1414462" y="2047874"/>
            <a:ext cx="6315075" cy="949675"/>
          </a:xfrm>
          <a:prstGeom prst="rect">
            <a:avLst/>
          </a:prstGeom>
          <a:solidFill>
            <a:srgbClr val="CFE2F3"/>
          </a:solidFill>
          <a:ln w="38100"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2600" b="1">
                <a:solidFill>
                  <a:srgbClr val="073763"/>
                </a:solidFill>
                <a:latin typeface="Meiryo"/>
                <a:ea typeface="Meiryo"/>
                <a:cs typeface="Meiryo"/>
                <a:sym typeface="Meiryo"/>
              </a:rPr>
              <a:t>テーマ：「自然を感じ活きる休日」</a:t>
            </a:r>
            <a:endParaRPr lang="ja-JP" altLang="en-US" sz="2600" b="1" dirty="0">
              <a:solidFill>
                <a:srgbClr val="073763"/>
              </a:solidFill>
              <a:latin typeface="Meiryo"/>
              <a:ea typeface="Meiryo"/>
              <a:cs typeface="Meiryo"/>
              <a:sym typeface="Meiryo"/>
            </a:endParaRPr>
          </a:p>
        </p:txBody>
      </p:sp>
    </p:spTree>
    <p:extLst>
      <p:ext uri="{BB962C8B-B14F-4D97-AF65-F5344CB8AC3E}">
        <p14:creationId xmlns:p14="http://schemas.microsoft.com/office/powerpoint/2010/main" val="1330707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390649"/>
            <a:ext cx="8110500" cy="5048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ja-JP" sz="1800" dirty="0">
                <a:latin typeface="Meiryo"/>
                <a:ea typeface="Meiryo"/>
                <a:cs typeface="Meiryo"/>
                <a:sym typeface="Meiryo"/>
              </a:rPr>
              <a:t>【</a:t>
            </a:r>
            <a:r>
              <a:rPr lang="ja-JP" altLang="en-US" sz="1800" dirty="0">
                <a:latin typeface="Meiryo"/>
                <a:ea typeface="Meiryo"/>
                <a:cs typeface="Meiryo"/>
                <a:sym typeface="Meiryo"/>
              </a:rPr>
              <a:t>背景１</a:t>
            </a:r>
            <a:r>
              <a:rPr lang="en-US" altLang="ja-JP" sz="1800" dirty="0">
                <a:latin typeface="Meiryo"/>
                <a:ea typeface="Meiryo"/>
                <a:cs typeface="Meiryo"/>
                <a:sym typeface="Meiryo"/>
              </a:rPr>
              <a:t>】</a:t>
            </a:r>
            <a:r>
              <a:rPr lang="ja-JP" altLang="en-US" sz="1800" dirty="0">
                <a:latin typeface="Meiryo"/>
                <a:ea typeface="Meiryo"/>
                <a:cs typeface="Meiryo"/>
                <a:sym typeface="Meiryo"/>
              </a:rPr>
              <a:t>スポーツツーリズムの注目</a:t>
            </a:r>
          </a:p>
        </p:txBody>
      </p:sp>
      <p:cxnSp>
        <p:nvCxnSpPr>
          <p:cNvPr id="202" name="Google Shape;202;p27"/>
          <p:cNvCxnSpPr>
            <a:cxnSpLocks/>
            <a:stCxn id="199" idx="1"/>
            <a:endCxn id="199" idx="1"/>
          </p:cNvCxnSpPr>
          <p:nvPr/>
        </p:nvCxnSpPr>
        <p:spPr>
          <a:xfrm>
            <a:off x="516750" y="1643062"/>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4. </a:t>
            </a:r>
            <a:r>
              <a:rPr lang="ja-JP" altLang="en-US" sz="3600" dirty="0">
                <a:latin typeface="Meiryo"/>
                <a:ea typeface="Meiryo"/>
                <a:cs typeface="Meiryo"/>
                <a:sym typeface="Meiryo"/>
              </a:rPr>
              <a:t>プラン内容 </a:t>
            </a:r>
            <a:r>
              <a:rPr lang="en-US" altLang="ja-JP" sz="3600" dirty="0">
                <a:latin typeface="Meiryo"/>
                <a:ea typeface="Meiryo"/>
                <a:cs typeface="Meiryo"/>
                <a:sym typeface="Meiryo"/>
              </a:rPr>
              <a:t>-➀</a:t>
            </a:r>
            <a:r>
              <a:rPr lang="ja-JP" altLang="en-US" sz="3600" dirty="0">
                <a:latin typeface="Meiryo"/>
                <a:ea typeface="Meiryo"/>
                <a:cs typeface="Meiryo"/>
                <a:sym typeface="Meiryo"/>
              </a:rPr>
              <a:t>アクテビティ</a:t>
            </a:r>
            <a:r>
              <a:rPr lang="en-US" altLang="ja-JP" sz="3600" dirty="0">
                <a:latin typeface="Meiryo"/>
                <a:ea typeface="Meiryo"/>
                <a:cs typeface="Meiryo"/>
                <a:sym typeface="Meiryo"/>
              </a:rPr>
              <a:t>-</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13</a:t>
            </a:fld>
            <a:endParaRPr/>
          </a:p>
        </p:txBody>
      </p:sp>
      <p:sp>
        <p:nvSpPr>
          <p:cNvPr id="12" name="Google Shape;87;p18">
            <a:extLst>
              <a:ext uri="{FF2B5EF4-FFF2-40B4-BE49-F238E27FC236}">
                <a16:creationId xmlns:a16="http://schemas.microsoft.com/office/drawing/2014/main" id="{CC5AF29F-D92E-45AA-B633-9776CF88B96D}"/>
              </a:ext>
            </a:extLst>
          </p:cNvPr>
          <p:cNvSpPr txBox="1"/>
          <p:nvPr/>
        </p:nvSpPr>
        <p:spPr>
          <a:xfrm>
            <a:off x="3438526" y="4800350"/>
            <a:ext cx="5266424" cy="3308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950" dirty="0">
                <a:solidFill>
                  <a:schemeClr val="dk1"/>
                </a:solidFill>
                <a:latin typeface="メイリオ" panose="020B0604030504040204" pitchFamily="50" charset="-128"/>
                <a:ea typeface="メイリオ" panose="020B0604030504040204" pitchFamily="50" charset="-128"/>
              </a:rPr>
              <a:t>参考：スポーツ庁「スポーツツーリズムに関する国内マーケティング調査報告書」平成</a:t>
            </a:r>
            <a:r>
              <a:rPr lang="en-US" altLang="ja-JP" sz="950" dirty="0">
                <a:solidFill>
                  <a:schemeClr val="dk1"/>
                </a:solidFill>
                <a:latin typeface="メイリオ" panose="020B0604030504040204" pitchFamily="50" charset="-128"/>
                <a:ea typeface="メイリオ" panose="020B0604030504040204" pitchFamily="50" charset="-128"/>
              </a:rPr>
              <a:t>30</a:t>
            </a:r>
            <a:r>
              <a:rPr lang="ja-JP" altLang="en-US" sz="950" dirty="0">
                <a:solidFill>
                  <a:schemeClr val="dk1"/>
                </a:solidFill>
                <a:latin typeface="メイリオ" panose="020B0604030504040204" pitchFamily="50" charset="-128"/>
                <a:ea typeface="メイリオ" panose="020B0604030504040204" pitchFamily="50" charset="-128"/>
              </a:rPr>
              <a:t>年</a:t>
            </a:r>
          </a:p>
        </p:txBody>
      </p:sp>
      <p:pic>
        <p:nvPicPr>
          <p:cNvPr id="2" name="図 1">
            <a:extLst>
              <a:ext uri="{FF2B5EF4-FFF2-40B4-BE49-F238E27FC236}">
                <a16:creationId xmlns:a16="http://schemas.microsoft.com/office/drawing/2014/main" id="{5A47DDD3-5AFF-496B-B87A-358A5970DCF8}"/>
              </a:ext>
            </a:extLst>
          </p:cNvPr>
          <p:cNvPicPr>
            <a:picLocks noChangeAspect="1"/>
          </p:cNvPicPr>
          <p:nvPr/>
        </p:nvPicPr>
        <p:blipFill>
          <a:blip r:embed="rId3"/>
          <a:stretch>
            <a:fillRect/>
          </a:stretch>
        </p:blipFill>
        <p:spPr>
          <a:xfrm>
            <a:off x="1181957" y="1850104"/>
            <a:ext cx="6608637" cy="2993395"/>
          </a:xfrm>
          <a:prstGeom prst="rect">
            <a:avLst/>
          </a:prstGeom>
        </p:spPr>
      </p:pic>
      <p:sp>
        <p:nvSpPr>
          <p:cNvPr id="3" name="正方形/長方形 2">
            <a:extLst>
              <a:ext uri="{FF2B5EF4-FFF2-40B4-BE49-F238E27FC236}">
                <a16:creationId xmlns:a16="http://schemas.microsoft.com/office/drawing/2014/main" id="{27BD41B8-44AF-401D-AFA2-3E1CD3B8BC17}"/>
              </a:ext>
            </a:extLst>
          </p:cNvPr>
          <p:cNvSpPr/>
          <p:nvPr/>
        </p:nvSpPr>
        <p:spPr>
          <a:xfrm>
            <a:off x="3807968" y="1851215"/>
            <a:ext cx="818896" cy="660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6949F1F-0DF9-40CD-893E-E75DF597C9E4}"/>
              </a:ext>
            </a:extLst>
          </p:cNvPr>
          <p:cNvSpPr/>
          <p:nvPr/>
        </p:nvSpPr>
        <p:spPr>
          <a:xfrm>
            <a:off x="6191504" y="1866603"/>
            <a:ext cx="818896" cy="660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47517797-5292-4C71-8CE3-8AC5FD536C6F}"/>
              </a:ext>
            </a:extLst>
          </p:cNvPr>
          <p:cNvSpPr/>
          <p:nvPr/>
        </p:nvSpPr>
        <p:spPr>
          <a:xfrm>
            <a:off x="3807968" y="3828288"/>
            <a:ext cx="818896" cy="1950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38DF2AD2-C560-457C-B1CB-0953D9646E5C}"/>
              </a:ext>
            </a:extLst>
          </p:cNvPr>
          <p:cNvSpPr/>
          <p:nvPr/>
        </p:nvSpPr>
        <p:spPr>
          <a:xfrm>
            <a:off x="6191504" y="3828288"/>
            <a:ext cx="818896" cy="1950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1944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390649"/>
            <a:ext cx="8110500" cy="5048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ja-JP" sz="1800" dirty="0">
                <a:latin typeface="Meiryo"/>
                <a:ea typeface="Meiryo"/>
                <a:cs typeface="Meiryo"/>
                <a:sym typeface="Meiryo"/>
              </a:rPr>
              <a:t>【</a:t>
            </a:r>
            <a:r>
              <a:rPr lang="ja-JP" altLang="en-US" sz="1800" dirty="0">
                <a:latin typeface="Meiryo"/>
                <a:ea typeface="Meiryo"/>
                <a:cs typeface="Meiryo"/>
                <a:sym typeface="Meiryo"/>
              </a:rPr>
              <a:t>背景２</a:t>
            </a:r>
            <a:r>
              <a:rPr lang="en-US" altLang="ja-JP" sz="1800" dirty="0">
                <a:latin typeface="Meiryo"/>
                <a:ea typeface="Meiryo"/>
                <a:cs typeface="Meiryo"/>
                <a:sym typeface="Meiryo"/>
              </a:rPr>
              <a:t>】</a:t>
            </a:r>
            <a:r>
              <a:rPr lang="ja-JP" altLang="en-US" sz="1800" dirty="0">
                <a:latin typeface="Meiryo"/>
                <a:ea typeface="Meiryo"/>
                <a:cs typeface="Meiryo"/>
                <a:sym typeface="Meiryo"/>
              </a:rPr>
              <a:t>若い女性へのキャンプの流行（</a:t>
            </a:r>
            <a:r>
              <a:rPr lang="en-US" altLang="ja-JP" sz="1800" dirty="0">
                <a:latin typeface="Meiryo"/>
                <a:ea typeface="Meiryo"/>
                <a:cs typeface="Meiryo"/>
                <a:sym typeface="Meiryo"/>
              </a:rPr>
              <a:t>SNS</a:t>
            </a:r>
            <a:r>
              <a:rPr lang="ja-JP" altLang="en-US" sz="1800" dirty="0">
                <a:latin typeface="Meiryo"/>
                <a:ea typeface="Meiryo"/>
                <a:cs typeface="Meiryo"/>
                <a:sym typeface="Meiryo"/>
              </a:rPr>
              <a:t>）</a:t>
            </a:r>
          </a:p>
        </p:txBody>
      </p:sp>
      <p:cxnSp>
        <p:nvCxnSpPr>
          <p:cNvPr id="202" name="Google Shape;202;p27"/>
          <p:cNvCxnSpPr>
            <a:cxnSpLocks/>
            <a:stCxn id="199" idx="1"/>
            <a:endCxn id="199" idx="1"/>
          </p:cNvCxnSpPr>
          <p:nvPr/>
        </p:nvCxnSpPr>
        <p:spPr>
          <a:xfrm>
            <a:off x="516750" y="1643062"/>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4. </a:t>
            </a:r>
            <a:r>
              <a:rPr lang="ja-JP" altLang="en-US" sz="3600" dirty="0">
                <a:latin typeface="Meiryo"/>
                <a:ea typeface="Meiryo"/>
                <a:cs typeface="Meiryo"/>
                <a:sym typeface="Meiryo"/>
              </a:rPr>
              <a:t>プラン内容 </a:t>
            </a:r>
            <a:r>
              <a:rPr lang="en-US" altLang="ja-JP" sz="3600" dirty="0">
                <a:latin typeface="Meiryo"/>
                <a:ea typeface="Meiryo"/>
                <a:cs typeface="Meiryo"/>
                <a:sym typeface="Meiryo"/>
              </a:rPr>
              <a:t>-➀</a:t>
            </a:r>
            <a:r>
              <a:rPr lang="ja-JP" altLang="en-US" sz="3600" dirty="0">
                <a:latin typeface="Meiryo"/>
                <a:ea typeface="Meiryo"/>
                <a:cs typeface="Meiryo"/>
                <a:sym typeface="Meiryo"/>
              </a:rPr>
              <a:t>アクテビティ</a:t>
            </a:r>
            <a:r>
              <a:rPr lang="en-US" altLang="ja-JP" sz="3600" dirty="0">
                <a:latin typeface="Meiryo"/>
                <a:ea typeface="Meiryo"/>
                <a:cs typeface="Meiryo"/>
                <a:sym typeface="Meiryo"/>
              </a:rPr>
              <a:t>-</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14</a:t>
            </a:fld>
            <a:endParaRPr/>
          </a:p>
        </p:txBody>
      </p:sp>
      <p:sp>
        <p:nvSpPr>
          <p:cNvPr id="12" name="Google Shape;87;p18">
            <a:extLst>
              <a:ext uri="{FF2B5EF4-FFF2-40B4-BE49-F238E27FC236}">
                <a16:creationId xmlns:a16="http://schemas.microsoft.com/office/drawing/2014/main" id="{CC5AF29F-D92E-45AA-B633-9776CF88B96D}"/>
              </a:ext>
            </a:extLst>
          </p:cNvPr>
          <p:cNvSpPr txBox="1"/>
          <p:nvPr/>
        </p:nvSpPr>
        <p:spPr>
          <a:xfrm>
            <a:off x="439050" y="4731782"/>
            <a:ext cx="8265900" cy="3308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950" dirty="0">
                <a:solidFill>
                  <a:schemeClr val="dk1"/>
                </a:solidFill>
                <a:latin typeface="メイリオ" panose="020B0604030504040204" pitchFamily="50" charset="-128"/>
                <a:ea typeface="メイリオ" panose="020B0604030504040204" pitchFamily="50" charset="-128"/>
              </a:rPr>
              <a:t>参考：</a:t>
            </a:r>
            <a:r>
              <a:rPr lang="en-US" altLang="ja-JP" sz="950" dirty="0">
                <a:solidFill>
                  <a:schemeClr val="dk1"/>
                </a:solidFill>
                <a:latin typeface="メイリオ" panose="020B0604030504040204" pitchFamily="50" charset="-128"/>
                <a:ea typeface="メイリオ" panose="020B0604030504040204" pitchFamily="50" charset="-128"/>
                <a:hlinkClick r:id="rId3"/>
              </a:rPr>
              <a:t>https://prtimes.jp/main/html/rd/p/000000010.000046252.html</a:t>
            </a:r>
            <a:endParaRPr lang="en-US" altLang="ja-JP" sz="950" dirty="0">
              <a:solidFill>
                <a:schemeClr val="dk1"/>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2DA409EA-18CE-4E86-A45B-B51F43568F26}"/>
              </a:ext>
            </a:extLst>
          </p:cNvPr>
          <p:cNvPicPr>
            <a:picLocks noChangeAspect="1"/>
          </p:cNvPicPr>
          <p:nvPr/>
        </p:nvPicPr>
        <p:blipFill>
          <a:blip r:embed="rId4"/>
          <a:stretch>
            <a:fillRect/>
          </a:stretch>
        </p:blipFill>
        <p:spPr>
          <a:xfrm>
            <a:off x="439050" y="2000537"/>
            <a:ext cx="4840644" cy="2731245"/>
          </a:xfrm>
          <a:prstGeom prst="rect">
            <a:avLst/>
          </a:prstGeom>
        </p:spPr>
      </p:pic>
      <p:pic>
        <p:nvPicPr>
          <p:cNvPr id="4" name="図 3">
            <a:extLst>
              <a:ext uri="{FF2B5EF4-FFF2-40B4-BE49-F238E27FC236}">
                <a16:creationId xmlns:a16="http://schemas.microsoft.com/office/drawing/2014/main" id="{B3E60D20-BE16-48B8-B668-8AF308B93C3F}"/>
              </a:ext>
            </a:extLst>
          </p:cNvPr>
          <p:cNvPicPr>
            <a:picLocks noChangeAspect="1"/>
          </p:cNvPicPr>
          <p:nvPr/>
        </p:nvPicPr>
        <p:blipFill>
          <a:blip r:embed="rId5"/>
          <a:stretch>
            <a:fillRect/>
          </a:stretch>
        </p:blipFill>
        <p:spPr>
          <a:xfrm>
            <a:off x="5603372" y="1458755"/>
            <a:ext cx="3023878" cy="3438442"/>
          </a:xfrm>
          <a:prstGeom prst="rect">
            <a:avLst/>
          </a:prstGeom>
        </p:spPr>
      </p:pic>
    </p:spTree>
    <p:extLst>
      <p:ext uri="{BB962C8B-B14F-4D97-AF65-F5344CB8AC3E}">
        <p14:creationId xmlns:p14="http://schemas.microsoft.com/office/powerpoint/2010/main" val="3110598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502949"/>
            <a:ext cx="8110500" cy="47825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700" b="1" dirty="0">
                <a:latin typeface="Meiryo"/>
                <a:ea typeface="Meiryo"/>
                <a:cs typeface="Meiryo"/>
                <a:sym typeface="Meiryo"/>
              </a:rPr>
              <a:t>②健康</a:t>
            </a:r>
            <a:endParaRPr sz="2500" dirty="0">
              <a:latin typeface="Meiryo"/>
              <a:ea typeface="Meiryo"/>
              <a:cs typeface="Meiryo"/>
              <a:sym typeface="Meiryo"/>
            </a:endParaRPr>
          </a:p>
        </p:txBody>
      </p:sp>
      <p:cxnSp>
        <p:nvCxnSpPr>
          <p:cNvPr id="202" name="Google Shape;202;p27"/>
          <p:cNvCxnSpPr>
            <a:cxnSpLocks/>
            <a:stCxn id="199" idx="1"/>
            <a:endCxn id="199" idx="1"/>
          </p:cNvCxnSpPr>
          <p:nvPr/>
        </p:nvCxnSpPr>
        <p:spPr>
          <a:xfrm>
            <a:off x="516750" y="1742075"/>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4. </a:t>
            </a:r>
            <a:r>
              <a:rPr lang="ja-JP" altLang="en-US" sz="3600" dirty="0">
                <a:latin typeface="Meiryo"/>
                <a:ea typeface="Meiryo"/>
                <a:cs typeface="Meiryo"/>
                <a:sym typeface="Meiryo"/>
              </a:rPr>
              <a:t>プラン内容</a:t>
            </a:r>
            <a:r>
              <a:rPr lang="en-US" altLang="ja-JP" sz="3600" dirty="0">
                <a:latin typeface="Meiryo"/>
                <a:ea typeface="Meiryo"/>
                <a:cs typeface="Meiryo"/>
                <a:sym typeface="Meiryo"/>
              </a:rPr>
              <a:t> -</a:t>
            </a:r>
            <a:r>
              <a:rPr lang="ja-JP" altLang="en-US" sz="3600" dirty="0">
                <a:latin typeface="Meiryo"/>
                <a:ea typeface="Meiryo"/>
                <a:cs typeface="Meiryo"/>
                <a:sym typeface="Meiryo"/>
              </a:rPr>
              <a:t>②健康</a:t>
            </a:r>
            <a:r>
              <a:rPr lang="en-US" altLang="ja-JP" sz="3600" dirty="0">
                <a:latin typeface="Meiryo"/>
                <a:ea typeface="Meiryo"/>
                <a:cs typeface="Meiryo"/>
                <a:sym typeface="Meiryo"/>
              </a:rPr>
              <a:t>-</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15</a:t>
            </a:fld>
            <a:endParaRPr/>
          </a:p>
        </p:txBody>
      </p:sp>
      <p:sp>
        <p:nvSpPr>
          <p:cNvPr id="9" name="Google Shape;199;p27">
            <a:extLst>
              <a:ext uri="{FF2B5EF4-FFF2-40B4-BE49-F238E27FC236}">
                <a16:creationId xmlns:a16="http://schemas.microsoft.com/office/drawing/2014/main" id="{E762A81C-EA12-46B7-AF87-7E07F0DF0CA8}"/>
              </a:ext>
            </a:extLst>
          </p:cNvPr>
          <p:cNvSpPr txBox="1"/>
          <p:nvPr/>
        </p:nvSpPr>
        <p:spPr>
          <a:xfrm>
            <a:off x="516750" y="3600450"/>
            <a:ext cx="8110500" cy="11998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000" b="1" dirty="0">
                <a:latin typeface="Meiryo"/>
                <a:ea typeface="Meiryo"/>
                <a:cs typeface="Meiryo"/>
                <a:sym typeface="Meiryo"/>
              </a:rPr>
              <a:t>コース案</a:t>
            </a:r>
            <a:endParaRPr lang="en-US" altLang="ja-JP" sz="2000" b="1" dirty="0">
              <a:latin typeface="Meiryo"/>
              <a:ea typeface="Meiryo"/>
              <a:cs typeface="Meiryo"/>
              <a:sym typeface="Meiryo"/>
            </a:endParaRPr>
          </a:p>
          <a:p>
            <a:pPr marL="0" lvl="0" indent="0" algn="l" rtl="0">
              <a:spcBef>
                <a:spcPts val="0"/>
              </a:spcBef>
              <a:spcAft>
                <a:spcPts val="0"/>
              </a:spcAft>
              <a:buNone/>
            </a:pPr>
            <a:r>
              <a:rPr lang="ja-JP" altLang="en-US" sz="1800" dirty="0">
                <a:latin typeface="Meiryo"/>
                <a:ea typeface="Meiryo"/>
                <a:cs typeface="Meiryo"/>
                <a:sym typeface="Meiryo"/>
              </a:rPr>
              <a:t>・朝のヨガと森林浴ができるスペース　＋　地元野菜のお昼ご飯のチケット</a:t>
            </a:r>
          </a:p>
          <a:p>
            <a:pPr marL="0" lvl="0" indent="0" algn="l" rtl="0">
              <a:spcBef>
                <a:spcPts val="0"/>
              </a:spcBef>
              <a:spcAft>
                <a:spcPts val="0"/>
              </a:spcAft>
              <a:buNone/>
            </a:pPr>
            <a:r>
              <a:rPr lang="ja-JP" altLang="en-US" sz="1800" dirty="0">
                <a:latin typeface="Meiryo"/>
                <a:ea typeface="Meiryo"/>
                <a:cs typeface="Meiryo"/>
                <a:sym typeface="Meiryo"/>
              </a:rPr>
              <a:t>・朝のヨガと森林浴ができるスペース　＋　温泉でのんびりできるチケット</a:t>
            </a:r>
            <a:endParaRPr lang="en-US" altLang="ja-JP" sz="1800" dirty="0">
              <a:latin typeface="Meiryo"/>
              <a:ea typeface="Meiryo"/>
              <a:cs typeface="Meiryo"/>
              <a:sym typeface="Meiryo"/>
            </a:endParaRPr>
          </a:p>
          <a:p>
            <a:pPr marL="0" lvl="0" indent="0" algn="l" rtl="0">
              <a:spcBef>
                <a:spcPts val="0"/>
              </a:spcBef>
              <a:spcAft>
                <a:spcPts val="0"/>
              </a:spcAft>
              <a:buNone/>
            </a:pPr>
            <a:r>
              <a:rPr lang="ja-JP" altLang="en-US" sz="1800" dirty="0">
                <a:latin typeface="Meiryo"/>
                <a:ea typeface="Meiryo"/>
                <a:cs typeface="Meiryo"/>
                <a:sym typeface="Meiryo"/>
              </a:rPr>
              <a:t>→宿泊の際はグランピング</a:t>
            </a:r>
          </a:p>
        </p:txBody>
      </p:sp>
      <p:sp>
        <p:nvSpPr>
          <p:cNvPr id="8" name="Google Shape;97;p17">
            <a:extLst>
              <a:ext uri="{FF2B5EF4-FFF2-40B4-BE49-F238E27FC236}">
                <a16:creationId xmlns:a16="http://schemas.microsoft.com/office/drawing/2014/main" id="{3CC1F546-814B-454F-AA4E-81C44716289B}"/>
              </a:ext>
            </a:extLst>
          </p:cNvPr>
          <p:cNvSpPr/>
          <p:nvPr/>
        </p:nvSpPr>
        <p:spPr>
          <a:xfrm>
            <a:off x="680700" y="2047874"/>
            <a:ext cx="7634625" cy="1114427"/>
          </a:xfrm>
          <a:prstGeom prst="rect">
            <a:avLst/>
          </a:prstGeom>
          <a:solidFill>
            <a:srgbClr val="CFE2F3"/>
          </a:solidFill>
          <a:ln w="38100"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2600" b="1" dirty="0">
                <a:solidFill>
                  <a:srgbClr val="073763"/>
                </a:solidFill>
                <a:latin typeface="Meiryo"/>
                <a:ea typeface="Meiryo"/>
                <a:cs typeface="Meiryo"/>
                <a:sym typeface="Meiryo"/>
              </a:rPr>
              <a:t>テーマ：</a:t>
            </a:r>
            <a:r>
              <a:rPr lang="ja-JP" altLang="en-US" sz="2400" b="1" dirty="0">
                <a:solidFill>
                  <a:srgbClr val="073763"/>
                </a:solidFill>
                <a:latin typeface="Meiryo"/>
                <a:ea typeface="Meiryo"/>
                <a:cs typeface="Meiryo"/>
                <a:sym typeface="Meiryo"/>
              </a:rPr>
              <a:t>「身体の内側からリフレッシュ</a:t>
            </a:r>
            <a:endParaRPr lang="en-US" altLang="ja-JP" sz="2400" b="1" dirty="0">
              <a:solidFill>
                <a:srgbClr val="073763"/>
              </a:solidFill>
              <a:latin typeface="Meiryo"/>
              <a:ea typeface="Meiryo"/>
              <a:cs typeface="Meiryo"/>
              <a:sym typeface="Meiryo"/>
            </a:endParaRPr>
          </a:p>
          <a:p>
            <a:pPr marL="0" lvl="0" indent="0" algn="ctr" rtl="0">
              <a:spcBef>
                <a:spcPts val="0"/>
              </a:spcBef>
              <a:spcAft>
                <a:spcPts val="0"/>
              </a:spcAft>
              <a:buNone/>
            </a:pPr>
            <a:r>
              <a:rPr lang="ja-JP" altLang="en-US" sz="2400" b="1" dirty="0">
                <a:solidFill>
                  <a:srgbClr val="073763"/>
                </a:solidFill>
                <a:latin typeface="Meiryo"/>
                <a:ea typeface="Meiryo"/>
                <a:cs typeface="Meiryo"/>
                <a:sym typeface="Meiryo"/>
              </a:rPr>
              <a:t>　　　　私だけのやすらぎプラン」</a:t>
            </a:r>
          </a:p>
        </p:txBody>
      </p:sp>
    </p:spTree>
    <p:extLst>
      <p:ext uri="{BB962C8B-B14F-4D97-AF65-F5344CB8AC3E}">
        <p14:creationId xmlns:p14="http://schemas.microsoft.com/office/powerpoint/2010/main" val="3382699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390649"/>
            <a:ext cx="8110500" cy="5048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ja-JP" sz="1800" dirty="0">
                <a:latin typeface="Meiryo"/>
                <a:ea typeface="Meiryo"/>
                <a:cs typeface="Meiryo"/>
                <a:sym typeface="Meiryo"/>
              </a:rPr>
              <a:t>【</a:t>
            </a:r>
            <a:r>
              <a:rPr lang="ja-JP" altLang="en-US" sz="1800" dirty="0">
                <a:latin typeface="Meiryo"/>
                <a:ea typeface="Meiryo"/>
                <a:cs typeface="Meiryo"/>
                <a:sym typeface="Meiryo"/>
              </a:rPr>
              <a:t>背景１</a:t>
            </a:r>
            <a:r>
              <a:rPr lang="en-US" altLang="ja-JP" sz="1800" dirty="0">
                <a:latin typeface="Meiryo"/>
                <a:ea typeface="Meiryo"/>
                <a:cs typeface="Meiryo"/>
                <a:sym typeface="Meiryo"/>
              </a:rPr>
              <a:t>】</a:t>
            </a:r>
            <a:r>
              <a:rPr lang="ja-JP" altLang="en-US" sz="1800" dirty="0">
                <a:latin typeface="Meiryo"/>
                <a:ea typeface="Meiryo"/>
                <a:cs typeface="Meiryo"/>
                <a:sym typeface="Meiryo"/>
              </a:rPr>
              <a:t>女性は健康に気を使っている</a:t>
            </a:r>
          </a:p>
        </p:txBody>
      </p:sp>
      <p:cxnSp>
        <p:nvCxnSpPr>
          <p:cNvPr id="202" name="Google Shape;202;p27"/>
          <p:cNvCxnSpPr>
            <a:cxnSpLocks/>
            <a:stCxn id="199" idx="1"/>
            <a:endCxn id="199" idx="1"/>
          </p:cNvCxnSpPr>
          <p:nvPr/>
        </p:nvCxnSpPr>
        <p:spPr>
          <a:xfrm>
            <a:off x="516750" y="1643062"/>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4. </a:t>
            </a:r>
            <a:r>
              <a:rPr lang="ja-JP" altLang="en-US" sz="3600" dirty="0">
                <a:latin typeface="Meiryo"/>
                <a:ea typeface="Meiryo"/>
                <a:cs typeface="Meiryo"/>
                <a:sym typeface="Meiryo"/>
              </a:rPr>
              <a:t>プラン内容 </a:t>
            </a:r>
            <a:r>
              <a:rPr lang="en-US" altLang="ja-JP" sz="3600" dirty="0">
                <a:latin typeface="Meiryo"/>
                <a:ea typeface="Meiryo"/>
                <a:cs typeface="Meiryo"/>
                <a:sym typeface="Meiryo"/>
              </a:rPr>
              <a:t>-②</a:t>
            </a:r>
            <a:r>
              <a:rPr lang="ja-JP" altLang="en-US" sz="3600" dirty="0">
                <a:latin typeface="Meiryo"/>
                <a:ea typeface="Meiryo"/>
                <a:cs typeface="Meiryo"/>
                <a:sym typeface="Meiryo"/>
              </a:rPr>
              <a:t>健康</a:t>
            </a:r>
            <a:r>
              <a:rPr lang="en-US" altLang="ja-JP" sz="3600" dirty="0">
                <a:latin typeface="Meiryo"/>
                <a:ea typeface="Meiryo"/>
                <a:cs typeface="Meiryo"/>
                <a:sym typeface="Meiryo"/>
              </a:rPr>
              <a:t>-</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16</a:t>
            </a:fld>
            <a:endParaRPr/>
          </a:p>
        </p:txBody>
      </p:sp>
      <p:sp>
        <p:nvSpPr>
          <p:cNvPr id="12" name="Google Shape;87;p18">
            <a:extLst>
              <a:ext uri="{FF2B5EF4-FFF2-40B4-BE49-F238E27FC236}">
                <a16:creationId xmlns:a16="http://schemas.microsoft.com/office/drawing/2014/main" id="{CC5AF29F-D92E-45AA-B633-9776CF88B96D}"/>
              </a:ext>
            </a:extLst>
          </p:cNvPr>
          <p:cNvSpPr txBox="1"/>
          <p:nvPr/>
        </p:nvSpPr>
        <p:spPr>
          <a:xfrm>
            <a:off x="5080337" y="4800350"/>
            <a:ext cx="3624612" cy="3308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950" dirty="0">
                <a:solidFill>
                  <a:schemeClr val="dk1"/>
                </a:solidFill>
                <a:latin typeface="メイリオ" panose="020B0604030504040204" pitchFamily="50" charset="-128"/>
                <a:ea typeface="メイリオ" panose="020B0604030504040204" pitchFamily="50" charset="-128"/>
              </a:rPr>
              <a:t>参考：</a:t>
            </a:r>
            <a:r>
              <a:rPr lang="zh-TW" altLang="en-US" sz="950" dirty="0">
                <a:solidFill>
                  <a:schemeClr val="dk1"/>
                </a:solidFill>
                <a:latin typeface="メイリオ" panose="020B0604030504040204" pitchFamily="50" charset="-128"/>
                <a:ea typeface="メイリオ" panose="020B0604030504040204" pitchFamily="50" charset="-128"/>
              </a:rPr>
              <a:t>博報堂生活総合研究所</a:t>
            </a:r>
            <a:endParaRPr lang="ja-JP" altLang="en-US" sz="950" dirty="0">
              <a:solidFill>
                <a:schemeClr val="dk1"/>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1BFB7543-EE88-454F-BC55-987D305C5919}"/>
              </a:ext>
            </a:extLst>
          </p:cNvPr>
          <p:cNvPicPr>
            <a:picLocks noChangeAspect="1"/>
          </p:cNvPicPr>
          <p:nvPr/>
        </p:nvPicPr>
        <p:blipFill>
          <a:blip r:embed="rId3"/>
          <a:stretch>
            <a:fillRect/>
          </a:stretch>
        </p:blipFill>
        <p:spPr>
          <a:xfrm>
            <a:off x="715223" y="1796379"/>
            <a:ext cx="4365114" cy="3334801"/>
          </a:xfrm>
          <a:prstGeom prst="rect">
            <a:avLst/>
          </a:prstGeom>
        </p:spPr>
      </p:pic>
      <p:sp>
        <p:nvSpPr>
          <p:cNvPr id="11" name="Google Shape;166;p24">
            <a:extLst>
              <a:ext uri="{FF2B5EF4-FFF2-40B4-BE49-F238E27FC236}">
                <a16:creationId xmlns:a16="http://schemas.microsoft.com/office/drawing/2014/main" id="{331DD61A-1C53-4EBD-AA9E-230C2FD20529}"/>
              </a:ext>
            </a:extLst>
          </p:cNvPr>
          <p:cNvSpPr/>
          <p:nvPr/>
        </p:nvSpPr>
        <p:spPr>
          <a:xfrm>
            <a:off x="5495820" y="2255520"/>
            <a:ext cx="3131430" cy="992507"/>
          </a:xfrm>
          <a:prstGeom prst="rect">
            <a:avLst/>
          </a:prstGeom>
          <a:solidFill>
            <a:srgbClr val="CFE2F3"/>
          </a:solidFill>
          <a:ln>
            <a:noFill/>
          </a:ln>
        </p:spPr>
        <p:txBody>
          <a:bodyPr spcFirstLastPara="1" wrap="square" lIns="68575" tIns="81000" rIns="68575" bIns="34275" anchor="ctr" anchorCtr="0">
            <a:noAutofit/>
          </a:bodyPr>
          <a:lstStyle/>
          <a:p>
            <a:pPr marL="0" marR="0" lvl="0" indent="0" algn="ctr" rtl="0">
              <a:spcBef>
                <a:spcPts val="0"/>
              </a:spcBef>
              <a:spcAft>
                <a:spcPts val="0"/>
              </a:spcAft>
              <a:buNone/>
            </a:pPr>
            <a:r>
              <a:rPr lang="ja-JP" altLang="en-US" sz="1800" b="1" dirty="0">
                <a:solidFill>
                  <a:srgbClr val="1F3864"/>
                </a:solidFill>
                <a:latin typeface="Meiryo"/>
                <a:ea typeface="Meiryo"/>
                <a:cs typeface="Meiryo"/>
                <a:sym typeface="Meiryo"/>
              </a:rPr>
              <a:t>始めたいこと第</a:t>
            </a:r>
            <a:r>
              <a:rPr lang="en-US" altLang="ja-JP" sz="1800" b="1" dirty="0">
                <a:solidFill>
                  <a:srgbClr val="1F3864"/>
                </a:solidFill>
                <a:latin typeface="Meiryo"/>
                <a:ea typeface="Meiryo"/>
                <a:cs typeface="Meiryo"/>
                <a:sym typeface="Meiryo"/>
              </a:rPr>
              <a:t>1</a:t>
            </a:r>
            <a:r>
              <a:rPr lang="ja-JP" altLang="en-US" sz="1800" b="1" dirty="0">
                <a:solidFill>
                  <a:srgbClr val="1F3864"/>
                </a:solidFill>
                <a:latin typeface="Meiryo"/>
                <a:ea typeface="Meiryo"/>
                <a:cs typeface="Meiryo"/>
                <a:sym typeface="Meiryo"/>
              </a:rPr>
              <a:t>位</a:t>
            </a:r>
          </a:p>
          <a:p>
            <a:pPr marL="0" marR="0" lvl="0" indent="0" algn="ctr" rtl="0">
              <a:spcBef>
                <a:spcPts val="0"/>
              </a:spcBef>
              <a:spcAft>
                <a:spcPts val="0"/>
              </a:spcAft>
              <a:buNone/>
            </a:pPr>
            <a:r>
              <a:rPr lang="ja-JP" altLang="en-US" sz="1800" b="1" dirty="0">
                <a:solidFill>
                  <a:srgbClr val="1F3864"/>
                </a:solidFill>
                <a:latin typeface="Meiryo"/>
                <a:ea typeface="Meiryo"/>
                <a:cs typeface="Meiryo"/>
                <a:sym typeface="Meiryo"/>
              </a:rPr>
              <a:t>「運動・体操・筋トレ」</a:t>
            </a:r>
            <a:endParaRPr lang="en-US" altLang="ja-JP" sz="1800" b="1" dirty="0">
              <a:solidFill>
                <a:srgbClr val="1F3864"/>
              </a:solidFill>
              <a:latin typeface="Meiryo"/>
              <a:ea typeface="Meiryo"/>
              <a:cs typeface="Meiryo"/>
              <a:sym typeface="Meiryo"/>
            </a:endParaRPr>
          </a:p>
        </p:txBody>
      </p:sp>
      <p:sp>
        <p:nvSpPr>
          <p:cNvPr id="13" name="Google Shape;166;p24">
            <a:extLst>
              <a:ext uri="{FF2B5EF4-FFF2-40B4-BE49-F238E27FC236}">
                <a16:creationId xmlns:a16="http://schemas.microsoft.com/office/drawing/2014/main" id="{7FA623B8-5D11-45E4-A26F-CD3CB7E0E1D7}"/>
              </a:ext>
            </a:extLst>
          </p:cNvPr>
          <p:cNvSpPr/>
          <p:nvPr/>
        </p:nvSpPr>
        <p:spPr>
          <a:xfrm>
            <a:off x="5495820" y="3385160"/>
            <a:ext cx="3131430" cy="992507"/>
          </a:xfrm>
          <a:prstGeom prst="rect">
            <a:avLst/>
          </a:prstGeom>
          <a:solidFill>
            <a:srgbClr val="CFE2F3"/>
          </a:solidFill>
          <a:ln>
            <a:noFill/>
          </a:ln>
        </p:spPr>
        <p:txBody>
          <a:bodyPr spcFirstLastPara="1" wrap="square" lIns="68575" tIns="81000" rIns="68575" bIns="34275" anchor="ctr" anchorCtr="0">
            <a:noAutofit/>
          </a:bodyPr>
          <a:lstStyle/>
          <a:p>
            <a:pPr marL="0" marR="0" lvl="0" indent="0" algn="ctr" rtl="0">
              <a:spcBef>
                <a:spcPts val="0"/>
              </a:spcBef>
              <a:spcAft>
                <a:spcPts val="0"/>
              </a:spcAft>
              <a:buNone/>
            </a:pPr>
            <a:r>
              <a:rPr lang="ja-JP" altLang="en-US" sz="1800" b="1" dirty="0">
                <a:solidFill>
                  <a:srgbClr val="1F3864"/>
                </a:solidFill>
                <a:latin typeface="Meiryo"/>
                <a:ea typeface="Meiryo"/>
                <a:cs typeface="Meiryo"/>
                <a:sym typeface="Meiryo"/>
              </a:rPr>
              <a:t>やめたいこと第</a:t>
            </a:r>
            <a:r>
              <a:rPr lang="en-US" altLang="ja-JP" sz="1800" b="1" dirty="0">
                <a:solidFill>
                  <a:srgbClr val="1F3864"/>
                </a:solidFill>
                <a:latin typeface="Meiryo"/>
                <a:ea typeface="Meiryo"/>
                <a:cs typeface="Meiryo"/>
                <a:sym typeface="Meiryo"/>
              </a:rPr>
              <a:t>2</a:t>
            </a:r>
            <a:r>
              <a:rPr lang="ja-JP" altLang="en-US" sz="1800" b="1" dirty="0">
                <a:solidFill>
                  <a:srgbClr val="1F3864"/>
                </a:solidFill>
                <a:latin typeface="Meiryo"/>
                <a:ea typeface="Meiryo"/>
                <a:cs typeface="Meiryo"/>
                <a:sym typeface="Meiryo"/>
              </a:rPr>
              <a:t>位</a:t>
            </a:r>
          </a:p>
          <a:p>
            <a:pPr marL="0" marR="0" lvl="0" indent="0" algn="ctr" rtl="0">
              <a:spcBef>
                <a:spcPts val="0"/>
              </a:spcBef>
              <a:spcAft>
                <a:spcPts val="0"/>
              </a:spcAft>
              <a:buNone/>
            </a:pPr>
            <a:r>
              <a:rPr lang="ja-JP" altLang="en-US" sz="1800" b="1" dirty="0">
                <a:solidFill>
                  <a:srgbClr val="1F3864"/>
                </a:solidFill>
                <a:latin typeface="Meiryo"/>
                <a:ea typeface="Meiryo"/>
                <a:cs typeface="Meiryo"/>
                <a:sym typeface="Meiryo"/>
              </a:rPr>
              <a:t>「食べ過ぎ・飲み過ぎ」</a:t>
            </a:r>
          </a:p>
        </p:txBody>
      </p:sp>
    </p:spTree>
    <p:extLst>
      <p:ext uri="{BB962C8B-B14F-4D97-AF65-F5344CB8AC3E}">
        <p14:creationId xmlns:p14="http://schemas.microsoft.com/office/powerpoint/2010/main" val="2305203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390649"/>
            <a:ext cx="8110500" cy="5048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ja-JP" sz="1800" dirty="0">
                <a:latin typeface="Meiryo"/>
                <a:ea typeface="Meiryo"/>
                <a:cs typeface="Meiryo"/>
                <a:sym typeface="Meiryo"/>
              </a:rPr>
              <a:t>【</a:t>
            </a:r>
            <a:r>
              <a:rPr lang="ja-JP" altLang="en-US" sz="1800" dirty="0">
                <a:latin typeface="Meiryo"/>
                <a:ea typeface="Meiryo"/>
                <a:cs typeface="Meiryo"/>
                <a:sym typeface="Meiryo"/>
              </a:rPr>
              <a:t>背景２</a:t>
            </a:r>
            <a:r>
              <a:rPr lang="en-US" altLang="ja-JP" sz="1800" dirty="0">
                <a:latin typeface="Meiryo"/>
                <a:ea typeface="Meiryo"/>
                <a:cs typeface="Meiryo"/>
                <a:sym typeface="Meiryo"/>
              </a:rPr>
              <a:t>】</a:t>
            </a:r>
            <a:r>
              <a:rPr lang="ja-JP" altLang="en-US" sz="1800" dirty="0">
                <a:latin typeface="Meiryo"/>
                <a:ea typeface="Meiryo"/>
                <a:cs typeface="Meiryo"/>
                <a:sym typeface="Meiryo"/>
              </a:rPr>
              <a:t>キャンプでの不安や心配ごと</a:t>
            </a:r>
          </a:p>
        </p:txBody>
      </p:sp>
      <p:cxnSp>
        <p:nvCxnSpPr>
          <p:cNvPr id="202" name="Google Shape;202;p27"/>
          <p:cNvCxnSpPr>
            <a:cxnSpLocks/>
            <a:stCxn id="199" idx="1"/>
            <a:endCxn id="199" idx="1"/>
          </p:cNvCxnSpPr>
          <p:nvPr/>
        </p:nvCxnSpPr>
        <p:spPr>
          <a:xfrm>
            <a:off x="516750" y="1643062"/>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4. </a:t>
            </a:r>
            <a:r>
              <a:rPr lang="ja-JP" altLang="en-US" sz="3600" dirty="0">
                <a:latin typeface="Meiryo"/>
                <a:ea typeface="Meiryo"/>
                <a:cs typeface="Meiryo"/>
                <a:sym typeface="Meiryo"/>
              </a:rPr>
              <a:t>プラン内容 </a:t>
            </a:r>
            <a:r>
              <a:rPr lang="en-US" altLang="ja-JP" sz="3600" dirty="0">
                <a:latin typeface="Meiryo"/>
                <a:ea typeface="Meiryo"/>
                <a:cs typeface="Meiryo"/>
                <a:sym typeface="Meiryo"/>
              </a:rPr>
              <a:t>-②</a:t>
            </a:r>
            <a:r>
              <a:rPr lang="ja-JP" altLang="en-US" sz="3600" dirty="0">
                <a:latin typeface="Meiryo"/>
                <a:ea typeface="Meiryo"/>
                <a:cs typeface="Meiryo"/>
                <a:sym typeface="Meiryo"/>
              </a:rPr>
              <a:t>健康</a:t>
            </a:r>
            <a:r>
              <a:rPr lang="en-US" altLang="ja-JP" sz="3600" dirty="0">
                <a:latin typeface="Meiryo"/>
                <a:ea typeface="Meiryo"/>
                <a:cs typeface="Meiryo"/>
                <a:sym typeface="Meiryo"/>
              </a:rPr>
              <a:t>-</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17</a:t>
            </a:fld>
            <a:endParaRPr/>
          </a:p>
        </p:txBody>
      </p:sp>
      <p:sp>
        <p:nvSpPr>
          <p:cNvPr id="12" name="Google Shape;87;p18">
            <a:extLst>
              <a:ext uri="{FF2B5EF4-FFF2-40B4-BE49-F238E27FC236}">
                <a16:creationId xmlns:a16="http://schemas.microsoft.com/office/drawing/2014/main" id="{CC5AF29F-D92E-45AA-B633-9776CF88B96D}"/>
              </a:ext>
            </a:extLst>
          </p:cNvPr>
          <p:cNvSpPr txBox="1"/>
          <p:nvPr/>
        </p:nvSpPr>
        <p:spPr>
          <a:xfrm>
            <a:off x="5080337" y="4800350"/>
            <a:ext cx="3624612" cy="3308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950" dirty="0">
                <a:solidFill>
                  <a:schemeClr val="dk1"/>
                </a:solidFill>
                <a:latin typeface="メイリオ" panose="020B0604030504040204" pitchFamily="50" charset="-128"/>
                <a:ea typeface="メイリオ" panose="020B0604030504040204" pitchFamily="50" charset="-128"/>
              </a:rPr>
              <a:t>参考：楽天インサイト、キャンプ</a:t>
            </a:r>
            <a:r>
              <a:rPr lang="en-US" altLang="ja-JP" sz="950" dirty="0">
                <a:solidFill>
                  <a:schemeClr val="dk1"/>
                </a:solidFill>
                <a:latin typeface="メイリオ" panose="020B0604030504040204" pitchFamily="50" charset="-128"/>
                <a:ea typeface="メイリオ" panose="020B0604030504040204" pitchFamily="50" charset="-128"/>
              </a:rPr>
              <a:t>(</a:t>
            </a:r>
            <a:r>
              <a:rPr lang="ja-JP" altLang="en-US" sz="950" dirty="0">
                <a:solidFill>
                  <a:schemeClr val="dk1"/>
                </a:solidFill>
                <a:latin typeface="メイリオ" panose="020B0604030504040204" pitchFamily="50" charset="-128"/>
                <a:ea typeface="メイリオ" panose="020B0604030504040204" pitchFamily="50" charset="-128"/>
              </a:rPr>
              <a:t>グランピング</a:t>
            </a:r>
            <a:r>
              <a:rPr lang="en-US" altLang="ja-JP" sz="950" dirty="0">
                <a:solidFill>
                  <a:schemeClr val="dk1"/>
                </a:solidFill>
                <a:latin typeface="メイリオ" panose="020B0604030504040204" pitchFamily="50" charset="-128"/>
                <a:ea typeface="メイリオ" panose="020B0604030504040204" pitchFamily="50" charset="-128"/>
              </a:rPr>
              <a:t>)</a:t>
            </a:r>
            <a:r>
              <a:rPr lang="ja-JP" altLang="en-US" sz="950" dirty="0">
                <a:solidFill>
                  <a:schemeClr val="dk1"/>
                </a:solidFill>
                <a:latin typeface="メイリオ" panose="020B0604030504040204" pitchFamily="50" charset="-128"/>
                <a:ea typeface="メイリオ" panose="020B0604030504040204" pitchFamily="50" charset="-128"/>
              </a:rPr>
              <a:t>に関する調査</a:t>
            </a:r>
          </a:p>
        </p:txBody>
      </p:sp>
      <p:pic>
        <p:nvPicPr>
          <p:cNvPr id="3" name="図 2">
            <a:extLst>
              <a:ext uri="{FF2B5EF4-FFF2-40B4-BE49-F238E27FC236}">
                <a16:creationId xmlns:a16="http://schemas.microsoft.com/office/drawing/2014/main" id="{5142A431-D65E-40DB-866F-A26E1B24DE16}"/>
              </a:ext>
            </a:extLst>
          </p:cNvPr>
          <p:cNvPicPr>
            <a:picLocks noChangeAspect="1"/>
          </p:cNvPicPr>
          <p:nvPr/>
        </p:nvPicPr>
        <p:blipFill rotWithShape="1">
          <a:blip r:embed="rId3"/>
          <a:srcRect l="9589" b="43709"/>
          <a:stretch/>
        </p:blipFill>
        <p:spPr>
          <a:xfrm>
            <a:off x="122841" y="1801270"/>
            <a:ext cx="4852919" cy="2999080"/>
          </a:xfrm>
          <a:prstGeom prst="rect">
            <a:avLst/>
          </a:prstGeom>
        </p:spPr>
      </p:pic>
      <p:sp>
        <p:nvSpPr>
          <p:cNvPr id="13" name="Google Shape;134;p21">
            <a:extLst>
              <a:ext uri="{FF2B5EF4-FFF2-40B4-BE49-F238E27FC236}">
                <a16:creationId xmlns:a16="http://schemas.microsoft.com/office/drawing/2014/main" id="{995597BF-A1E4-40C9-A0D4-514B6FE36E1A}"/>
              </a:ext>
            </a:extLst>
          </p:cNvPr>
          <p:cNvSpPr/>
          <p:nvPr/>
        </p:nvSpPr>
        <p:spPr>
          <a:xfrm>
            <a:off x="4489778" y="2152421"/>
            <a:ext cx="4257030" cy="1322400"/>
          </a:xfrm>
          <a:prstGeom prst="wedgeRectCallout">
            <a:avLst>
              <a:gd name="adj1" fmla="val -61063"/>
              <a:gd name="adj2" fmla="val -3542"/>
            </a:avLst>
          </a:prstGeom>
          <a:solidFill>
            <a:srgbClr val="CFE2F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ja-JP" altLang="en-US" sz="1800" b="1" dirty="0">
                <a:solidFill>
                  <a:srgbClr val="1F3864"/>
                </a:solidFill>
                <a:latin typeface="Meiryo"/>
                <a:ea typeface="Meiryo"/>
                <a:cs typeface="Meiryo"/>
                <a:sym typeface="Meiryo"/>
              </a:rPr>
              <a:t>「トイレが汚そう」</a:t>
            </a:r>
          </a:p>
          <a:p>
            <a:pPr marL="0" marR="0" lvl="0" indent="0" algn="ctr" rtl="0">
              <a:spcBef>
                <a:spcPts val="0"/>
              </a:spcBef>
              <a:spcAft>
                <a:spcPts val="0"/>
              </a:spcAft>
              <a:buNone/>
            </a:pPr>
            <a:r>
              <a:rPr lang="ja-JP" altLang="en-US" sz="1800" b="1" dirty="0">
                <a:solidFill>
                  <a:srgbClr val="1F3864"/>
                </a:solidFill>
                <a:latin typeface="Meiryo"/>
                <a:ea typeface="Meiryo"/>
                <a:cs typeface="Meiryo"/>
                <a:sym typeface="Meiryo"/>
              </a:rPr>
              <a:t>「シャワーやお風呂に入れなさそう」</a:t>
            </a:r>
          </a:p>
        </p:txBody>
      </p:sp>
    </p:spTree>
    <p:extLst>
      <p:ext uri="{BB962C8B-B14F-4D97-AF65-F5344CB8AC3E}">
        <p14:creationId xmlns:p14="http://schemas.microsoft.com/office/powerpoint/2010/main" val="64132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 name="図 2">
            <a:extLst>
              <a:ext uri="{FF2B5EF4-FFF2-40B4-BE49-F238E27FC236}">
                <a16:creationId xmlns:a16="http://schemas.microsoft.com/office/drawing/2014/main" id="{42DFB0EB-BC9C-4CD3-83C1-8F5B6A64129D}"/>
              </a:ext>
            </a:extLst>
          </p:cNvPr>
          <p:cNvPicPr>
            <a:picLocks noChangeAspect="1"/>
          </p:cNvPicPr>
          <p:nvPr/>
        </p:nvPicPr>
        <p:blipFill>
          <a:blip r:embed="rId3"/>
          <a:stretch>
            <a:fillRect/>
          </a:stretch>
        </p:blipFill>
        <p:spPr>
          <a:xfrm>
            <a:off x="69801" y="1813051"/>
            <a:ext cx="5233563" cy="3330449"/>
          </a:xfrm>
          <a:prstGeom prst="rect">
            <a:avLst/>
          </a:prstGeom>
        </p:spPr>
      </p:pic>
      <p:sp>
        <p:nvSpPr>
          <p:cNvPr id="199" name="Google Shape;199;p27"/>
          <p:cNvSpPr txBox="1"/>
          <p:nvPr/>
        </p:nvSpPr>
        <p:spPr>
          <a:xfrm>
            <a:off x="516750" y="1390649"/>
            <a:ext cx="8110500" cy="5048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ja-JP" sz="1800" dirty="0">
                <a:latin typeface="Meiryo"/>
                <a:ea typeface="Meiryo"/>
                <a:cs typeface="Meiryo"/>
                <a:sym typeface="Meiryo"/>
              </a:rPr>
              <a:t>【</a:t>
            </a:r>
            <a:r>
              <a:rPr lang="ja-JP" altLang="en-US" sz="1800" dirty="0">
                <a:latin typeface="Meiryo"/>
                <a:ea typeface="Meiryo"/>
                <a:cs typeface="Meiryo"/>
                <a:sym typeface="Meiryo"/>
              </a:rPr>
              <a:t>背景３</a:t>
            </a:r>
            <a:r>
              <a:rPr lang="en-US" altLang="ja-JP" sz="1800" dirty="0">
                <a:latin typeface="Meiryo"/>
                <a:ea typeface="Meiryo"/>
                <a:cs typeface="Meiryo"/>
                <a:sym typeface="Meiryo"/>
              </a:rPr>
              <a:t>】</a:t>
            </a:r>
            <a:r>
              <a:rPr lang="ja-JP" altLang="en-US" sz="1800" dirty="0">
                <a:latin typeface="Meiryo"/>
                <a:ea typeface="Meiryo"/>
                <a:cs typeface="Meiryo"/>
                <a:sym typeface="Meiryo"/>
              </a:rPr>
              <a:t>キャンプ用品の揃え方</a:t>
            </a:r>
          </a:p>
        </p:txBody>
      </p:sp>
      <p:cxnSp>
        <p:nvCxnSpPr>
          <p:cNvPr id="202" name="Google Shape;202;p27"/>
          <p:cNvCxnSpPr>
            <a:cxnSpLocks/>
            <a:stCxn id="199" idx="1"/>
            <a:endCxn id="199" idx="1"/>
          </p:cNvCxnSpPr>
          <p:nvPr/>
        </p:nvCxnSpPr>
        <p:spPr>
          <a:xfrm>
            <a:off x="516750" y="1643062"/>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4. </a:t>
            </a:r>
            <a:r>
              <a:rPr lang="ja-JP" altLang="en-US" sz="3600" dirty="0">
                <a:latin typeface="Meiryo"/>
                <a:ea typeface="Meiryo"/>
                <a:cs typeface="Meiryo"/>
                <a:sym typeface="Meiryo"/>
              </a:rPr>
              <a:t>プラン内容 </a:t>
            </a:r>
            <a:r>
              <a:rPr lang="en-US" altLang="ja-JP" sz="3600" dirty="0">
                <a:latin typeface="Meiryo"/>
                <a:ea typeface="Meiryo"/>
                <a:cs typeface="Meiryo"/>
                <a:sym typeface="Meiryo"/>
              </a:rPr>
              <a:t>-②</a:t>
            </a:r>
            <a:r>
              <a:rPr lang="ja-JP" altLang="en-US" sz="3600" dirty="0">
                <a:latin typeface="Meiryo"/>
                <a:ea typeface="Meiryo"/>
                <a:cs typeface="Meiryo"/>
                <a:sym typeface="Meiryo"/>
              </a:rPr>
              <a:t>健康</a:t>
            </a:r>
            <a:r>
              <a:rPr lang="en-US" altLang="ja-JP" sz="3600" dirty="0">
                <a:latin typeface="Meiryo"/>
                <a:ea typeface="Meiryo"/>
                <a:cs typeface="Meiryo"/>
                <a:sym typeface="Meiryo"/>
              </a:rPr>
              <a:t>-</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18</a:t>
            </a:fld>
            <a:endParaRPr/>
          </a:p>
        </p:txBody>
      </p:sp>
      <p:sp>
        <p:nvSpPr>
          <p:cNvPr id="12" name="Google Shape;87;p18">
            <a:extLst>
              <a:ext uri="{FF2B5EF4-FFF2-40B4-BE49-F238E27FC236}">
                <a16:creationId xmlns:a16="http://schemas.microsoft.com/office/drawing/2014/main" id="{CC5AF29F-D92E-45AA-B633-9776CF88B96D}"/>
              </a:ext>
            </a:extLst>
          </p:cNvPr>
          <p:cNvSpPr txBox="1"/>
          <p:nvPr/>
        </p:nvSpPr>
        <p:spPr>
          <a:xfrm>
            <a:off x="5059681" y="4800350"/>
            <a:ext cx="3645268" cy="4770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950" dirty="0">
                <a:solidFill>
                  <a:schemeClr val="dk1"/>
                </a:solidFill>
                <a:latin typeface="メイリオ" panose="020B0604030504040204" pitchFamily="50" charset="-128"/>
                <a:ea typeface="メイリオ" panose="020B0604030504040204" pitchFamily="50" charset="-128"/>
              </a:rPr>
              <a:t>参考：楽天インサイト、キャンプ</a:t>
            </a:r>
            <a:r>
              <a:rPr lang="en-US" altLang="ja-JP" sz="950" dirty="0">
                <a:solidFill>
                  <a:schemeClr val="dk1"/>
                </a:solidFill>
                <a:latin typeface="メイリオ" panose="020B0604030504040204" pitchFamily="50" charset="-128"/>
                <a:ea typeface="メイリオ" panose="020B0604030504040204" pitchFamily="50" charset="-128"/>
              </a:rPr>
              <a:t>(</a:t>
            </a:r>
            <a:r>
              <a:rPr lang="ja-JP" altLang="en-US" sz="950" dirty="0">
                <a:solidFill>
                  <a:schemeClr val="dk1"/>
                </a:solidFill>
                <a:latin typeface="メイリオ" panose="020B0604030504040204" pitchFamily="50" charset="-128"/>
                <a:ea typeface="メイリオ" panose="020B0604030504040204" pitchFamily="50" charset="-128"/>
              </a:rPr>
              <a:t>グランピング</a:t>
            </a:r>
            <a:r>
              <a:rPr lang="en-US" altLang="ja-JP" sz="950" dirty="0">
                <a:solidFill>
                  <a:schemeClr val="dk1"/>
                </a:solidFill>
                <a:latin typeface="メイリオ" panose="020B0604030504040204" pitchFamily="50" charset="-128"/>
                <a:ea typeface="メイリオ" panose="020B0604030504040204" pitchFamily="50" charset="-128"/>
              </a:rPr>
              <a:t>)</a:t>
            </a:r>
            <a:r>
              <a:rPr lang="ja-JP" altLang="en-US" sz="950" dirty="0">
                <a:solidFill>
                  <a:schemeClr val="dk1"/>
                </a:solidFill>
                <a:latin typeface="メイリオ" panose="020B0604030504040204" pitchFamily="50" charset="-128"/>
                <a:ea typeface="メイリオ" panose="020B0604030504040204" pitchFamily="50" charset="-128"/>
              </a:rPr>
              <a:t>に関する調査</a:t>
            </a:r>
          </a:p>
          <a:p>
            <a:pPr marL="0" lvl="0" indent="0" algn="l" rtl="0">
              <a:spcBef>
                <a:spcPts val="0"/>
              </a:spcBef>
              <a:spcAft>
                <a:spcPts val="0"/>
              </a:spcAft>
              <a:buNone/>
            </a:pPr>
            <a:endParaRPr lang="ja-JP" altLang="en-US" sz="950" dirty="0">
              <a:solidFill>
                <a:schemeClr val="dk1"/>
              </a:solidFill>
              <a:latin typeface="メイリオ" panose="020B0604030504040204" pitchFamily="50" charset="-128"/>
              <a:ea typeface="メイリオ" panose="020B0604030504040204" pitchFamily="50" charset="-128"/>
            </a:endParaRPr>
          </a:p>
        </p:txBody>
      </p:sp>
      <p:sp>
        <p:nvSpPr>
          <p:cNvPr id="11" name="Google Shape;166;p24">
            <a:extLst>
              <a:ext uri="{FF2B5EF4-FFF2-40B4-BE49-F238E27FC236}">
                <a16:creationId xmlns:a16="http://schemas.microsoft.com/office/drawing/2014/main" id="{3ECB09CA-4E57-4DE2-B32A-E7B03E6690A9}"/>
              </a:ext>
            </a:extLst>
          </p:cNvPr>
          <p:cNvSpPr/>
          <p:nvPr/>
        </p:nvSpPr>
        <p:spPr>
          <a:xfrm>
            <a:off x="4785359" y="2687511"/>
            <a:ext cx="3841891" cy="1320801"/>
          </a:xfrm>
          <a:prstGeom prst="rect">
            <a:avLst/>
          </a:prstGeom>
          <a:solidFill>
            <a:srgbClr val="CFE2F3"/>
          </a:solidFill>
          <a:ln>
            <a:noFill/>
          </a:ln>
        </p:spPr>
        <p:txBody>
          <a:bodyPr spcFirstLastPara="1" wrap="square" lIns="68575" tIns="81000" rIns="68575" bIns="34275" anchor="ctr" anchorCtr="0">
            <a:noAutofit/>
          </a:bodyPr>
          <a:lstStyle/>
          <a:p>
            <a:pPr marL="0" marR="0" lvl="0" indent="0" algn="ctr" rtl="0">
              <a:spcBef>
                <a:spcPts val="0"/>
              </a:spcBef>
              <a:spcAft>
                <a:spcPts val="0"/>
              </a:spcAft>
              <a:buNone/>
            </a:pPr>
            <a:r>
              <a:rPr lang="ja-JP" altLang="en-US" sz="1800" b="1" dirty="0">
                <a:solidFill>
                  <a:srgbClr val="1F3864"/>
                </a:solidFill>
                <a:latin typeface="Meiryo"/>
                <a:ea typeface="Meiryo"/>
                <a:cs typeface="Meiryo"/>
                <a:sym typeface="Meiryo"/>
              </a:rPr>
              <a:t>→お金を掛けてでもレンタルしたい女性の割合が高い</a:t>
            </a:r>
          </a:p>
        </p:txBody>
      </p:sp>
    </p:spTree>
    <p:extLst>
      <p:ext uri="{BB962C8B-B14F-4D97-AF65-F5344CB8AC3E}">
        <p14:creationId xmlns:p14="http://schemas.microsoft.com/office/powerpoint/2010/main" val="3363401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502949"/>
            <a:ext cx="8110500" cy="47825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700" b="1" dirty="0">
                <a:latin typeface="Meiryo"/>
                <a:ea typeface="Meiryo"/>
                <a:cs typeface="Meiryo"/>
                <a:sym typeface="Meiryo"/>
              </a:rPr>
              <a:t>③映え</a:t>
            </a:r>
            <a:endParaRPr sz="2500" dirty="0">
              <a:latin typeface="Meiryo"/>
              <a:ea typeface="Meiryo"/>
              <a:cs typeface="Meiryo"/>
              <a:sym typeface="Meiryo"/>
            </a:endParaRPr>
          </a:p>
        </p:txBody>
      </p:sp>
      <p:cxnSp>
        <p:nvCxnSpPr>
          <p:cNvPr id="202" name="Google Shape;202;p27"/>
          <p:cNvCxnSpPr>
            <a:cxnSpLocks/>
            <a:stCxn id="199" idx="1"/>
            <a:endCxn id="199" idx="1"/>
          </p:cNvCxnSpPr>
          <p:nvPr/>
        </p:nvCxnSpPr>
        <p:spPr>
          <a:xfrm>
            <a:off x="516750" y="1742075"/>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4. </a:t>
            </a:r>
            <a:r>
              <a:rPr lang="ja-JP" altLang="en-US" sz="3600" dirty="0">
                <a:latin typeface="Meiryo"/>
                <a:ea typeface="Meiryo"/>
                <a:cs typeface="Meiryo"/>
                <a:sym typeface="Meiryo"/>
              </a:rPr>
              <a:t>プラン内容</a:t>
            </a:r>
            <a:r>
              <a:rPr lang="en-US" altLang="ja-JP" sz="3600" dirty="0">
                <a:latin typeface="Meiryo"/>
                <a:ea typeface="Meiryo"/>
                <a:cs typeface="Meiryo"/>
                <a:sym typeface="Meiryo"/>
              </a:rPr>
              <a:t> -</a:t>
            </a:r>
            <a:r>
              <a:rPr lang="ja-JP" altLang="en-US" sz="3600" dirty="0">
                <a:latin typeface="Meiryo"/>
                <a:ea typeface="Meiryo"/>
                <a:cs typeface="Meiryo"/>
                <a:sym typeface="Meiryo"/>
              </a:rPr>
              <a:t>③映え</a:t>
            </a:r>
            <a:r>
              <a:rPr lang="en-US" altLang="ja-JP" sz="3600" dirty="0">
                <a:latin typeface="Meiryo"/>
                <a:ea typeface="Meiryo"/>
                <a:cs typeface="Meiryo"/>
                <a:sym typeface="Meiryo"/>
              </a:rPr>
              <a:t>-</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19</a:t>
            </a:fld>
            <a:endParaRPr/>
          </a:p>
        </p:txBody>
      </p:sp>
      <p:sp>
        <p:nvSpPr>
          <p:cNvPr id="9" name="Google Shape;199;p27">
            <a:extLst>
              <a:ext uri="{FF2B5EF4-FFF2-40B4-BE49-F238E27FC236}">
                <a16:creationId xmlns:a16="http://schemas.microsoft.com/office/drawing/2014/main" id="{E762A81C-EA12-46B7-AF87-7E07F0DF0CA8}"/>
              </a:ext>
            </a:extLst>
          </p:cNvPr>
          <p:cNvSpPr txBox="1"/>
          <p:nvPr/>
        </p:nvSpPr>
        <p:spPr>
          <a:xfrm>
            <a:off x="516750" y="3600451"/>
            <a:ext cx="8110500" cy="11998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000" b="1" dirty="0">
                <a:latin typeface="Meiryo"/>
                <a:ea typeface="Meiryo"/>
                <a:cs typeface="Meiryo"/>
                <a:sym typeface="Meiryo"/>
              </a:rPr>
              <a:t>コース案</a:t>
            </a:r>
            <a:endParaRPr lang="en-US" altLang="ja-JP" sz="2000" b="1" dirty="0">
              <a:latin typeface="Meiryo"/>
              <a:ea typeface="Meiryo"/>
              <a:cs typeface="Meiryo"/>
              <a:sym typeface="Meiryo"/>
            </a:endParaRPr>
          </a:p>
          <a:p>
            <a:pPr marL="0" lvl="0" indent="0" algn="l" rtl="0">
              <a:spcBef>
                <a:spcPts val="0"/>
              </a:spcBef>
              <a:spcAft>
                <a:spcPts val="0"/>
              </a:spcAft>
              <a:buNone/>
            </a:pPr>
            <a:r>
              <a:rPr lang="ja-JP" altLang="en-US" sz="1800" dirty="0">
                <a:latin typeface="Meiryo"/>
                <a:ea typeface="Meiryo"/>
                <a:cs typeface="Meiryo"/>
                <a:sym typeface="Meiryo"/>
              </a:rPr>
              <a:t>・フォトスポット巡りコース　＋　ハマチの釣り体験・うどん屋の食事券</a:t>
            </a:r>
          </a:p>
          <a:p>
            <a:pPr marL="0" lvl="0" indent="0" algn="l" rtl="0">
              <a:spcBef>
                <a:spcPts val="0"/>
              </a:spcBef>
              <a:spcAft>
                <a:spcPts val="0"/>
              </a:spcAft>
              <a:buNone/>
            </a:pPr>
            <a:r>
              <a:rPr lang="ja-JP" altLang="en-US" sz="1800" dirty="0">
                <a:latin typeface="Meiryo"/>
                <a:ea typeface="Meiryo"/>
                <a:cs typeface="Meiryo"/>
                <a:sym typeface="Meiryo"/>
              </a:rPr>
              <a:t>・街ぶらりコース　　　　　　＋　　手袋作り体験　・うどん屋の食事券</a:t>
            </a:r>
            <a:endParaRPr lang="en-US" altLang="ja-JP" sz="1800" dirty="0">
              <a:latin typeface="Meiryo"/>
              <a:ea typeface="Meiryo"/>
              <a:cs typeface="Meiryo"/>
              <a:sym typeface="Meiryo"/>
            </a:endParaRPr>
          </a:p>
        </p:txBody>
      </p:sp>
      <p:sp>
        <p:nvSpPr>
          <p:cNvPr id="8" name="Google Shape;97;p17">
            <a:extLst>
              <a:ext uri="{FF2B5EF4-FFF2-40B4-BE49-F238E27FC236}">
                <a16:creationId xmlns:a16="http://schemas.microsoft.com/office/drawing/2014/main" id="{3CC1F546-814B-454F-AA4E-81C44716289B}"/>
              </a:ext>
            </a:extLst>
          </p:cNvPr>
          <p:cNvSpPr/>
          <p:nvPr/>
        </p:nvSpPr>
        <p:spPr>
          <a:xfrm>
            <a:off x="680700" y="2047874"/>
            <a:ext cx="7634625" cy="1114427"/>
          </a:xfrm>
          <a:prstGeom prst="rect">
            <a:avLst/>
          </a:prstGeom>
          <a:solidFill>
            <a:srgbClr val="CFE2F3"/>
          </a:solidFill>
          <a:ln w="38100"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2600" b="1" dirty="0">
                <a:solidFill>
                  <a:srgbClr val="073763"/>
                </a:solidFill>
                <a:latin typeface="Meiryo"/>
                <a:ea typeface="Meiryo"/>
                <a:cs typeface="Meiryo"/>
                <a:sym typeface="Meiryo"/>
              </a:rPr>
              <a:t>テーマ：</a:t>
            </a:r>
            <a:r>
              <a:rPr lang="ja-JP" altLang="en-US" sz="2400" b="1" dirty="0">
                <a:solidFill>
                  <a:srgbClr val="073763"/>
                </a:solidFill>
                <a:latin typeface="Meiryo"/>
                <a:ea typeface="Meiryo"/>
                <a:cs typeface="Meiryo"/>
                <a:sym typeface="Meiryo"/>
              </a:rPr>
              <a:t>「あなたが主役の旅になる</a:t>
            </a:r>
            <a:endParaRPr lang="en-US" altLang="ja-JP" sz="2400" b="1" dirty="0">
              <a:solidFill>
                <a:srgbClr val="073763"/>
              </a:solidFill>
              <a:latin typeface="Meiryo"/>
              <a:ea typeface="Meiryo"/>
              <a:cs typeface="Meiryo"/>
              <a:sym typeface="Meiryo"/>
            </a:endParaRPr>
          </a:p>
          <a:p>
            <a:pPr marL="0" lvl="0" indent="0" algn="ctr" rtl="0">
              <a:spcBef>
                <a:spcPts val="0"/>
              </a:spcBef>
              <a:spcAft>
                <a:spcPts val="0"/>
              </a:spcAft>
              <a:buNone/>
            </a:pPr>
            <a:r>
              <a:rPr lang="ja-JP" altLang="en-US" sz="2400" b="1" dirty="0">
                <a:solidFill>
                  <a:srgbClr val="073763"/>
                </a:solidFill>
                <a:latin typeface="Meiryo"/>
                <a:ea typeface="Meiryo"/>
                <a:cs typeface="Meiryo"/>
                <a:sym typeface="Meiryo"/>
              </a:rPr>
              <a:t>　　　　こころのシャッターで思い出作り」</a:t>
            </a:r>
          </a:p>
        </p:txBody>
      </p:sp>
    </p:spTree>
    <p:extLst>
      <p:ext uri="{BB962C8B-B14F-4D97-AF65-F5344CB8AC3E}">
        <p14:creationId xmlns:p14="http://schemas.microsoft.com/office/powerpoint/2010/main" val="28500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311725" y="500925"/>
            <a:ext cx="3706500" cy="2508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ja-JP" altLang="en-US" sz="3600" b="1" dirty="0">
                <a:latin typeface="Meiryo"/>
                <a:ea typeface="Meiryo"/>
                <a:cs typeface="Meiryo"/>
                <a:sym typeface="Meiryo"/>
              </a:rPr>
              <a:t>地方自治体班</a:t>
            </a:r>
            <a:br>
              <a:rPr lang="en-US" altLang="ja-JP" sz="3000" dirty="0">
                <a:latin typeface="Meiryo"/>
                <a:ea typeface="Meiryo"/>
                <a:cs typeface="Meiryo"/>
                <a:sym typeface="Meiryo"/>
              </a:rPr>
            </a:br>
            <a:r>
              <a:rPr lang="ja-JP" altLang="en-US" sz="3000" dirty="0">
                <a:latin typeface="Meiryo"/>
                <a:ea typeface="Meiryo"/>
                <a:cs typeface="Meiryo"/>
                <a:sym typeface="Meiryo"/>
              </a:rPr>
              <a:t>発表の流れ</a:t>
            </a:r>
            <a:endParaRPr sz="2000" dirty="0">
              <a:latin typeface="Meiryo"/>
              <a:ea typeface="Meiryo"/>
              <a:cs typeface="Meiryo"/>
              <a:sym typeface="Meiryo"/>
            </a:endParaRPr>
          </a:p>
        </p:txBody>
      </p:sp>
      <p:sp>
        <p:nvSpPr>
          <p:cNvPr id="71" name="Google Shape;71;p14"/>
          <p:cNvSpPr txBox="1">
            <a:spLocks noGrp="1"/>
          </p:cNvSpPr>
          <p:nvPr>
            <p:ph type="body" idx="1"/>
          </p:nvPr>
        </p:nvSpPr>
        <p:spPr>
          <a:xfrm>
            <a:off x="4644675" y="500925"/>
            <a:ext cx="4499400" cy="3298189"/>
          </a:xfrm>
          <a:prstGeom prst="rect">
            <a:avLst/>
          </a:prstGeom>
        </p:spPr>
        <p:txBody>
          <a:bodyPr spcFirstLastPara="1" wrap="square" lIns="91425" tIns="91425" rIns="91425" bIns="91425" anchor="ctr" anchorCtr="0">
            <a:normAutofit/>
          </a:bodyPr>
          <a:lstStyle/>
          <a:p>
            <a:pPr marL="101600" lvl="0" indent="0" algn="l" rtl="0">
              <a:spcBef>
                <a:spcPts val="0"/>
              </a:spcBef>
              <a:spcAft>
                <a:spcPts val="0"/>
              </a:spcAft>
              <a:buSzPts val="2000"/>
              <a:buNone/>
            </a:pPr>
            <a:r>
              <a:rPr lang="ja-JP" altLang="en-US" sz="2000" b="1" dirty="0">
                <a:latin typeface="Meiryo"/>
                <a:ea typeface="Meiryo"/>
                <a:cs typeface="Meiryo"/>
                <a:sym typeface="Meiryo"/>
              </a:rPr>
              <a:t>目次</a:t>
            </a:r>
            <a:endParaRPr lang="en-US" altLang="ja" sz="2000" b="1" dirty="0">
              <a:latin typeface="Meiryo"/>
              <a:ea typeface="Meiryo"/>
              <a:cs typeface="Meiryo"/>
              <a:sym typeface="Meiryo"/>
            </a:endParaRPr>
          </a:p>
          <a:p>
            <a:pPr marL="101600" lvl="0" indent="0" algn="l" rtl="0">
              <a:spcBef>
                <a:spcPts val="0"/>
              </a:spcBef>
              <a:spcAft>
                <a:spcPts val="0"/>
              </a:spcAft>
              <a:buSzPts val="2000"/>
              <a:buNone/>
            </a:pPr>
            <a:endParaRPr lang="en-US" altLang="ja" sz="2000" b="1" dirty="0">
              <a:latin typeface="Meiryo"/>
              <a:ea typeface="Meiryo"/>
              <a:cs typeface="Meiryo"/>
              <a:sym typeface="Meiryo"/>
            </a:endParaRPr>
          </a:p>
          <a:p>
            <a:pPr marL="457200" lvl="0" indent="-355600" algn="l" rtl="0">
              <a:spcBef>
                <a:spcPts val="0"/>
              </a:spcBef>
              <a:spcAft>
                <a:spcPts val="0"/>
              </a:spcAft>
              <a:buSzPts val="2000"/>
              <a:buFont typeface="Meiryo"/>
              <a:buAutoNum type="arabicPeriod"/>
            </a:pPr>
            <a:r>
              <a:rPr lang="ja-JP" altLang="en-US" sz="2000" b="1" dirty="0">
                <a:latin typeface="Meiryo"/>
                <a:ea typeface="Meiryo"/>
                <a:cs typeface="Meiryo"/>
                <a:sym typeface="Meiryo"/>
              </a:rPr>
              <a:t>東かがわ市</a:t>
            </a:r>
            <a:endParaRPr lang="en-US" altLang="ja-JP" sz="2000" b="1" dirty="0">
              <a:latin typeface="Meiryo"/>
              <a:ea typeface="Meiryo"/>
              <a:cs typeface="Meiryo"/>
              <a:sym typeface="Meiryo"/>
            </a:endParaRPr>
          </a:p>
          <a:p>
            <a:pPr marL="457200" lvl="0" indent="-355600" algn="l" rtl="0">
              <a:spcBef>
                <a:spcPts val="0"/>
              </a:spcBef>
              <a:spcAft>
                <a:spcPts val="0"/>
              </a:spcAft>
              <a:buSzPts val="2000"/>
              <a:buFont typeface="Meiryo"/>
              <a:buAutoNum type="arabicPeriod"/>
            </a:pPr>
            <a:r>
              <a:rPr lang="ja-JP" altLang="en-US" sz="2000" b="1" dirty="0">
                <a:latin typeface="Meiryo"/>
                <a:ea typeface="Meiryo"/>
                <a:cs typeface="Meiryo"/>
                <a:sym typeface="Meiryo"/>
              </a:rPr>
              <a:t>鬼北町</a:t>
            </a:r>
          </a:p>
        </p:txBody>
      </p:sp>
      <p:sp>
        <p:nvSpPr>
          <p:cNvPr id="72" name="Google Shape;72;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2</a:t>
            </a:fld>
            <a:endParaRPr/>
          </a:p>
        </p:txBody>
      </p:sp>
    </p:spTree>
    <p:extLst>
      <p:ext uri="{BB962C8B-B14F-4D97-AF65-F5344CB8AC3E}">
        <p14:creationId xmlns:p14="http://schemas.microsoft.com/office/powerpoint/2010/main" val="232105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361958" y="1533757"/>
            <a:ext cx="8110500" cy="56383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altLang="ja-JP" sz="1800" dirty="0">
                <a:latin typeface="Meiryo"/>
                <a:ea typeface="Meiryo"/>
                <a:cs typeface="Meiryo"/>
                <a:sym typeface="Meiryo"/>
              </a:rPr>
              <a:t>【</a:t>
            </a:r>
            <a:r>
              <a:rPr lang="ja-JP" altLang="en-US" sz="1800" dirty="0">
                <a:latin typeface="Meiryo"/>
                <a:ea typeface="Meiryo"/>
                <a:cs typeface="Meiryo"/>
                <a:sym typeface="Meiryo"/>
              </a:rPr>
              <a:t>コース</a:t>
            </a:r>
            <a:r>
              <a:rPr lang="en-US" altLang="ja-JP" sz="1800" dirty="0">
                <a:latin typeface="Meiryo"/>
                <a:ea typeface="Meiryo"/>
                <a:cs typeface="Meiryo"/>
                <a:sym typeface="Meiryo"/>
              </a:rPr>
              <a:t>1】</a:t>
            </a:r>
            <a:r>
              <a:rPr lang="ja-JP" altLang="en-US" sz="1800" dirty="0">
                <a:latin typeface="Meiryo"/>
                <a:ea typeface="Meiryo"/>
                <a:cs typeface="Meiryo"/>
                <a:sym typeface="Meiryo"/>
              </a:rPr>
              <a:t>フォトスポット巡り日帰りコース</a:t>
            </a:r>
            <a:endParaRPr lang="en-US" altLang="ja-JP" sz="1800" dirty="0">
              <a:latin typeface="Meiryo"/>
              <a:ea typeface="Meiryo"/>
              <a:cs typeface="Meiryo"/>
              <a:sym typeface="Meiryo"/>
            </a:endParaRPr>
          </a:p>
        </p:txBody>
      </p:sp>
      <p:cxnSp>
        <p:nvCxnSpPr>
          <p:cNvPr id="202" name="Google Shape;202;p27"/>
          <p:cNvCxnSpPr>
            <a:cxnSpLocks/>
            <a:stCxn id="199" idx="1"/>
            <a:endCxn id="199" idx="1"/>
          </p:cNvCxnSpPr>
          <p:nvPr/>
        </p:nvCxnSpPr>
        <p:spPr>
          <a:xfrm>
            <a:off x="361958" y="1815673"/>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4. </a:t>
            </a:r>
            <a:r>
              <a:rPr lang="ja-JP" altLang="en-US" sz="3600" dirty="0">
                <a:latin typeface="Meiryo"/>
                <a:ea typeface="Meiryo"/>
                <a:cs typeface="Meiryo"/>
                <a:sym typeface="Meiryo"/>
              </a:rPr>
              <a:t>プラン内容 </a:t>
            </a:r>
            <a:r>
              <a:rPr lang="en-US" altLang="ja-JP" sz="3600" dirty="0">
                <a:latin typeface="Meiryo"/>
                <a:ea typeface="Meiryo"/>
                <a:cs typeface="Meiryo"/>
                <a:sym typeface="Meiryo"/>
              </a:rPr>
              <a:t>-</a:t>
            </a:r>
            <a:r>
              <a:rPr lang="ja-JP" altLang="en-US" sz="3600" dirty="0">
                <a:latin typeface="Meiryo"/>
                <a:ea typeface="Meiryo"/>
                <a:cs typeface="Meiryo"/>
                <a:sym typeface="Meiryo"/>
              </a:rPr>
              <a:t>③映え</a:t>
            </a:r>
            <a:r>
              <a:rPr lang="en-US" altLang="ja-JP" sz="3600" dirty="0">
                <a:latin typeface="Meiryo"/>
                <a:ea typeface="Meiryo"/>
                <a:cs typeface="Meiryo"/>
                <a:sym typeface="Meiryo"/>
              </a:rPr>
              <a:t>-</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20</a:t>
            </a:fld>
            <a:endParaRPr/>
          </a:p>
        </p:txBody>
      </p:sp>
      <p:sp>
        <p:nvSpPr>
          <p:cNvPr id="12" name="Google Shape;87;p18">
            <a:extLst>
              <a:ext uri="{FF2B5EF4-FFF2-40B4-BE49-F238E27FC236}">
                <a16:creationId xmlns:a16="http://schemas.microsoft.com/office/drawing/2014/main" id="{CC5AF29F-D92E-45AA-B633-9776CF88B96D}"/>
              </a:ext>
            </a:extLst>
          </p:cNvPr>
          <p:cNvSpPr txBox="1"/>
          <p:nvPr/>
        </p:nvSpPr>
        <p:spPr>
          <a:xfrm>
            <a:off x="594449" y="4800350"/>
            <a:ext cx="8110500" cy="3308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950" dirty="0">
                <a:solidFill>
                  <a:schemeClr val="dk1"/>
                </a:solidFill>
                <a:latin typeface="メイリオ" panose="020B0604030504040204" pitchFamily="50" charset="-128"/>
                <a:ea typeface="メイリオ" panose="020B0604030504040204" pitchFamily="50" charset="-128"/>
              </a:rPr>
              <a:t>参考：東かがわ市フォトコンテスト２０２１</a:t>
            </a:r>
          </a:p>
        </p:txBody>
      </p:sp>
      <p:sp>
        <p:nvSpPr>
          <p:cNvPr id="11" name="Google Shape;166;p24">
            <a:extLst>
              <a:ext uri="{FF2B5EF4-FFF2-40B4-BE49-F238E27FC236}">
                <a16:creationId xmlns:a16="http://schemas.microsoft.com/office/drawing/2014/main" id="{3ECB09CA-4E57-4DE2-B32A-E7B03E6690A9}"/>
              </a:ext>
            </a:extLst>
          </p:cNvPr>
          <p:cNvSpPr/>
          <p:nvPr/>
        </p:nvSpPr>
        <p:spPr>
          <a:xfrm>
            <a:off x="4378959" y="3798578"/>
            <a:ext cx="4248290" cy="863614"/>
          </a:xfrm>
          <a:prstGeom prst="rect">
            <a:avLst/>
          </a:prstGeom>
          <a:solidFill>
            <a:srgbClr val="CFE2F3"/>
          </a:solidFill>
          <a:ln>
            <a:noFill/>
          </a:ln>
        </p:spPr>
        <p:txBody>
          <a:bodyPr spcFirstLastPara="1" wrap="square" lIns="68575" tIns="81000" rIns="68575" bIns="34275" anchor="ctr" anchorCtr="0">
            <a:noAutofit/>
          </a:bodyPr>
          <a:lstStyle/>
          <a:p>
            <a:pPr marL="0" marR="0" lvl="0" indent="0" algn="ctr" rtl="0">
              <a:spcBef>
                <a:spcPts val="0"/>
              </a:spcBef>
              <a:spcAft>
                <a:spcPts val="0"/>
              </a:spcAft>
              <a:buNone/>
            </a:pPr>
            <a:r>
              <a:rPr lang="ja-JP" altLang="en-US" sz="1800" b="1" dirty="0">
                <a:solidFill>
                  <a:srgbClr val="1F3864"/>
                </a:solidFill>
                <a:latin typeface="Meiryo"/>
                <a:ea typeface="Meiryo"/>
                <a:cs typeface="Meiryo"/>
                <a:sym typeface="Meiryo"/>
              </a:rPr>
              <a:t>→地域を活かした「</a:t>
            </a:r>
            <a:r>
              <a:rPr lang="en-US" altLang="ja-JP" sz="1800" b="1" dirty="0">
                <a:solidFill>
                  <a:srgbClr val="1F3864"/>
                </a:solidFill>
                <a:latin typeface="Meiryo"/>
                <a:ea typeface="Meiryo"/>
                <a:cs typeface="Meiryo"/>
                <a:sym typeface="Meiryo"/>
              </a:rPr>
              <a:t>SNS</a:t>
            </a:r>
            <a:r>
              <a:rPr lang="ja-JP" altLang="en-US" sz="1800" b="1" dirty="0">
                <a:solidFill>
                  <a:srgbClr val="1F3864"/>
                </a:solidFill>
                <a:latin typeface="Meiryo"/>
                <a:ea typeface="Meiryo"/>
                <a:cs typeface="Meiryo"/>
                <a:sym typeface="Meiryo"/>
              </a:rPr>
              <a:t>映え」を</a:t>
            </a:r>
            <a:endParaRPr lang="en-US" altLang="ja-JP" sz="1800" b="1" dirty="0">
              <a:solidFill>
                <a:srgbClr val="1F3864"/>
              </a:solidFill>
              <a:latin typeface="Meiryo"/>
              <a:ea typeface="Meiryo"/>
              <a:cs typeface="Meiryo"/>
              <a:sym typeface="Meiryo"/>
            </a:endParaRPr>
          </a:p>
          <a:p>
            <a:pPr marL="0" marR="0" lvl="0" indent="0" algn="ctr" rtl="0">
              <a:spcBef>
                <a:spcPts val="0"/>
              </a:spcBef>
              <a:spcAft>
                <a:spcPts val="0"/>
              </a:spcAft>
              <a:buNone/>
            </a:pPr>
            <a:r>
              <a:rPr lang="ja-JP" altLang="en-US" sz="1800" b="1" dirty="0">
                <a:solidFill>
                  <a:srgbClr val="1F3864"/>
                </a:solidFill>
                <a:latin typeface="Meiryo"/>
                <a:ea typeface="Meiryo"/>
                <a:cs typeface="Meiryo"/>
                <a:sym typeface="Meiryo"/>
              </a:rPr>
              <a:t>集客に繋げる</a:t>
            </a:r>
          </a:p>
        </p:txBody>
      </p:sp>
      <p:pic>
        <p:nvPicPr>
          <p:cNvPr id="2" name="図 1">
            <a:extLst>
              <a:ext uri="{FF2B5EF4-FFF2-40B4-BE49-F238E27FC236}">
                <a16:creationId xmlns:a16="http://schemas.microsoft.com/office/drawing/2014/main" id="{6E027199-4805-425D-8C83-F9726516FA38}"/>
              </a:ext>
            </a:extLst>
          </p:cNvPr>
          <p:cNvPicPr>
            <a:picLocks noChangeAspect="1"/>
          </p:cNvPicPr>
          <p:nvPr/>
        </p:nvPicPr>
        <p:blipFill>
          <a:blip r:embed="rId3"/>
          <a:stretch>
            <a:fillRect/>
          </a:stretch>
        </p:blipFill>
        <p:spPr>
          <a:xfrm>
            <a:off x="516750" y="2254263"/>
            <a:ext cx="3718882" cy="2414225"/>
          </a:xfrm>
          <a:prstGeom prst="rect">
            <a:avLst/>
          </a:prstGeom>
        </p:spPr>
      </p:pic>
      <p:sp>
        <p:nvSpPr>
          <p:cNvPr id="13" name="Google Shape;199;p27">
            <a:extLst>
              <a:ext uri="{FF2B5EF4-FFF2-40B4-BE49-F238E27FC236}">
                <a16:creationId xmlns:a16="http://schemas.microsoft.com/office/drawing/2014/main" id="{D4D5050E-265E-4C1C-815E-6E9E3A58E59B}"/>
              </a:ext>
            </a:extLst>
          </p:cNvPr>
          <p:cNvSpPr txBox="1"/>
          <p:nvPr/>
        </p:nvSpPr>
        <p:spPr>
          <a:xfrm>
            <a:off x="4378958" y="2489200"/>
            <a:ext cx="4248291" cy="145248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000" b="1" dirty="0">
                <a:latin typeface="Meiryo"/>
                <a:ea typeface="Meiryo"/>
                <a:cs typeface="Meiryo"/>
                <a:sym typeface="Meiryo"/>
              </a:rPr>
              <a:t>配布券</a:t>
            </a:r>
            <a:endParaRPr lang="en-US" altLang="ja-JP" sz="2000" b="1" dirty="0">
              <a:latin typeface="Meiryo"/>
              <a:ea typeface="Meiryo"/>
              <a:cs typeface="Meiryo"/>
              <a:sym typeface="Meiryo"/>
            </a:endParaRPr>
          </a:p>
          <a:p>
            <a:pPr marL="0" lvl="0" indent="0" algn="l" rtl="0">
              <a:spcBef>
                <a:spcPts val="0"/>
              </a:spcBef>
              <a:spcAft>
                <a:spcPts val="0"/>
              </a:spcAft>
              <a:buNone/>
            </a:pPr>
            <a:r>
              <a:rPr lang="ja-JP" altLang="en-US" sz="1800" dirty="0">
                <a:latin typeface="Meiryo"/>
                <a:ea typeface="Meiryo"/>
                <a:cs typeface="Meiryo"/>
                <a:sym typeface="Meiryo"/>
              </a:rPr>
              <a:t>・はまちの釣り体験</a:t>
            </a:r>
          </a:p>
          <a:p>
            <a:pPr marL="0" lvl="0" indent="0" algn="l" rtl="0">
              <a:spcBef>
                <a:spcPts val="0"/>
              </a:spcBef>
              <a:spcAft>
                <a:spcPts val="0"/>
              </a:spcAft>
              <a:buNone/>
            </a:pPr>
            <a:r>
              <a:rPr lang="ja-JP" altLang="en-US" sz="1800" dirty="0">
                <a:latin typeface="Meiryo"/>
                <a:ea typeface="Meiryo"/>
                <a:cs typeface="Meiryo"/>
                <a:sym typeface="Meiryo"/>
              </a:rPr>
              <a:t>・うどん屋で利用可能な食事券</a:t>
            </a:r>
          </a:p>
        </p:txBody>
      </p:sp>
    </p:spTree>
    <p:extLst>
      <p:ext uri="{BB962C8B-B14F-4D97-AF65-F5344CB8AC3E}">
        <p14:creationId xmlns:p14="http://schemas.microsoft.com/office/powerpoint/2010/main" val="1923160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390649"/>
            <a:ext cx="8110500" cy="863614"/>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altLang="ja-JP" sz="1800" dirty="0">
                <a:latin typeface="Meiryo"/>
                <a:ea typeface="Meiryo"/>
                <a:cs typeface="Meiryo"/>
                <a:sym typeface="Meiryo"/>
              </a:rPr>
              <a:t>【</a:t>
            </a:r>
            <a:r>
              <a:rPr lang="ja-JP" altLang="en-US" sz="1800" dirty="0">
                <a:latin typeface="Meiryo"/>
                <a:ea typeface="Meiryo"/>
                <a:cs typeface="Meiryo"/>
                <a:sym typeface="Meiryo"/>
              </a:rPr>
              <a:t>コース</a:t>
            </a:r>
            <a:r>
              <a:rPr lang="en-US" altLang="ja-JP" sz="1800" dirty="0">
                <a:latin typeface="Meiryo"/>
                <a:ea typeface="Meiryo"/>
                <a:cs typeface="Meiryo"/>
                <a:sym typeface="Meiryo"/>
              </a:rPr>
              <a:t>2】</a:t>
            </a:r>
            <a:r>
              <a:rPr lang="ja-JP" altLang="en-US" sz="1800" dirty="0">
                <a:latin typeface="Meiryo"/>
                <a:ea typeface="Meiryo"/>
                <a:cs typeface="Meiryo"/>
                <a:sym typeface="Meiryo"/>
              </a:rPr>
              <a:t>街ぶらり宿泊コース</a:t>
            </a:r>
            <a:endParaRPr lang="en-US" altLang="ja-JP" sz="1800" dirty="0">
              <a:latin typeface="Meiryo"/>
              <a:ea typeface="Meiryo"/>
              <a:cs typeface="Meiryo"/>
              <a:sym typeface="Meiryo"/>
            </a:endParaRPr>
          </a:p>
        </p:txBody>
      </p:sp>
      <p:cxnSp>
        <p:nvCxnSpPr>
          <p:cNvPr id="202" name="Google Shape;202;p27"/>
          <p:cNvCxnSpPr>
            <a:cxnSpLocks/>
            <a:stCxn id="199" idx="1"/>
            <a:endCxn id="199" idx="1"/>
          </p:cNvCxnSpPr>
          <p:nvPr/>
        </p:nvCxnSpPr>
        <p:spPr>
          <a:xfrm>
            <a:off x="516750" y="1822456"/>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4. </a:t>
            </a:r>
            <a:r>
              <a:rPr lang="ja-JP" altLang="en-US" sz="3600" dirty="0">
                <a:latin typeface="Meiryo"/>
                <a:ea typeface="Meiryo"/>
                <a:cs typeface="Meiryo"/>
                <a:sym typeface="Meiryo"/>
              </a:rPr>
              <a:t>プラン内容 </a:t>
            </a:r>
            <a:r>
              <a:rPr lang="en-US" altLang="ja-JP" sz="3600" dirty="0">
                <a:latin typeface="Meiryo"/>
                <a:ea typeface="Meiryo"/>
                <a:cs typeface="Meiryo"/>
                <a:sym typeface="Meiryo"/>
              </a:rPr>
              <a:t>-</a:t>
            </a:r>
            <a:r>
              <a:rPr lang="ja-JP" altLang="en-US" sz="3600" dirty="0">
                <a:latin typeface="Meiryo"/>
                <a:ea typeface="Meiryo"/>
                <a:cs typeface="Meiryo"/>
                <a:sym typeface="Meiryo"/>
              </a:rPr>
              <a:t>③映え</a:t>
            </a:r>
            <a:r>
              <a:rPr lang="en-US" altLang="ja-JP" sz="3600" dirty="0">
                <a:latin typeface="Meiryo"/>
                <a:ea typeface="Meiryo"/>
                <a:cs typeface="Meiryo"/>
                <a:sym typeface="Meiryo"/>
              </a:rPr>
              <a:t>-</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21</a:t>
            </a:fld>
            <a:endParaRPr/>
          </a:p>
        </p:txBody>
      </p:sp>
      <p:sp>
        <p:nvSpPr>
          <p:cNvPr id="11" name="Google Shape;166;p24">
            <a:extLst>
              <a:ext uri="{FF2B5EF4-FFF2-40B4-BE49-F238E27FC236}">
                <a16:creationId xmlns:a16="http://schemas.microsoft.com/office/drawing/2014/main" id="{3ECB09CA-4E57-4DE2-B32A-E7B03E6690A9}"/>
              </a:ext>
            </a:extLst>
          </p:cNvPr>
          <p:cNvSpPr/>
          <p:nvPr/>
        </p:nvSpPr>
        <p:spPr>
          <a:xfrm>
            <a:off x="4378961" y="4104626"/>
            <a:ext cx="4248290" cy="863614"/>
          </a:xfrm>
          <a:prstGeom prst="rect">
            <a:avLst/>
          </a:prstGeom>
          <a:solidFill>
            <a:srgbClr val="CFE2F3"/>
          </a:solidFill>
          <a:ln>
            <a:noFill/>
          </a:ln>
        </p:spPr>
        <p:txBody>
          <a:bodyPr spcFirstLastPara="1" wrap="square" lIns="68575" tIns="81000" rIns="68575" bIns="34275" anchor="ctr" anchorCtr="0">
            <a:noAutofit/>
          </a:bodyPr>
          <a:lstStyle/>
          <a:p>
            <a:pPr marL="0" marR="0" lvl="0" indent="0" algn="ctr" rtl="0">
              <a:spcBef>
                <a:spcPts val="0"/>
              </a:spcBef>
              <a:spcAft>
                <a:spcPts val="0"/>
              </a:spcAft>
              <a:buNone/>
            </a:pPr>
            <a:r>
              <a:rPr lang="ja-JP" altLang="en-US" sz="1800" b="1" dirty="0">
                <a:solidFill>
                  <a:srgbClr val="1F3864"/>
                </a:solidFill>
                <a:latin typeface="Meiryo"/>
                <a:ea typeface="Meiryo"/>
                <a:cs typeface="Meiryo"/>
                <a:sym typeface="Meiryo"/>
              </a:rPr>
              <a:t>→</a:t>
            </a:r>
            <a:r>
              <a:rPr lang="en-US" altLang="ja-JP" sz="1800" b="1" dirty="0">
                <a:solidFill>
                  <a:srgbClr val="1F3864"/>
                </a:solidFill>
                <a:latin typeface="Meiryo"/>
                <a:ea typeface="Meiryo"/>
                <a:cs typeface="Meiryo"/>
                <a:sym typeface="Meiryo"/>
              </a:rPr>
              <a:t>Instagram</a:t>
            </a:r>
            <a:r>
              <a:rPr lang="ja-JP" altLang="en-US" sz="1800" b="1" dirty="0">
                <a:solidFill>
                  <a:srgbClr val="1F3864"/>
                </a:solidFill>
                <a:latin typeface="Meiryo"/>
                <a:ea typeface="Meiryo"/>
                <a:cs typeface="Meiryo"/>
                <a:sym typeface="Meiryo"/>
              </a:rPr>
              <a:t>「＃浴衣」は</a:t>
            </a:r>
            <a:r>
              <a:rPr lang="en-US" altLang="ja-JP" sz="1800" b="1" dirty="0">
                <a:solidFill>
                  <a:srgbClr val="1F3864"/>
                </a:solidFill>
                <a:latin typeface="Meiryo"/>
                <a:ea typeface="Meiryo"/>
                <a:cs typeface="Meiryo"/>
                <a:sym typeface="Meiryo"/>
              </a:rPr>
              <a:t>281.8</a:t>
            </a:r>
            <a:r>
              <a:rPr lang="ja-JP" altLang="en-US" sz="1800" b="1" dirty="0">
                <a:solidFill>
                  <a:srgbClr val="1F3864"/>
                </a:solidFill>
                <a:latin typeface="Meiryo"/>
                <a:ea typeface="Meiryo"/>
                <a:cs typeface="Meiryo"/>
                <a:sym typeface="Meiryo"/>
              </a:rPr>
              <a:t>万件</a:t>
            </a:r>
            <a:r>
              <a:rPr lang="en-US" altLang="ja-JP" sz="1800" dirty="0">
                <a:solidFill>
                  <a:srgbClr val="1F3864"/>
                </a:solidFill>
                <a:latin typeface="Meiryo"/>
                <a:ea typeface="Meiryo"/>
                <a:cs typeface="Meiryo"/>
                <a:sym typeface="Meiryo"/>
              </a:rPr>
              <a:t>(2021/8/17</a:t>
            </a:r>
            <a:r>
              <a:rPr lang="ja-JP" altLang="en-US" sz="1800" dirty="0">
                <a:solidFill>
                  <a:srgbClr val="1F3864"/>
                </a:solidFill>
                <a:latin typeface="Meiryo"/>
                <a:ea typeface="Meiryo"/>
                <a:cs typeface="Meiryo"/>
                <a:sym typeface="Meiryo"/>
              </a:rPr>
              <a:t>現在</a:t>
            </a:r>
            <a:r>
              <a:rPr lang="en-US" altLang="ja-JP" sz="1800" dirty="0">
                <a:solidFill>
                  <a:srgbClr val="1F3864"/>
                </a:solidFill>
                <a:latin typeface="Meiryo"/>
                <a:ea typeface="Meiryo"/>
                <a:cs typeface="Meiryo"/>
                <a:sym typeface="Meiryo"/>
              </a:rPr>
              <a:t>)</a:t>
            </a:r>
          </a:p>
        </p:txBody>
      </p:sp>
      <p:sp>
        <p:nvSpPr>
          <p:cNvPr id="13" name="Google Shape;199;p27">
            <a:extLst>
              <a:ext uri="{FF2B5EF4-FFF2-40B4-BE49-F238E27FC236}">
                <a16:creationId xmlns:a16="http://schemas.microsoft.com/office/drawing/2014/main" id="{D4D5050E-265E-4C1C-815E-6E9E3A58E59B}"/>
              </a:ext>
            </a:extLst>
          </p:cNvPr>
          <p:cNvSpPr txBox="1"/>
          <p:nvPr/>
        </p:nvSpPr>
        <p:spPr>
          <a:xfrm>
            <a:off x="4886960" y="2062479"/>
            <a:ext cx="3740290" cy="99502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800" b="1" dirty="0">
                <a:latin typeface="Meiryo"/>
                <a:ea typeface="Meiryo"/>
                <a:cs typeface="Meiryo"/>
                <a:sym typeface="Meiryo"/>
              </a:rPr>
              <a:t>浴衣貸し出し</a:t>
            </a:r>
          </a:p>
          <a:p>
            <a:pPr marL="0" lvl="0" indent="0" algn="l" rtl="0">
              <a:spcBef>
                <a:spcPts val="0"/>
              </a:spcBef>
              <a:spcAft>
                <a:spcPts val="0"/>
              </a:spcAft>
              <a:buNone/>
            </a:pPr>
            <a:r>
              <a:rPr lang="ja-JP" altLang="en-US" sz="1800" dirty="0">
                <a:latin typeface="Meiryo"/>
                <a:ea typeface="Meiryo"/>
                <a:cs typeface="Meiryo"/>
                <a:sym typeface="Meiryo"/>
              </a:rPr>
              <a:t>→ホテルを中心に貸し出しを検討</a:t>
            </a:r>
          </a:p>
        </p:txBody>
      </p:sp>
      <p:grpSp>
        <p:nvGrpSpPr>
          <p:cNvPr id="10" name="グループ化 9">
            <a:extLst>
              <a:ext uri="{FF2B5EF4-FFF2-40B4-BE49-F238E27FC236}">
                <a16:creationId xmlns:a16="http://schemas.microsoft.com/office/drawing/2014/main" id="{05EA823F-FD9D-4BE7-B2AE-3983EE40D332}"/>
              </a:ext>
            </a:extLst>
          </p:cNvPr>
          <p:cNvGrpSpPr/>
          <p:nvPr/>
        </p:nvGrpSpPr>
        <p:grpSpPr>
          <a:xfrm>
            <a:off x="516749" y="1928675"/>
            <a:ext cx="3358830" cy="3023784"/>
            <a:chOff x="270664" y="1543875"/>
            <a:chExt cx="3691186" cy="3419150"/>
          </a:xfrm>
        </p:grpSpPr>
        <p:pic>
          <p:nvPicPr>
            <p:cNvPr id="14" name="Google Shape;205;p33">
              <a:extLst>
                <a:ext uri="{FF2B5EF4-FFF2-40B4-BE49-F238E27FC236}">
                  <a16:creationId xmlns:a16="http://schemas.microsoft.com/office/drawing/2014/main" id="{86E092CA-EC8A-4581-B034-6FE071D5C11A}"/>
                </a:ext>
              </a:extLst>
            </p:cNvPr>
            <p:cNvPicPr preferRelativeResize="0"/>
            <p:nvPr/>
          </p:nvPicPr>
          <p:blipFill>
            <a:blip r:embed="rId3">
              <a:alphaModFix/>
            </a:blip>
            <a:stretch>
              <a:fillRect/>
            </a:stretch>
          </p:blipFill>
          <p:spPr>
            <a:xfrm>
              <a:off x="1247225" y="3277100"/>
              <a:ext cx="2714625" cy="1685925"/>
            </a:xfrm>
            <a:prstGeom prst="rect">
              <a:avLst/>
            </a:prstGeom>
            <a:noFill/>
            <a:ln>
              <a:noFill/>
            </a:ln>
          </p:spPr>
        </p:pic>
        <p:pic>
          <p:nvPicPr>
            <p:cNvPr id="15" name="Google Shape;206;p33">
              <a:extLst>
                <a:ext uri="{FF2B5EF4-FFF2-40B4-BE49-F238E27FC236}">
                  <a16:creationId xmlns:a16="http://schemas.microsoft.com/office/drawing/2014/main" id="{D2FBFE2D-3564-4D63-A2AC-AFE6ED77CF00}"/>
                </a:ext>
              </a:extLst>
            </p:cNvPr>
            <p:cNvPicPr preferRelativeResize="0"/>
            <p:nvPr/>
          </p:nvPicPr>
          <p:blipFill>
            <a:blip r:embed="rId4">
              <a:alphaModFix/>
            </a:blip>
            <a:stretch>
              <a:fillRect/>
            </a:stretch>
          </p:blipFill>
          <p:spPr>
            <a:xfrm>
              <a:off x="270664" y="1543875"/>
              <a:ext cx="2533485" cy="1685925"/>
            </a:xfrm>
            <a:prstGeom prst="rect">
              <a:avLst/>
            </a:prstGeom>
            <a:noFill/>
            <a:ln>
              <a:noFill/>
            </a:ln>
          </p:spPr>
        </p:pic>
      </p:grpSp>
      <p:sp>
        <p:nvSpPr>
          <p:cNvPr id="16" name="Google Shape;199;p27">
            <a:extLst>
              <a:ext uri="{FF2B5EF4-FFF2-40B4-BE49-F238E27FC236}">
                <a16:creationId xmlns:a16="http://schemas.microsoft.com/office/drawing/2014/main" id="{2B7CF358-F388-4676-84E5-1EFB63929002}"/>
              </a:ext>
            </a:extLst>
          </p:cNvPr>
          <p:cNvSpPr txBox="1"/>
          <p:nvPr/>
        </p:nvSpPr>
        <p:spPr>
          <a:xfrm>
            <a:off x="4886960" y="2965254"/>
            <a:ext cx="3892689" cy="112883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000" b="1" dirty="0">
                <a:latin typeface="Meiryo"/>
                <a:ea typeface="Meiryo"/>
                <a:cs typeface="Meiryo"/>
                <a:sym typeface="Meiryo"/>
              </a:rPr>
              <a:t>配布券</a:t>
            </a:r>
            <a:endParaRPr lang="en-US" altLang="ja-JP" sz="2000" b="1" dirty="0">
              <a:latin typeface="Meiryo"/>
              <a:ea typeface="Meiryo"/>
              <a:cs typeface="Meiryo"/>
              <a:sym typeface="Meiryo"/>
            </a:endParaRPr>
          </a:p>
          <a:p>
            <a:pPr marL="0" lvl="0" indent="0" algn="l" rtl="0">
              <a:spcBef>
                <a:spcPts val="0"/>
              </a:spcBef>
              <a:spcAft>
                <a:spcPts val="0"/>
              </a:spcAft>
              <a:buNone/>
            </a:pPr>
            <a:r>
              <a:rPr lang="ja-JP" altLang="en-US" sz="1800" dirty="0">
                <a:latin typeface="Meiryo"/>
                <a:ea typeface="Meiryo"/>
                <a:cs typeface="Meiryo"/>
                <a:sym typeface="Meiryo"/>
              </a:rPr>
              <a:t>・手袋作り体験</a:t>
            </a:r>
          </a:p>
          <a:p>
            <a:pPr marL="0" lvl="0" indent="0" algn="l" rtl="0">
              <a:spcBef>
                <a:spcPts val="0"/>
              </a:spcBef>
              <a:spcAft>
                <a:spcPts val="0"/>
              </a:spcAft>
              <a:buNone/>
            </a:pPr>
            <a:r>
              <a:rPr lang="ja-JP" altLang="en-US" sz="1800" dirty="0">
                <a:latin typeface="Meiryo"/>
                <a:ea typeface="Meiryo"/>
                <a:cs typeface="Meiryo"/>
                <a:sym typeface="Meiryo"/>
              </a:rPr>
              <a:t>・うどん屋で利用可能な食事券</a:t>
            </a:r>
          </a:p>
        </p:txBody>
      </p:sp>
    </p:spTree>
    <p:extLst>
      <p:ext uri="{BB962C8B-B14F-4D97-AF65-F5344CB8AC3E}">
        <p14:creationId xmlns:p14="http://schemas.microsoft.com/office/powerpoint/2010/main" val="1661916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cxnSp>
        <p:nvCxnSpPr>
          <p:cNvPr id="202" name="Google Shape;202;p27"/>
          <p:cNvCxnSpPr>
            <a:cxnSpLocks/>
          </p:cNvCxnSpPr>
          <p:nvPr/>
        </p:nvCxnSpPr>
        <p:spPr>
          <a:xfrm>
            <a:off x="3982720" y="1643062"/>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5. </a:t>
            </a:r>
            <a:r>
              <a:rPr lang="ja-JP" altLang="en-US" sz="3600" dirty="0">
                <a:latin typeface="Meiryo"/>
                <a:ea typeface="Meiryo"/>
                <a:cs typeface="Meiryo"/>
                <a:sym typeface="Meiryo"/>
              </a:rPr>
              <a:t>感染症対策</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22</a:t>
            </a:fld>
            <a:endParaRPr/>
          </a:p>
        </p:txBody>
      </p:sp>
      <p:sp>
        <p:nvSpPr>
          <p:cNvPr id="11" name="Google Shape;166;p24">
            <a:extLst>
              <a:ext uri="{FF2B5EF4-FFF2-40B4-BE49-F238E27FC236}">
                <a16:creationId xmlns:a16="http://schemas.microsoft.com/office/drawing/2014/main" id="{3ECB09CA-4E57-4DE2-B32A-E7B03E6690A9}"/>
              </a:ext>
            </a:extLst>
          </p:cNvPr>
          <p:cNvSpPr/>
          <p:nvPr/>
        </p:nvSpPr>
        <p:spPr>
          <a:xfrm>
            <a:off x="4348481" y="2875281"/>
            <a:ext cx="4512450" cy="965200"/>
          </a:xfrm>
          <a:prstGeom prst="rect">
            <a:avLst/>
          </a:prstGeom>
          <a:solidFill>
            <a:srgbClr val="CFE2F3"/>
          </a:solidFill>
          <a:ln>
            <a:noFill/>
          </a:ln>
        </p:spPr>
        <p:txBody>
          <a:bodyPr spcFirstLastPara="1" wrap="square" lIns="68575" tIns="81000" rIns="68575" bIns="34275" anchor="ctr" anchorCtr="0">
            <a:noAutofit/>
          </a:bodyPr>
          <a:lstStyle/>
          <a:p>
            <a:pPr marL="0" marR="0" lvl="0" indent="0" algn="ctr" rtl="0">
              <a:spcBef>
                <a:spcPts val="0"/>
              </a:spcBef>
              <a:spcAft>
                <a:spcPts val="0"/>
              </a:spcAft>
              <a:buNone/>
            </a:pPr>
            <a:r>
              <a:rPr lang="ja-JP" altLang="en-US" sz="1800" b="1" dirty="0">
                <a:solidFill>
                  <a:srgbClr val="1F3864"/>
                </a:solidFill>
                <a:latin typeface="Meiryo"/>
                <a:ea typeface="Meiryo"/>
                <a:cs typeface="Meiryo"/>
                <a:sym typeface="Meiryo"/>
              </a:rPr>
              <a:t>→三密の回避などを中心とした対策を行う</a:t>
            </a:r>
          </a:p>
        </p:txBody>
      </p:sp>
      <p:pic>
        <p:nvPicPr>
          <p:cNvPr id="2" name="図 1">
            <a:extLst>
              <a:ext uri="{FF2B5EF4-FFF2-40B4-BE49-F238E27FC236}">
                <a16:creationId xmlns:a16="http://schemas.microsoft.com/office/drawing/2014/main" id="{43D149A3-62A1-4206-9062-A5FD53E2537B}"/>
              </a:ext>
            </a:extLst>
          </p:cNvPr>
          <p:cNvPicPr>
            <a:picLocks noChangeAspect="1"/>
          </p:cNvPicPr>
          <p:nvPr/>
        </p:nvPicPr>
        <p:blipFill>
          <a:blip r:embed="rId3"/>
          <a:stretch>
            <a:fillRect/>
          </a:stretch>
        </p:blipFill>
        <p:spPr>
          <a:xfrm>
            <a:off x="283069" y="1380434"/>
            <a:ext cx="4007502" cy="3763066"/>
          </a:xfrm>
          <a:prstGeom prst="rect">
            <a:avLst/>
          </a:prstGeom>
        </p:spPr>
      </p:pic>
    </p:spTree>
    <p:extLst>
      <p:ext uri="{BB962C8B-B14F-4D97-AF65-F5344CB8AC3E}">
        <p14:creationId xmlns:p14="http://schemas.microsoft.com/office/powerpoint/2010/main" val="3682506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5D8F34-FC67-4993-B4B8-EB47BBA2EDCF}"/>
              </a:ext>
            </a:extLst>
          </p:cNvPr>
          <p:cNvSpPr>
            <a:spLocks noGrp="1"/>
          </p:cNvSpPr>
          <p:nvPr>
            <p:ph type="title"/>
          </p:nvPr>
        </p:nvSpPr>
        <p:spPr>
          <a:xfrm>
            <a:off x="311700" y="368845"/>
            <a:ext cx="8520600" cy="623700"/>
          </a:xfrm>
        </p:spPr>
        <p:txBody>
          <a:bodyPr>
            <a:noAutofit/>
          </a:bodyPr>
          <a:lstStyle/>
          <a:p>
            <a:r>
              <a:rPr kumimoji="1" lang="ja-JP" altLang="en-US" sz="3600" dirty="0">
                <a:latin typeface="メイリオ" panose="020B0604030504040204" pitchFamily="50" charset="-128"/>
                <a:ea typeface="メイリオ" panose="020B0604030504040204" pitchFamily="50" charset="-128"/>
              </a:rPr>
              <a:t>６．</a:t>
            </a:r>
            <a:r>
              <a:rPr kumimoji="1" lang="en-US" altLang="ja-JP" sz="3600" dirty="0">
                <a:latin typeface="メイリオ" panose="020B0604030504040204" pitchFamily="50" charset="-128"/>
                <a:ea typeface="メイリオ" panose="020B0604030504040204" pitchFamily="50" charset="-128"/>
              </a:rPr>
              <a:t>PR</a:t>
            </a:r>
            <a:r>
              <a:rPr kumimoji="1" lang="ja-JP" altLang="en-US" sz="3600" dirty="0">
                <a:latin typeface="メイリオ" panose="020B0604030504040204" pitchFamily="50" charset="-128"/>
                <a:ea typeface="メイリオ" panose="020B0604030504040204" pitchFamily="50" charset="-128"/>
              </a:rPr>
              <a:t>方法</a:t>
            </a:r>
          </a:p>
        </p:txBody>
      </p:sp>
      <p:sp>
        <p:nvSpPr>
          <p:cNvPr id="3" name="スライド番号プレースホルダー 2">
            <a:extLst>
              <a:ext uri="{FF2B5EF4-FFF2-40B4-BE49-F238E27FC236}">
                <a16:creationId xmlns:a16="http://schemas.microsoft.com/office/drawing/2014/main" id="{98596E8E-A74D-4F56-A2F9-C82F07A50C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t>23</a:t>
            </a:fld>
            <a:endParaRPr lang="ja" altLang="en-US"/>
          </a:p>
        </p:txBody>
      </p:sp>
      <p:pic>
        <p:nvPicPr>
          <p:cNvPr id="1028" name="Picture 4">
            <a:extLst>
              <a:ext uri="{FF2B5EF4-FFF2-40B4-BE49-F238E27FC236}">
                <a16:creationId xmlns:a16="http://schemas.microsoft.com/office/drawing/2014/main" id="{7FC61221-268A-496C-9688-7105D576A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00" y="1506947"/>
            <a:ext cx="3905124" cy="31822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41BACC9-81C1-4D9C-A135-21C6AAC2B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947" y="1505677"/>
            <a:ext cx="4210054" cy="3157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590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668F1C-C22F-4D3D-9EC3-5957FBA661FE}"/>
              </a:ext>
            </a:extLst>
          </p:cNvPr>
          <p:cNvSpPr>
            <a:spLocks noGrp="1"/>
          </p:cNvSpPr>
          <p:nvPr>
            <p:ph type="title"/>
          </p:nvPr>
        </p:nvSpPr>
        <p:spPr>
          <a:xfrm>
            <a:off x="311700" y="331592"/>
            <a:ext cx="8520600" cy="623700"/>
          </a:xfrm>
        </p:spPr>
        <p:txBody>
          <a:bodyPr>
            <a:noAutofit/>
          </a:bodyPr>
          <a:lstStyle/>
          <a:p>
            <a:r>
              <a:rPr kumimoji="1" lang="ja-JP" altLang="en-US" sz="3600" dirty="0">
                <a:latin typeface="メイリオ" panose="020B0604030504040204" pitchFamily="50" charset="-128"/>
                <a:ea typeface="メイリオ" panose="020B0604030504040204" pitchFamily="50" charset="-128"/>
              </a:rPr>
              <a:t>７．財務計画</a:t>
            </a:r>
          </a:p>
        </p:txBody>
      </p:sp>
      <p:sp>
        <p:nvSpPr>
          <p:cNvPr id="3" name="スライド番号プレースホルダー 2">
            <a:extLst>
              <a:ext uri="{FF2B5EF4-FFF2-40B4-BE49-F238E27FC236}">
                <a16:creationId xmlns:a16="http://schemas.microsoft.com/office/drawing/2014/main" id="{066E8843-2F0C-4D57-9011-3FB2FB56A2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t>24</a:t>
            </a:fld>
            <a:endParaRPr lang="ja" altLang="en-US"/>
          </a:p>
        </p:txBody>
      </p:sp>
      <p:sp>
        <p:nvSpPr>
          <p:cNvPr id="5" name="テキスト ボックス 4">
            <a:extLst>
              <a:ext uri="{FF2B5EF4-FFF2-40B4-BE49-F238E27FC236}">
                <a16:creationId xmlns:a16="http://schemas.microsoft.com/office/drawing/2014/main" id="{8774FB28-35AB-4628-AC9B-12FBF639F205}"/>
              </a:ext>
            </a:extLst>
          </p:cNvPr>
          <p:cNvSpPr txBox="1"/>
          <p:nvPr/>
        </p:nvSpPr>
        <p:spPr>
          <a:xfrm>
            <a:off x="457200" y="1672587"/>
            <a:ext cx="5232400" cy="3170099"/>
          </a:xfrm>
          <a:prstGeom prst="rect">
            <a:avLst/>
          </a:prstGeom>
          <a:noFill/>
        </p:spPr>
        <p:txBody>
          <a:bodyPr wrap="square" rtlCol="0">
            <a:spAutoFit/>
          </a:bodyPr>
          <a:lstStyle/>
          <a:p>
            <a:r>
              <a:rPr kumimoji="1" lang="ja-JP" altLang="en-US" sz="2000" b="1" dirty="0">
                <a:latin typeface="メイリオ" panose="020B0604030504040204" pitchFamily="50" charset="-128"/>
                <a:ea typeface="メイリオ" panose="020B0604030504040204" pitchFamily="50" charset="-128"/>
              </a:rPr>
              <a:t>①発券手数料</a:t>
            </a:r>
            <a:endParaRPr kumimoji="1" lang="en-US" altLang="ja-JP" sz="2000" b="1"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a:t>
            </a:r>
            <a:r>
              <a:rPr kumimoji="1" lang="en-US" altLang="ja-JP" sz="1800" dirty="0">
                <a:latin typeface="メイリオ" panose="020B0604030504040204" pitchFamily="50" charset="-128"/>
                <a:ea typeface="メイリオ" panose="020B0604030504040204" pitchFamily="50" charset="-128"/>
              </a:rPr>
              <a:t>4</a:t>
            </a:r>
            <a:r>
              <a:rPr kumimoji="1" lang="ja-JP" altLang="en-US" sz="1800" dirty="0">
                <a:latin typeface="メイリオ" panose="020B0604030504040204" pitchFamily="50" charset="-128"/>
                <a:ea typeface="メイリオ" panose="020B0604030504040204" pitchFamily="50" charset="-128"/>
              </a:rPr>
              <a:t>万人</a:t>
            </a:r>
            <a:r>
              <a:rPr kumimoji="1" lang="en-US" altLang="ja-JP" sz="1800" dirty="0">
                <a:latin typeface="メイリオ" panose="020B0604030504040204" pitchFamily="50" charset="-128"/>
                <a:ea typeface="メイリオ" panose="020B0604030504040204" pitchFamily="50" charset="-128"/>
              </a:rPr>
              <a:t>×100</a:t>
            </a:r>
            <a:r>
              <a:rPr kumimoji="1" lang="ja-JP" altLang="en-US" sz="1800" dirty="0">
                <a:latin typeface="メイリオ" panose="020B0604030504040204" pitchFamily="50" charset="-128"/>
                <a:ea typeface="メイリオ" panose="020B0604030504040204" pitchFamily="50" charset="-128"/>
              </a:rPr>
              <a:t>円＝</a:t>
            </a:r>
            <a:r>
              <a:rPr kumimoji="1" lang="en-US" altLang="ja-JP" sz="1800" dirty="0">
                <a:latin typeface="メイリオ" panose="020B0604030504040204" pitchFamily="50" charset="-128"/>
                <a:ea typeface="メイリオ" panose="020B0604030504040204" pitchFamily="50" charset="-128"/>
              </a:rPr>
              <a:t>4,000,000</a:t>
            </a:r>
            <a:r>
              <a:rPr kumimoji="1" lang="ja-JP" altLang="en-US" sz="1800" dirty="0">
                <a:latin typeface="メイリオ" panose="020B0604030504040204" pitchFamily="50" charset="-128"/>
                <a:ea typeface="メイリオ" panose="020B0604030504040204" pitchFamily="50" charset="-128"/>
              </a:rPr>
              <a:t>円</a:t>
            </a:r>
            <a:endParaRPr kumimoji="1" lang="en-US" altLang="ja-JP" sz="1800" dirty="0">
              <a:latin typeface="メイリオ" panose="020B0604030504040204" pitchFamily="50" charset="-128"/>
              <a:ea typeface="メイリオ" panose="020B0604030504040204" pitchFamily="50" charset="-128"/>
            </a:endParaRPr>
          </a:p>
          <a:p>
            <a:endParaRPr kumimoji="1" lang="en-US" altLang="ja-JP" sz="2000" dirty="0">
              <a:latin typeface="メイリオ" panose="020B0604030504040204" pitchFamily="50" charset="-128"/>
              <a:ea typeface="メイリオ" panose="020B0604030504040204" pitchFamily="50" charset="-128"/>
            </a:endParaRPr>
          </a:p>
          <a:p>
            <a:r>
              <a:rPr kumimoji="1" lang="ja-JP" altLang="en-US" sz="2000" b="1" dirty="0">
                <a:latin typeface="メイリオ" panose="020B0604030504040204" pitchFamily="50" charset="-128"/>
                <a:ea typeface="メイリオ" panose="020B0604030504040204" pitchFamily="50" charset="-128"/>
              </a:rPr>
              <a:t>②コロナ対策費用</a:t>
            </a:r>
            <a:endParaRPr kumimoji="1" lang="en-US" altLang="ja-JP" sz="2000" b="1" dirty="0">
              <a:latin typeface="メイリオ" panose="020B0604030504040204" pitchFamily="50" charset="-128"/>
              <a:ea typeface="メイリオ" panose="020B0604030504040204" pitchFamily="50" charset="-128"/>
            </a:endParaRPr>
          </a:p>
          <a:p>
            <a:pPr rtl="0">
              <a:spcBef>
                <a:spcPts val="0"/>
              </a:spcBef>
              <a:spcAft>
                <a:spcPts val="0"/>
              </a:spcAft>
            </a:pPr>
            <a:r>
              <a:rPr kumimoji="1" lang="ja-JP" altLang="en-US" sz="2000" dirty="0">
                <a:latin typeface="メイリオ" panose="020B0604030504040204" pitchFamily="50" charset="-128"/>
                <a:ea typeface="メイリオ" panose="020B0604030504040204" pitchFamily="50" charset="-128"/>
              </a:rPr>
              <a:t>　</a:t>
            </a:r>
            <a:r>
              <a:rPr kumimoji="1" lang="en-US" altLang="ja-JP" sz="1800" dirty="0">
                <a:latin typeface="メイリオ" panose="020B0604030504040204" pitchFamily="50" charset="-128"/>
                <a:ea typeface="メイリオ" panose="020B0604030504040204" pitchFamily="50" charset="-128"/>
              </a:rPr>
              <a:t>12</a:t>
            </a:r>
            <a:r>
              <a:rPr kumimoji="1" lang="ja-JP" altLang="en-US" sz="1800" dirty="0">
                <a:latin typeface="メイリオ" panose="020B0604030504040204" pitchFamily="50" charset="-128"/>
                <a:ea typeface="メイリオ" panose="020B0604030504040204" pitchFamily="50" charset="-128"/>
              </a:rPr>
              <a:t>か所</a:t>
            </a:r>
            <a:r>
              <a:rPr kumimoji="1" lang="en-US" altLang="ja-JP" sz="1800" dirty="0">
                <a:latin typeface="メイリオ" panose="020B0604030504040204" pitchFamily="50" charset="-128"/>
                <a:ea typeface="メイリオ" panose="020B0604030504040204" pitchFamily="50" charset="-128"/>
              </a:rPr>
              <a:t>×</a:t>
            </a:r>
            <a:r>
              <a:rPr kumimoji="1" lang="ja-JP" altLang="en-US" sz="1800" dirty="0">
                <a:latin typeface="メイリオ" panose="020B0604030504040204" pitchFamily="50" charset="-128"/>
                <a:ea typeface="メイリオ" panose="020B0604030504040204" pitchFamily="50" charset="-128"/>
              </a:rPr>
              <a:t>（</a:t>
            </a:r>
            <a:r>
              <a:rPr kumimoji="1" lang="en-US" altLang="ja-JP" sz="1800" dirty="0">
                <a:latin typeface="メイリオ" panose="020B0604030504040204" pitchFamily="50" charset="-128"/>
                <a:ea typeface="メイリオ" panose="020B0604030504040204" pitchFamily="50" charset="-128"/>
              </a:rPr>
              <a:t>100</a:t>
            </a:r>
            <a:r>
              <a:rPr kumimoji="1" lang="ja-JP" altLang="en-US" sz="1800" dirty="0">
                <a:latin typeface="メイリオ" panose="020B0604030504040204" pitchFamily="50" charset="-128"/>
                <a:ea typeface="メイリオ" panose="020B0604030504040204" pitchFamily="50" charset="-128"/>
              </a:rPr>
              <a:t>円</a:t>
            </a:r>
            <a:r>
              <a:rPr kumimoji="1" lang="en-US" altLang="ja-JP" sz="1800" dirty="0">
                <a:latin typeface="メイリオ" panose="020B0604030504040204" pitchFamily="50" charset="-128"/>
                <a:ea typeface="メイリオ" panose="020B0604030504040204" pitchFamily="50" charset="-128"/>
              </a:rPr>
              <a:t>+41,980</a:t>
            </a:r>
            <a:r>
              <a:rPr kumimoji="1" lang="ja-JP" altLang="en-US" sz="1800" dirty="0">
                <a:latin typeface="メイリオ" panose="020B0604030504040204" pitchFamily="50" charset="-128"/>
                <a:ea typeface="メイリオ" panose="020B0604030504040204" pitchFamily="50" charset="-128"/>
              </a:rPr>
              <a:t>円）＝</a:t>
            </a:r>
            <a:r>
              <a:rPr lang="en-US" altLang="ja-JP" sz="1800" b="0" i="0" u="none" strike="noStrike" dirty="0">
                <a:solidFill>
                  <a:srgbClr val="000000"/>
                </a:solidFill>
                <a:effectLst/>
                <a:latin typeface="メイリオ" panose="020B0604030504040204" pitchFamily="50" charset="-128"/>
                <a:ea typeface="メイリオ" panose="020B0604030504040204" pitchFamily="50" charset="-128"/>
              </a:rPr>
              <a:t>504,960</a:t>
            </a:r>
            <a:r>
              <a:rPr lang="ja-JP" altLang="en-US" sz="1800" b="0" i="0" u="none" strike="noStrike" dirty="0">
                <a:solidFill>
                  <a:srgbClr val="000000"/>
                </a:solidFill>
                <a:effectLst/>
                <a:latin typeface="メイリオ" panose="020B0604030504040204" pitchFamily="50" charset="-128"/>
                <a:ea typeface="メイリオ" panose="020B0604030504040204" pitchFamily="50" charset="-128"/>
              </a:rPr>
              <a:t>円</a:t>
            </a:r>
            <a:endParaRPr lang="en-US" altLang="ja-JP" sz="1800" dirty="0">
              <a:latin typeface="メイリオ" panose="020B0604030504040204" pitchFamily="50" charset="-128"/>
              <a:ea typeface="メイリオ" panose="020B0604030504040204" pitchFamily="50" charset="-128"/>
            </a:endParaRPr>
          </a:p>
          <a:p>
            <a:pPr rtl="0">
              <a:spcBef>
                <a:spcPts val="0"/>
              </a:spcBef>
              <a:spcAft>
                <a:spcPts val="0"/>
              </a:spcAft>
            </a:pPr>
            <a:endParaRPr lang="en-US" altLang="ja-JP" sz="2000" b="0" dirty="0">
              <a:effectLst/>
              <a:latin typeface="メイリオ" panose="020B0604030504040204" pitchFamily="50" charset="-128"/>
              <a:ea typeface="メイリオ" panose="020B0604030504040204" pitchFamily="50" charset="-128"/>
            </a:endParaRPr>
          </a:p>
          <a:p>
            <a:pPr rtl="0">
              <a:spcBef>
                <a:spcPts val="0"/>
              </a:spcBef>
              <a:spcAft>
                <a:spcPts val="0"/>
              </a:spcAft>
            </a:pPr>
            <a:r>
              <a:rPr lang="ja-JP" altLang="en-US" sz="2000" b="1" dirty="0">
                <a:latin typeface="メイリオ" panose="020B0604030504040204" pitchFamily="50" charset="-128"/>
                <a:ea typeface="メイリオ" panose="020B0604030504040204" pitchFamily="50" charset="-128"/>
              </a:rPr>
              <a:t>③広告費用</a:t>
            </a:r>
            <a:endParaRPr lang="en-US" altLang="ja-JP" sz="2000" b="1" dirty="0">
              <a:latin typeface="メイリオ" panose="020B0604030504040204" pitchFamily="50" charset="-128"/>
              <a:ea typeface="メイリオ" panose="020B0604030504040204" pitchFamily="50" charset="-128"/>
            </a:endParaRPr>
          </a:p>
          <a:p>
            <a:pPr rtl="0">
              <a:spcBef>
                <a:spcPts val="0"/>
              </a:spcBef>
              <a:spcAft>
                <a:spcPts val="0"/>
              </a:spcAft>
            </a:pPr>
            <a:r>
              <a:rPr lang="ja-JP" altLang="en-US" sz="2000" dirty="0">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８</a:t>
            </a:r>
            <a:r>
              <a:rPr lang="ja-JP" altLang="en-US" sz="1800" b="0" i="0" u="none" strike="noStrike" dirty="0">
                <a:solidFill>
                  <a:srgbClr val="000000"/>
                </a:solidFill>
                <a:effectLst/>
                <a:latin typeface="メイリオ" panose="020B0604030504040204" pitchFamily="50" charset="-128"/>
                <a:ea typeface="メイリオ" panose="020B0604030504040204" pitchFamily="50" charset="-128"/>
              </a:rPr>
              <a:t>万人</a:t>
            </a:r>
            <a:r>
              <a:rPr lang="en-US" altLang="ja-JP" sz="180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５円</a:t>
            </a:r>
            <a:r>
              <a:rPr lang="ja-JP" altLang="en-US" sz="18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800" b="0" i="0" u="none" strike="noStrike" dirty="0">
                <a:solidFill>
                  <a:srgbClr val="000000"/>
                </a:solidFill>
                <a:effectLst/>
                <a:latin typeface="メイリオ" panose="020B0604030504040204" pitchFamily="50" charset="-128"/>
                <a:ea typeface="メイリオ" panose="020B0604030504040204" pitchFamily="50" charset="-128"/>
              </a:rPr>
              <a:t>400</a:t>
            </a:r>
            <a:r>
              <a:rPr lang="en-US" altLang="ja-JP" sz="1800" dirty="0">
                <a:latin typeface="メイリオ" panose="020B0604030504040204" pitchFamily="50" charset="-128"/>
                <a:ea typeface="メイリオ" panose="020B0604030504040204" pitchFamily="50" charset="-128"/>
              </a:rPr>
              <a:t>,000</a:t>
            </a:r>
            <a:r>
              <a:rPr lang="ja-JP" altLang="en-US" sz="1800" b="0" i="0" u="none" strike="noStrike" dirty="0">
                <a:solidFill>
                  <a:srgbClr val="000000"/>
                </a:solidFill>
                <a:effectLst/>
                <a:latin typeface="メイリオ" panose="020B0604030504040204" pitchFamily="50" charset="-128"/>
                <a:ea typeface="メイリオ" panose="020B0604030504040204" pitchFamily="50" charset="-128"/>
              </a:rPr>
              <a:t>円</a:t>
            </a:r>
            <a:endParaRPr lang="en-US" altLang="ja-JP" sz="2000" b="0" i="0" u="none" strike="noStrike" dirty="0">
              <a:solidFill>
                <a:srgbClr val="000000"/>
              </a:solidFill>
              <a:effectLst/>
              <a:latin typeface="游明朝" panose="02020400000000000000" pitchFamily="18" charset="-128"/>
              <a:ea typeface="游明朝" panose="02020400000000000000" pitchFamily="18" charset="-128"/>
            </a:endParaRPr>
          </a:p>
          <a:p>
            <a:pPr rtl="0">
              <a:spcBef>
                <a:spcPts val="0"/>
              </a:spcBef>
              <a:spcAft>
                <a:spcPts val="0"/>
              </a:spcAft>
            </a:pPr>
            <a:endParaRPr lang="en-US" altLang="ja-JP" sz="2000" dirty="0">
              <a:latin typeface="游明朝" panose="02020400000000000000" pitchFamily="18" charset="-128"/>
              <a:ea typeface="游明朝" panose="02020400000000000000" pitchFamily="18" charset="-128"/>
            </a:endParaRPr>
          </a:p>
          <a:p>
            <a:pPr rtl="0">
              <a:spcBef>
                <a:spcPts val="0"/>
              </a:spcBef>
              <a:spcAft>
                <a:spcPts val="0"/>
              </a:spcAft>
            </a:pPr>
            <a:r>
              <a:rPr lang="ja-JP" altLang="en-US" sz="2000" b="1" i="0" u="none" strike="noStrike" dirty="0">
                <a:solidFill>
                  <a:srgbClr val="000000"/>
                </a:solidFill>
                <a:effectLst/>
                <a:latin typeface="メイリオ" panose="020B0604030504040204" pitchFamily="50" charset="-128"/>
                <a:ea typeface="メイリオ" panose="020B0604030504040204" pitchFamily="50" charset="-128"/>
              </a:rPr>
              <a:t>費用合計</a:t>
            </a:r>
            <a:r>
              <a:rPr lang="en-US" altLang="ja-JP" sz="1800" b="0" i="0" u="none" strike="noStrike" dirty="0">
                <a:solidFill>
                  <a:srgbClr val="000000"/>
                </a:solidFill>
                <a:effectLst/>
                <a:latin typeface="メイリオ" panose="020B0604030504040204" pitchFamily="50" charset="-128"/>
                <a:ea typeface="メイリオ" panose="020B0604030504040204" pitchFamily="50" charset="-128"/>
              </a:rPr>
              <a:t>…4,904,960</a:t>
            </a:r>
            <a:r>
              <a:rPr lang="ja-JP" altLang="en-US" sz="1800" b="0" i="0" u="none" strike="noStrike" dirty="0">
                <a:solidFill>
                  <a:srgbClr val="000000"/>
                </a:solidFill>
                <a:effectLst/>
                <a:latin typeface="メイリオ" panose="020B0604030504040204" pitchFamily="50" charset="-128"/>
                <a:ea typeface="メイリオ" panose="020B0604030504040204" pitchFamily="50" charset="-128"/>
              </a:rPr>
              <a:t>円</a:t>
            </a:r>
            <a:endParaRPr lang="ja-JP" altLang="en-US" sz="2400" b="0" dirty="0">
              <a:effectLst/>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2D01E04B-E008-44A8-9267-6DCB971BA4A1}"/>
              </a:ext>
            </a:extLst>
          </p:cNvPr>
          <p:cNvSpPr txBox="1"/>
          <p:nvPr/>
        </p:nvSpPr>
        <p:spPr>
          <a:xfrm>
            <a:off x="4033520" y="4165577"/>
            <a:ext cx="4521200" cy="677108"/>
          </a:xfrm>
          <a:prstGeom prst="rect">
            <a:avLst/>
          </a:prstGeom>
          <a:solidFill>
            <a:srgbClr val="CFE2F3"/>
          </a:solidFill>
        </p:spPr>
        <p:txBody>
          <a:bodyPr wrap="square" rtlCol="0">
            <a:spAutoFit/>
          </a:bodyPr>
          <a:lstStyle/>
          <a:p>
            <a:pPr algn="ctr"/>
            <a:r>
              <a:rPr lang="ja-JP" altLang="en-US" sz="1800" b="0" i="0" u="none" strike="noStrike" dirty="0">
                <a:solidFill>
                  <a:srgbClr val="1F3864"/>
                </a:solidFill>
                <a:effectLst/>
                <a:latin typeface="メイリオ" panose="020B0604030504040204" pitchFamily="50" charset="-128"/>
                <a:ea typeface="メイリオ" panose="020B0604030504040204" pitchFamily="50" charset="-128"/>
              </a:rPr>
              <a:t>提示予算から合計金額を引いた費用</a:t>
            </a:r>
            <a:endParaRPr lang="en-US" altLang="ja-JP" sz="1800" b="0" i="0" u="none" strike="noStrike" dirty="0">
              <a:solidFill>
                <a:srgbClr val="1F3864"/>
              </a:solidFill>
              <a:effectLst/>
              <a:latin typeface="メイリオ" panose="020B0604030504040204" pitchFamily="50" charset="-128"/>
              <a:ea typeface="メイリオ" panose="020B0604030504040204" pitchFamily="50" charset="-128"/>
            </a:endParaRPr>
          </a:p>
          <a:p>
            <a:pPr algn="ctr"/>
            <a:r>
              <a:rPr lang="en-US" altLang="ja-JP" sz="2000" b="1" i="0" u="none" strike="noStrike" dirty="0">
                <a:solidFill>
                  <a:srgbClr val="1F3864"/>
                </a:solidFill>
                <a:effectLst/>
                <a:latin typeface="メイリオ" panose="020B0604030504040204" pitchFamily="50" charset="-128"/>
                <a:ea typeface="メイリオ" panose="020B0604030504040204" pitchFamily="50" charset="-128"/>
              </a:rPr>
              <a:t>1</a:t>
            </a:r>
            <a:r>
              <a:rPr lang="en-US" altLang="ja-JP" sz="2000" b="1" dirty="0">
                <a:solidFill>
                  <a:srgbClr val="1F3864"/>
                </a:solidFill>
                <a:latin typeface="メイリオ" panose="020B0604030504040204" pitchFamily="50" charset="-128"/>
                <a:ea typeface="メイリオ" panose="020B0604030504040204" pitchFamily="50" charset="-128"/>
              </a:rPr>
              <a:t>00</a:t>
            </a:r>
            <a:r>
              <a:rPr lang="en-US" altLang="ja-JP" sz="2000" b="1" i="0" u="none" strike="noStrike" dirty="0">
                <a:solidFill>
                  <a:srgbClr val="1F3864"/>
                </a:solidFill>
                <a:effectLst/>
                <a:latin typeface="メイリオ" panose="020B0604030504040204" pitchFamily="50" charset="-128"/>
                <a:ea typeface="メイリオ" panose="020B0604030504040204" pitchFamily="50" charset="-128"/>
              </a:rPr>
              <a:t>,095,040</a:t>
            </a:r>
            <a:r>
              <a:rPr lang="ja-JP" altLang="en-US" sz="2000" b="1" i="0" u="none" strike="noStrike" dirty="0">
                <a:solidFill>
                  <a:srgbClr val="1F3864"/>
                </a:solidFill>
                <a:effectLst/>
                <a:latin typeface="メイリオ" panose="020B0604030504040204" pitchFamily="50" charset="-128"/>
                <a:ea typeface="メイリオ" panose="020B0604030504040204" pitchFamily="50" charset="-128"/>
              </a:rPr>
              <a:t>円</a:t>
            </a:r>
            <a:endParaRPr kumimoji="1" lang="ja-JP" altLang="en-US" sz="2000" b="1" dirty="0">
              <a:solidFill>
                <a:srgbClr val="1F3864"/>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51788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7BBDE6-2BF5-4A81-A5F1-9B1BE5C7F8E7}"/>
              </a:ext>
            </a:extLst>
          </p:cNvPr>
          <p:cNvSpPr>
            <a:spLocks noGrp="1"/>
          </p:cNvSpPr>
          <p:nvPr>
            <p:ph type="title"/>
          </p:nvPr>
        </p:nvSpPr>
        <p:spPr>
          <a:xfrm>
            <a:off x="311700" y="379005"/>
            <a:ext cx="8520600" cy="623700"/>
          </a:xfrm>
        </p:spPr>
        <p:txBody>
          <a:bodyPr>
            <a:noAutofit/>
          </a:bodyPr>
          <a:lstStyle/>
          <a:p>
            <a:r>
              <a:rPr kumimoji="1" lang="ja-JP" altLang="en-US" sz="3600" dirty="0">
                <a:latin typeface="メイリオ" panose="020B0604030504040204" pitchFamily="50" charset="-128"/>
                <a:ea typeface="メイリオ" panose="020B0604030504040204" pitchFamily="50" charset="-128"/>
              </a:rPr>
              <a:t>８．総括</a:t>
            </a:r>
            <a:endParaRPr kumimoji="1" lang="ja-JP" altLang="en-US" sz="3600" dirty="0"/>
          </a:p>
        </p:txBody>
      </p:sp>
      <p:sp>
        <p:nvSpPr>
          <p:cNvPr id="3" name="スライド番号プレースホルダー 2">
            <a:extLst>
              <a:ext uri="{FF2B5EF4-FFF2-40B4-BE49-F238E27FC236}">
                <a16:creationId xmlns:a16="http://schemas.microsoft.com/office/drawing/2014/main" id="{4074932C-26A7-4238-A2A7-69A311E4E8B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t>25</a:t>
            </a:fld>
            <a:endParaRPr lang="ja" altLang="en-US"/>
          </a:p>
        </p:txBody>
      </p:sp>
      <p:sp>
        <p:nvSpPr>
          <p:cNvPr id="4" name="Google Shape;199;p27">
            <a:extLst>
              <a:ext uri="{FF2B5EF4-FFF2-40B4-BE49-F238E27FC236}">
                <a16:creationId xmlns:a16="http://schemas.microsoft.com/office/drawing/2014/main" id="{53606275-6E19-44D6-BDB8-56921D906CEC}"/>
              </a:ext>
            </a:extLst>
          </p:cNvPr>
          <p:cNvSpPr txBox="1"/>
          <p:nvPr/>
        </p:nvSpPr>
        <p:spPr>
          <a:xfrm>
            <a:off x="516750" y="1401289"/>
            <a:ext cx="8110500" cy="6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700" b="1" dirty="0">
                <a:latin typeface="Meiryo"/>
                <a:ea typeface="Meiryo"/>
                <a:cs typeface="Meiryo"/>
                <a:sym typeface="Meiryo"/>
              </a:rPr>
              <a:t>コンセプト：「疲れた週末に訪れたい東かがわ」</a:t>
            </a:r>
            <a:endParaRPr sz="2500" dirty="0">
              <a:latin typeface="Meiryo"/>
              <a:ea typeface="Meiryo"/>
              <a:cs typeface="Meiryo"/>
              <a:sym typeface="Meiryo"/>
            </a:endParaRPr>
          </a:p>
        </p:txBody>
      </p:sp>
      <p:sp>
        <p:nvSpPr>
          <p:cNvPr id="5" name="Google Shape;201;p27">
            <a:extLst>
              <a:ext uri="{FF2B5EF4-FFF2-40B4-BE49-F238E27FC236}">
                <a16:creationId xmlns:a16="http://schemas.microsoft.com/office/drawing/2014/main" id="{ABA7D222-9FE0-412B-B93C-23EBD12BAE02}"/>
              </a:ext>
            </a:extLst>
          </p:cNvPr>
          <p:cNvSpPr txBox="1"/>
          <p:nvPr/>
        </p:nvSpPr>
        <p:spPr>
          <a:xfrm>
            <a:off x="680700" y="1912971"/>
            <a:ext cx="7782600" cy="1431131"/>
          </a:xfrm>
          <a:prstGeom prst="rect">
            <a:avLst/>
          </a:prstGeom>
          <a:solidFill>
            <a:srgbClr val="CFE2F3"/>
          </a:solidFill>
          <a:ln>
            <a:noFill/>
          </a:ln>
        </p:spPr>
        <p:txBody>
          <a:bodyPr spcFirstLastPara="1" wrap="square" lIns="91425" tIns="91425" rIns="91425" bIns="91425" anchor="t" anchorCtr="0">
            <a:spAutoFit/>
          </a:bodyPr>
          <a:lstStyle/>
          <a:p>
            <a:pPr marL="457200" lvl="0" indent="-349250" algn="l" rtl="0">
              <a:lnSpc>
                <a:spcPct val="150000"/>
              </a:lnSpc>
              <a:spcBef>
                <a:spcPts val="0"/>
              </a:spcBef>
              <a:spcAft>
                <a:spcPts val="0"/>
              </a:spcAft>
              <a:buClr>
                <a:srgbClr val="1F3864"/>
              </a:buClr>
              <a:buSzPts val="1900"/>
              <a:buFont typeface="Meiryo"/>
              <a:buChar char="➢"/>
            </a:pPr>
            <a:r>
              <a:rPr lang="ja-JP" altLang="en-US" sz="1800" b="1" dirty="0">
                <a:solidFill>
                  <a:srgbClr val="1F3864"/>
                </a:solidFill>
                <a:latin typeface="Meiryo"/>
                <a:ea typeface="Meiryo"/>
                <a:cs typeface="Meiryo"/>
                <a:sym typeface="Meiryo"/>
              </a:rPr>
              <a:t>ターゲット：「近畿在住の</a:t>
            </a:r>
            <a:r>
              <a:rPr lang="en-US" altLang="ja-JP" sz="1800" b="1" dirty="0">
                <a:solidFill>
                  <a:srgbClr val="1F3864"/>
                </a:solidFill>
                <a:latin typeface="Meiryo"/>
                <a:ea typeface="Meiryo"/>
                <a:cs typeface="Meiryo"/>
                <a:sym typeface="Meiryo"/>
              </a:rPr>
              <a:t>20</a:t>
            </a:r>
            <a:r>
              <a:rPr lang="ja-JP" altLang="en-US" sz="1800" b="1" dirty="0">
                <a:solidFill>
                  <a:srgbClr val="1F3864"/>
                </a:solidFill>
                <a:latin typeface="Meiryo"/>
                <a:ea typeface="Meiryo"/>
                <a:cs typeface="Meiryo"/>
                <a:sym typeface="Meiryo"/>
              </a:rPr>
              <a:t>代の独身女性</a:t>
            </a:r>
            <a:r>
              <a:rPr lang="en-US" altLang="ja-JP" sz="1800" b="1" dirty="0">
                <a:solidFill>
                  <a:srgbClr val="1F3864"/>
                </a:solidFill>
                <a:latin typeface="Meiryo"/>
                <a:ea typeface="Meiryo"/>
                <a:cs typeface="Meiryo"/>
                <a:sym typeface="Meiryo"/>
              </a:rPr>
              <a:t>(</a:t>
            </a:r>
            <a:r>
              <a:rPr lang="ja-JP" altLang="en-US" sz="1800" b="1" dirty="0">
                <a:solidFill>
                  <a:srgbClr val="1F3864"/>
                </a:solidFill>
                <a:latin typeface="Meiryo"/>
                <a:ea typeface="Meiryo"/>
                <a:cs typeface="Meiryo"/>
                <a:sym typeface="Meiryo"/>
              </a:rPr>
              <a:t>社会人</a:t>
            </a:r>
            <a:r>
              <a:rPr lang="en-US" altLang="ja-JP" sz="1800" b="1" dirty="0">
                <a:solidFill>
                  <a:srgbClr val="1F3864"/>
                </a:solidFill>
                <a:latin typeface="Meiryo"/>
                <a:ea typeface="Meiryo"/>
                <a:cs typeface="Meiryo"/>
                <a:sym typeface="Meiryo"/>
              </a:rPr>
              <a:t>)</a:t>
            </a:r>
            <a:r>
              <a:rPr lang="ja-JP" altLang="en-US" sz="1800" b="1" dirty="0">
                <a:solidFill>
                  <a:srgbClr val="1F3864"/>
                </a:solidFill>
                <a:latin typeface="Meiryo"/>
                <a:ea typeface="Meiryo"/>
                <a:cs typeface="Meiryo"/>
                <a:sym typeface="Meiryo"/>
              </a:rPr>
              <a:t>」</a:t>
            </a:r>
            <a:endParaRPr lang="en-US" altLang="ja-JP" sz="1800" b="1" dirty="0">
              <a:solidFill>
                <a:srgbClr val="1F3864"/>
              </a:solidFill>
              <a:latin typeface="Meiryo"/>
              <a:ea typeface="Meiryo"/>
              <a:cs typeface="Meiryo"/>
              <a:sym typeface="Meiryo"/>
            </a:endParaRPr>
          </a:p>
          <a:p>
            <a:pPr marL="457200" lvl="0" indent="-349250" algn="l" rtl="0">
              <a:lnSpc>
                <a:spcPct val="150000"/>
              </a:lnSpc>
              <a:spcBef>
                <a:spcPts val="0"/>
              </a:spcBef>
              <a:spcAft>
                <a:spcPts val="0"/>
              </a:spcAft>
              <a:buClr>
                <a:srgbClr val="1F3864"/>
              </a:buClr>
              <a:buSzPts val="1900"/>
              <a:buFont typeface="Meiryo"/>
              <a:buChar char="➢"/>
            </a:pPr>
            <a:r>
              <a:rPr lang="ja-JP" altLang="en-US" sz="1800" b="1" dirty="0">
                <a:solidFill>
                  <a:srgbClr val="1F3864"/>
                </a:solidFill>
                <a:latin typeface="Meiryo"/>
                <a:ea typeface="Meiryo"/>
                <a:cs typeface="Meiryo"/>
                <a:sym typeface="Meiryo"/>
              </a:rPr>
              <a:t>概要：女子旅プランの設定と</a:t>
            </a:r>
            <a:r>
              <a:rPr lang="en-US" altLang="ja-JP" sz="1800" b="1" dirty="0">
                <a:solidFill>
                  <a:srgbClr val="1F3864"/>
                </a:solidFill>
                <a:latin typeface="Meiryo"/>
                <a:ea typeface="Meiryo"/>
                <a:cs typeface="Meiryo"/>
                <a:sym typeface="Meiryo"/>
              </a:rPr>
              <a:t>PR</a:t>
            </a:r>
          </a:p>
          <a:p>
            <a:pPr marL="457200" lvl="0" indent="-349250" algn="l" rtl="0">
              <a:lnSpc>
                <a:spcPct val="150000"/>
              </a:lnSpc>
              <a:spcBef>
                <a:spcPts val="0"/>
              </a:spcBef>
              <a:spcAft>
                <a:spcPts val="0"/>
              </a:spcAft>
              <a:buClr>
                <a:srgbClr val="1F3864"/>
              </a:buClr>
              <a:buSzPts val="1900"/>
              <a:buFont typeface="Meiryo"/>
              <a:buChar char="➢"/>
            </a:pPr>
            <a:r>
              <a:rPr lang="ja-JP" altLang="en-US" sz="1800" b="1" dirty="0">
                <a:solidFill>
                  <a:srgbClr val="1F3864"/>
                </a:solidFill>
                <a:latin typeface="Meiryo"/>
                <a:ea typeface="Meiryo"/>
                <a:cs typeface="Meiryo"/>
                <a:sym typeface="Meiryo"/>
              </a:rPr>
              <a:t>目的：自身の家庭を持ってからも訪れてもらえるような関係性の構築</a:t>
            </a:r>
          </a:p>
        </p:txBody>
      </p:sp>
      <p:sp>
        <p:nvSpPr>
          <p:cNvPr id="6" name="Google Shape;199;p27">
            <a:extLst>
              <a:ext uri="{FF2B5EF4-FFF2-40B4-BE49-F238E27FC236}">
                <a16:creationId xmlns:a16="http://schemas.microsoft.com/office/drawing/2014/main" id="{1E81F85B-2222-49DB-BAB1-A297E063809B}"/>
              </a:ext>
            </a:extLst>
          </p:cNvPr>
          <p:cNvSpPr txBox="1"/>
          <p:nvPr/>
        </p:nvSpPr>
        <p:spPr>
          <a:xfrm>
            <a:off x="243514" y="3524180"/>
            <a:ext cx="8110500" cy="6237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ja-JP" altLang="en-US" sz="2400" b="1" dirty="0">
                <a:latin typeface="Meiryo"/>
                <a:ea typeface="Meiryo"/>
                <a:cs typeface="Meiryo"/>
                <a:sym typeface="Meiryo"/>
              </a:rPr>
              <a:t>プラン内容</a:t>
            </a:r>
            <a:endParaRPr sz="2400" dirty="0">
              <a:latin typeface="Meiryo"/>
              <a:ea typeface="Meiryo"/>
              <a:cs typeface="Meiryo"/>
              <a:sym typeface="Meiryo"/>
            </a:endParaRPr>
          </a:p>
        </p:txBody>
      </p:sp>
      <p:sp>
        <p:nvSpPr>
          <p:cNvPr id="7" name="Google Shape;166;p24">
            <a:extLst>
              <a:ext uri="{FF2B5EF4-FFF2-40B4-BE49-F238E27FC236}">
                <a16:creationId xmlns:a16="http://schemas.microsoft.com/office/drawing/2014/main" id="{F2C192D9-F9B7-48FE-BDFC-A73D9E924AAA}"/>
              </a:ext>
            </a:extLst>
          </p:cNvPr>
          <p:cNvSpPr/>
          <p:nvPr/>
        </p:nvSpPr>
        <p:spPr>
          <a:xfrm>
            <a:off x="4815237" y="4024242"/>
            <a:ext cx="2843967" cy="965200"/>
          </a:xfrm>
          <a:prstGeom prst="rect">
            <a:avLst/>
          </a:prstGeom>
          <a:solidFill>
            <a:schemeClr val="tx1">
              <a:lumMod val="20000"/>
              <a:lumOff val="80000"/>
            </a:schemeClr>
          </a:solidFill>
          <a:ln>
            <a:noFill/>
          </a:ln>
        </p:spPr>
        <p:txBody>
          <a:bodyPr spcFirstLastPara="1" wrap="square" lIns="68575" tIns="81000" rIns="68575" bIns="34275" anchor="ctr" anchorCtr="0">
            <a:noAutofit/>
          </a:bodyPr>
          <a:lstStyle/>
          <a:p>
            <a:pPr marL="0" marR="0" lvl="0" indent="0" algn="ctr" rtl="0">
              <a:spcBef>
                <a:spcPts val="0"/>
              </a:spcBef>
              <a:spcAft>
                <a:spcPts val="0"/>
              </a:spcAft>
              <a:buNone/>
            </a:pPr>
            <a:r>
              <a:rPr lang="en-US" altLang="ja-JP" sz="1800" b="1" dirty="0">
                <a:solidFill>
                  <a:srgbClr val="1F3864"/>
                </a:solidFill>
                <a:latin typeface="Meiryo"/>
                <a:ea typeface="Meiryo"/>
                <a:cs typeface="Meiryo"/>
                <a:sym typeface="Meiryo"/>
              </a:rPr>
              <a:t>(</a:t>
            </a:r>
            <a:r>
              <a:rPr lang="ja-JP" altLang="en-US" sz="1800" b="1" dirty="0">
                <a:solidFill>
                  <a:srgbClr val="1F3864"/>
                </a:solidFill>
                <a:latin typeface="Meiryo"/>
                <a:ea typeface="Meiryo"/>
                <a:cs typeface="Meiryo"/>
                <a:sym typeface="Meiryo"/>
              </a:rPr>
              <a:t>レンタカー付プラン）</a:t>
            </a:r>
            <a:endParaRPr lang="en-US" altLang="ja-JP" sz="1800" b="1" dirty="0">
              <a:solidFill>
                <a:srgbClr val="1F3864"/>
              </a:solidFill>
              <a:latin typeface="Meiryo"/>
              <a:ea typeface="Meiryo"/>
              <a:cs typeface="Meiryo"/>
              <a:sym typeface="Meiryo"/>
            </a:endParaRPr>
          </a:p>
          <a:p>
            <a:pPr marL="0" marR="0" lvl="0" indent="0" algn="ctr" rtl="0">
              <a:spcBef>
                <a:spcPts val="0"/>
              </a:spcBef>
              <a:spcAft>
                <a:spcPts val="0"/>
              </a:spcAft>
              <a:buNone/>
            </a:pPr>
            <a:r>
              <a:rPr lang="ja-JP" altLang="en-US" sz="1800" b="1" dirty="0">
                <a:solidFill>
                  <a:srgbClr val="1F3864"/>
                </a:solidFill>
                <a:latin typeface="Meiryo"/>
                <a:ea typeface="Meiryo"/>
                <a:cs typeface="Meiryo"/>
                <a:sym typeface="Meiryo"/>
              </a:rPr>
              <a:t>電子チケットの利用</a:t>
            </a:r>
            <a:endParaRPr lang="en-US" altLang="ja-JP" sz="1800" b="1" dirty="0">
              <a:solidFill>
                <a:srgbClr val="1F3864"/>
              </a:solidFill>
              <a:latin typeface="Meiryo"/>
              <a:ea typeface="Meiryo"/>
              <a:cs typeface="Meiryo"/>
              <a:sym typeface="Meiryo"/>
            </a:endParaRPr>
          </a:p>
        </p:txBody>
      </p:sp>
      <p:sp>
        <p:nvSpPr>
          <p:cNvPr id="8" name="Google Shape;166;p24">
            <a:extLst>
              <a:ext uri="{FF2B5EF4-FFF2-40B4-BE49-F238E27FC236}">
                <a16:creationId xmlns:a16="http://schemas.microsoft.com/office/drawing/2014/main" id="{815AAC8E-C2D3-4657-B649-5EEE3030ED49}"/>
              </a:ext>
            </a:extLst>
          </p:cNvPr>
          <p:cNvSpPr/>
          <p:nvPr/>
        </p:nvSpPr>
        <p:spPr>
          <a:xfrm>
            <a:off x="516750" y="4024242"/>
            <a:ext cx="3485234" cy="965200"/>
          </a:xfrm>
          <a:prstGeom prst="rect">
            <a:avLst/>
          </a:prstGeom>
          <a:solidFill>
            <a:schemeClr val="tx1">
              <a:lumMod val="20000"/>
              <a:lumOff val="80000"/>
            </a:schemeClr>
          </a:solidFill>
          <a:ln>
            <a:noFill/>
          </a:ln>
        </p:spPr>
        <p:txBody>
          <a:bodyPr spcFirstLastPara="1" wrap="square" lIns="68575" tIns="81000" rIns="68575" bIns="34275" anchor="ctr" anchorCtr="0">
            <a:noAutofit/>
          </a:bodyPr>
          <a:lstStyle/>
          <a:p>
            <a:pPr marL="0" marR="0" lvl="0" indent="0" algn="ctr" rtl="0">
              <a:spcBef>
                <a:spcPts val="0"/>
              </a:spcBef>
              <a:spcAft>
                <a:spcPts val="0"/>
              </a:spcAft>
              <a:buNone/>
            </a:pPr>
            <a:r>
              <a:rPr lang="ja-JP" altLang="en-US" sz="1800" b="1" dirty="0">
                <a:solidFill>
                  <a:srgbClr val="1F3864"/>
                </a:solidFill>
                <a:latin typeface="Meiryo"/>
                <a:ea typeface="Meiryo"/>
                <a:cs typeface="Meiryo"/>
                <a:sym typeface="Meiryo"/>
              </a:rPr>
              <a:t>コース：➀アクテビティ</a:t>
            </a:r>
            <a:endParaRPr lang="en-US" altLang="ja-JP" sz="1800" b="1" dirty="0">
              <a:solidFill>
                <a:srgbClr val="1F3864"/>
              </a:solidFill>
              <a:latin typeface="Meiryo"/>
              <a:ea typeface="Meiryo"/>
              <a:cs typeface="Meiryo"/>
              <a:sym typeface="Meiryo"/>
            </a:endParaRPr>
          </a:p>
          <a:p>
            <a:pPr marL="0" marR="0" lvl="0" indent="0" algn="ctr" rtl="0">
              <a:spcBef>
                <a:spcPts val="0"/>
              </a:spcBef>
              <a:spcAft>
                <a:spcPts val="0"/>
              </a:spcAft>
              <a:buNone/>
            </a:pPr>
            <a:r>
              <a:rPr lang="ja-JP" altLang="en-US" sz="1800" b="1" dirty="0">
                <a:solidFill>
                  <a:srgbClr val="1F3864"/>
                </a:solidFill>
                <a:latin typeface="Meiryo"/>
                <a:ea typeface="Meiryo"/>
                <a:cs typeface="Meiryo"/>
                <a:sym typeface="Meiryo"/>
              </a:rPr>
              <a:t>②健康</a:t>
            </a:r>
            <a:endParaRPr lang="en-US" altLang="ja-JP" sz="1800" b="1" dirty="0">
              <a:solidFill>
                <a:srgbClr val="1F3864"/>
              </a:solidFill>
              <a:latin typeface="Meiryo"/>
              <a:ea typeface="Meiryo"/>
              <a:cs typeface="Meiryo"/>
              <a:sym typeface="Meiryo"/>
            </a:endParaRPr>
          </a:p>
          <a:p>
            <a:pPr marL="0" marR="0" lvl="0" indent="0" algn="ctr" rtl="0">
              <a:spcBef>
                <a:spcPts val="0"/>
              </a:spcBef>
              <a:spcAft>
                <a:spcPts val="0"/>
              </a:spcAft>
              <a:buNone/>
            </a:pPr>
            <a:r>
              <a:rPr lang="ja-JP" altLang="en-US" sz="1800" b="1" dirty="0">
                <a:solidFill>
                  <a:srgbClr val="1F3864"/>
                </a:solidFill>
                <a:latin typeface="Meiryo"/>
                <a:ea typeface="Meiryo"/>
                <a:cs typeface="Meiryo"/>
                <a:sym typeface="Meiryo"/>
              </a:rPr>
              <a:t>③映え</a:t>
            </a:r>
            <a:endParaRPr lang="en-US" altLang="ja-JP" sz="1800" b="1" dirty="0">
              <a:solidFill>
                <a:srgbClr val="1F3864"/>
              </a:solidFill>
              <a:latin typeface="Meiryo"/>
              <a:ea typeface="Meiryo"/>
              <a:cs typeface="Meiryo"/>
              <a:sym typeface="Meiryo"/>
            </a:endParaRPr>
          </a:p>
        </p:txBody>
      </p:sp>
      <p:sp>
        <p:nvSpPr>
          <p:cNvPr id="9" name="Google Shape;199;p27">
            <a:extLst>
              <a:ext uri="{FF2B5EF4-FFF2-40B4-BE49-F238E27FC236}">
                <a16:creationId xmlns:a16="http://schemas.microsoft.com/office/drawing/2014/main" id="{A1A7B110-E784-418F-87D4-7EB2FBADD72F}"/>
              </a:ext>
            </a:extLst>
          </p:cNvPr>
          <p:cNvSpPr txBox="1"/>
          <p:nvPr/>
        </p:nvSpPr>
        <p:spPr>
          <a:xfrm>
            <a:off x="3247798" y="4162238"/>
            <a:ext cx="2101933" cy="689209"/>
          </a:xfrm>
          <a:prstGeom prst="rect">
            <a:avLst/>
          </a:prstGeom>
          <a:noFill/>
          <a:ln>
            <a:noFill/>
          </a:ln>
        </p:spPr>
        <p:txBody>
          <a:bodyPr spcFirstLastPara="1" wrap="square" lIns="91425" tIns="91425" rIns="91425" bIns="91425" anchor="t" anchorCtr="0">
            <a:noAutofit/>
          </a:bodyPr>
          <a:lstStyle/>
          <a:p>
            <a:pPr lvl="0" algn="ctr" rtl="0">
              <a:spcBef>
                <a:spcPts val="0"/>
              </a:spcBef>
              <a:spcAft>
                <a:spcPts val="0"/>
              </a:spcAft>
            </a:pPr>
            <a:r>
              <a:rPr lang="ja-JP" altLang="en-US" sz="4000" b="1" dirty="0">
                <a:latin typeface="Meiryo"/>
                <a:ea typeface="Meiryo"/>
                <a:cs typeface="Meiryo"/>
                <a:sym typeface="Meiryo"/>
              </a:rPr>
              <a:t>＋</a:t>
            </a:r>
            <a:endParaRPr sz="4000" dirty="0">
              <a:latin typeface="Meiryo"/>
              <a:ea typeface="Meiryo"/>
              <a:cs typeface="Meiryo"/>
              <a:sym typeface="Meiryo"/>
            </a:endParaRPr>
          </a:p>
        </p:txBody>
      </p:sp>
    </p:spTree>
    <p:extLst>
      <p:ext uri="{BB962C8B-B14F-4D97-AF65-F5344CB8AC3E}">
        <p14:creationId xmlns:p14="http://schemas.microsoft.com/office/powerpoint/2010/main" val="942538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82E895-90FC-4D8F-99EF-F658A58B82DA}"/>
              </a:ext>
            </a:extLst>
          </p:cNvPr>
          <p:cNvSpPr>
            <a:spLocks noGrp="1"/>
          </p:cNvSpPr>
          <p:nvPr>
            <p:ph type="ctrTitle"/>
          </p:nvPr>
        </p:nvSpPr>
        <p:spPr/>
        <p:txBody>
          <a:bodyPr>
            <a:normAutofit/>
          </a:bodyPr>
          <a:lstStyle/>
          <a:p>
            <a:r>
              <a:rPr kumimoji="1" lang="ja-JP" altLang="en-US" sz="6600" b="1" i="0" u="none" strike="noStrike" kern="0" cap="none" spc="0" normalizeH="0" baseline="0" noProof="0" dirty="0">
                <a:ln>
                  <a:noFill/>
                </a:ln>
                <a:solidFill>
                  <a:schemeClr val="tx1">
                    <a:lumMod val="75000"/>
                  </a:schemeClr>
                </a:solidFill>
                <a:effectLst/>
                <a:uLnTx/>
                <a:uFillTx/>
                <a:latin typeface="メイリオ" panose="020B0604030504040204" pitchFamily="50" charset="-128"/>
                <a:ea typeface="メイリオ" panose="020B0604030504040204" pitchFamily="50" charset="-128"/>
                <a:sym typeface="Merriweather"/>
              </a:rPr>
              <a:t>鬼北町</a:t>
            </a:r>
            <a:r>
              <a:rPr kumimoji="1" lang="ja-JP" altLang="en-US" sz="5400" b="1" i="0" u="none" strike="noStrike" kern="0" cap="none" spc="0" normalizeH="0" baseline="0" noProof="0" dirty="0">
                <a:ln>
                  <a:noFill/>
                </a:ln>
                <a:solidFill>
                  <a:schemeClr val="tx1">
                    <a:lumMod val="75000"/>
                  </a:schemeClr>
                </a:solidFill>
                <a:effectLst/>
                <a:uLnTx/>
                <a:uFillTx/>
                <a:latin typeface="メイリオ" panose="020B0604030504040204" pitchFamily="50" charset="-128"/>
                <a:ea typeface="メイリオ" panose="020B0604030504040204" pitchFamily="50" charset="-128"/>
                <a:sym typeface="Merriweather"/>
              </a:rPr>
              <a:t>へのご提案</a:t>
            </a:r>
            <a:endParaRPr kumimoji="1" lang="ja-JP" altLang="en-US" dirty="0">
              <a:solidFill>
                <a:schemeClr val="tx1">
                  <a:lumMod val="75000"/>
                </a:schemeClr>
              </a:solidFill>
            </a:endParaRPr>
          </a:p>
        </p:txBody>
      </p:sp>
    </p:spTree>
    <p:extLst>
      <p:ext uri="{BB962C8B-B14F-4D97-AF65-F5344CB8AC3E}">
        <p14:creationId xmlns:p14="http://schemas.microsoft.com/office/powerpoint/2010/main" val="2143719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311725" y="500925"/>
            <a:ext cx="3706500" cy="2508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ja-JP" altLang="en-US" sz="3000" dirty="0">
                <a:latin typeface="Meiryo"/>
                <a:ea typeface="Meiryo"/>
                <a:cs typeface="Meiryo"/>
                <a:sym typeface="Meiryo"/>
              </a:rPr>
              <a:t>鬼北町</a:t>
            </a:r>
            <a:endParaRPr sz="2000" dirty="0">
              <a:latin typeface="Meiryo"/>
              <a:ea typeface="Meiryo"/>
              <a:cs typeface="Meiryo"/>
              <a:sym typeface="Meiryo"/>
            </a:endParaRPr>
          </a:p>
        </p:txBody>
      </p:sp>
      <p:sp>
        <p:nvSpPr>
          <p:cNvPr id="71" name="Google Shape;71;p14"/>
          <p:cNvSpPr txBox="1">
            <a:spLocks noGrp="1"/>
          </p:cNvSpPr>
          <p:nvPr>
            <p:ph type="body" idx="1"/>
          </p:nvPr>
        </p:nvSpPr>
        <p:spPr>
          <a:xfrm>
            <a:off x="4644675" y="500925"/>
            <a:ext cx="4499325" cy="3638589"/>
          </a:xfrm>
          <a:prstGeom prst="rect">
            <a:avLst/>
          </a:prstGeom>
        </p:spPr>
        <p:txBody>
          <a:bodyPr spcFirstLastPara="1" wrap="square" lIns="91425" tIns="91425" rIns="91425" bIns="91425" anchor="ctr" anchorCtr="0">
            <a:normAutofit fontScale="85000" lnSpcReduction="10000"/>
          </a:bodyPr>
          <a:lstStyle/>
          <a:p>
            <a:pPr marL="101600" lvl="0" indent="0" algn="l" rtl="0">
              <a:spcBef>
                <a:spcPts val="0"/>
              </a:spcBef>
              <a:spcAft>
                <a:spcPts val="0"/>
              </a:spcAft>
              <a:buSzPts val="2000"/>
              <a:buNone/>
            </a:pPr>
            <a:r>
              <a:rPr lang="ja-JP" altLang="en-US" sz="2000" b="1" dirty="0">
                <a:latin typeface="Meiryo"/>
                <a:ea typeface="Meiryo"/>
                <a:cs typeface="Meiryo"/>
                <a:sym typeface="Meiryo"/>
              </a:rPr>
              <a:t>目次</a:t>
            </a:r>
            <a:endParaRPr lang="en-US" altLang="ja" sz="2000" b="1" dirty="0">
              <a:latin typeface="Meiryo"/>
              <a:ea typeface="Meiryo"/>
              <a:cs typeface="Meiryo"/>
              <a:sym typeface="Meiryo"/>
            </a:endParaRPr>
          </a:p>
          <a:p>
            <a:pPr marL="101600" lvl="0" indent="0" algn="l" rtl="0">
              <a:spcBef>
                <a:spcPts val="0"/>
              </a:spcBef>
              <a:spcAft>
                <a:spcPts val="0"/>
              </a:spcAft>
              <a:buSzPts val="2000"/>
              <a:buNone/>
            </a:pPr>
            <a:endParaRPr lang="en-US" altLang="ja" sz="2000" b="1" dirty="0">
              <a:latin typeface="Meiryo"/>
              <a:ea typeface="Meiryo"/>
              <a:cs typeface="Meiryo"/>
              <a:sym typeface="Meiryo"/>
            </a:endParaRPr>
          </a:p>
          <a:p>
            <a:pPr marL="457200" lvl="0" indent="-355600" algn="l" rtl="0">
              <a:spcBef>
                <a:spcPts val="0"/>
              </a:spcBef>
              <a:spcAft>
                <a:spcPts val="0"/>
              </a:spcAft>
              <a:buSzPts val="2000"/>
              <a:buFont typeface="Meiryo"/>
              <a:buAutoNum type="arabicPeriod"/>
            </a:pPr>
            <a:r>
              <a:rPr lang="ja-JP" altLang="en-US" sz="2000" b="1" dirty="0">
                <a:latin typeface="Meiryo"/>
                <a:ea typeface="Meiryo"/>
                <a:cs typeface="Meiryo"/>
                <a:sym typeface="Meiryo"/>
              </a:rPr>
              <a:t>鬼北町の現状</a:t>
            </a:r>
          </a:p>
          <a:p>
            <a:pPr marL="457200" lvl="0" indent="-355600" algn="l" rtl="0">
              <a:spcBef>
                <a:spcPts val="0"/>
              </a:spcBef>
              <a:spcAft>
                <a:spcPts val="0"/>
              </a:spcAft>
              <a:buSzPts val="2000"/>
              <a:buFont typeface="Meiryo"/>
              <a:buAutoNum type="arabicPeriod"/>
            </a:pPr>
            <a:r>
              <a:rPr lang="ja-JP" altLang="en-US" sz="2000" b="1" dirty="0">
                <a:latin typeface="Meiryo"/>
                <a:ea typeface="Meiryo"/>
                <a:cs typeface="Meiryo"/>
                <a:sym typeface="Meiryo"/>
              </a:rPr>
              <a:t>事業ドメイン</a:t>
            </a:r>
          </a:p>
          <a:p>
            <a:pPr marL="457200" lvl="0" indent="-355600" algn="l" rtl="0">
              <a:spcBef>
                <a:spcPts val="0"/>
              </a:spcBef>
              <a:spcAft>
                <a:spcPts val="0"/>
              </a:spcAft>
              <a:buSzPts val="2000"/>
              <a:buFont typeface="Meiryo"/>
              <a:buAutoNum type="arabicPeriod"/>
            </a:pPr>
            <a:r>
              <a:rPr lang="ja-JP" altLang="en-US" sz="2000" b="1" dirty="0">
                <a:latin typeface="Meiryo"/>
                <a:ea typeface="Meiryo"/>
                <a:cs typeface="Meiryo"/>
                <a:sym typeface="Meiryo"/>
              </a:rPr>
              <a:t>提案内容（陸上競技部に向けた施策）</a:t>
            </a:r>
          </a:p>
          <a:p>
            <a:pPr marL="457200" lvl="0" indent="-355600" algn="l" rtl="0">
              <a:spcBef>
                <a:spcPts val="0"/>
              </a:spcBef>
              <a:spcAft>
                <a:spcPts val="0"/>
              </a:spcAft>
              <a:buSzPts val="2000"/>
              <a:buFont typeface="Meiryo"/>
              <a:buAutoNum type="arabicPeriod"/>
            </a:pPr>
            <a:r>
              <a:rPr lang="en-US" altLang="ja-JP" sz="2000" b="1" dirty="0">
                <a:latin typeface="Meiryo"/>
                <a:ea typeface="Meiryo"/>
                <a:cs typeface="Meiryo"/>
                <a:sym typeface="Meiryo"/>
              </a:rPr>
              <a:t>PR</a:t>
            </a:r>
            <a:r>
              <a:rPr lang="ja-JP" altLang="en-US" sz="2000" b="1" dirty="0">
                <a:latin typeface="Meiryo"/>
                <a:ea typeface="Meiryo"/>
                <a:cs typeface="Meiryo"/>
                <a:sym typeface="Meiryo"/>
              </a:rPr>
              <a:t>方法</a:t>
            </a:r>
          </a:p>
          <a:p>
            <a:pPr marL="457200" lvl="0" indent="-355600" algn="l" rtl="0">
              <a:spcBef>
                <a:spcPts val="0"/>
              </a:spcBef>
              <a:spcAft>
                <a:spcPts val="0"/>
              </a:spcAft>
              <a:buSzPts val="2000"/>
              <a:buFont typeface="Meiryo"/>
              <a:buAutoNum type="arabicPeriod"/>
            </a:pPr>
            <a:r>
              <a:rPr lang="ja-JP" altLang="en-US" sz="2000" b="1" dirty="0">
                <a:latin typeface="Meiryo"/>
                <a:ea typeface="Meiryo"/>
                <a:cs typeface="Meiryo"/>
                <a:sym typeface="Meiryo"/>
              </a:rPr>
              <a:t>提案内容</a:t>
            </a:r>
            <a:br>
              <a:rPr lang="en-US" altLang="ja-JP" sz="2000" b="1" dirty="0">
                <a:latin typeface="Meiryo"/>
                <a:ea typeface="Meiryo"/>
                <a:cs typeface="Meiryo"/>
                <a:sym typeface="Meiryo"/>
              </a:rPr>
            </a:br>
            <a:r>
              <a:rPr lang="ja-JP" altLang="en-US" sz="2000" b="1" dirty="0">
                <a:latin typeface="Meiryo"/>
                <a:ea typeface="Meiryo"/>
                <a:cs typeface="Meiryo"/>
                <a:sym typeface="Meiryo"/>
              </a:rPr>
              <a:t>（テレワーク企業で働く人への施策）</a:t>
            </a:r>
          </a:p>
          <a:p>
            <a:pPr marL="457200" lvl="0" indent="-355600" algn="l" rtl="0">
              <a:spcBef>
                <a:spcPts val="0"/>
              </a:spcBef>
              <a:spcAft>
                <a:spcPts val="0"/>
              </a:spcAft>
              <a:buSzPts val="2000"/>
              <a:buFont typeface="Meiryo"/>
              <a:buAutoNum type="arabicPeriod"/>
            </a:pPr>
            <a:r>
              <a:rPr lang="ja-JP" altLang="en-US" sz="2000" b="1" dirty="0">
                <a:latin typeface="Meiryo"/>
                <a:ea typeface="Meiryo"/>
                <a:cs typeface="Meiryo"/>
                <a:sym typeface="Meiryo"/>
              </a:rPr>
              <a:t>まとめ</a:t>
            </a:r>
            <a:br>
              <a:rPr lang="en-US" altLang="ja-JP" sz="2000" b="1" dirty="0">
                <a:latin typeface="Meiryo"/>
                <a:ea typeface="Meiryo"/>
                <a:cs typeface="Meiryo"/>
                <a:sym typeface="Meiryo"/>
              </a:rPr>
            </a:br>
            <a:r>
              <a:rPr lang="ja-JP" altLang="en-US" sz="2000" b="1" dirty="0">
                <a:latin typeface="Meiryo"/>
                <a:ea typeface="Meiryo"/>
                <a:cs typeface="Meiryo"/>
                <a:sym typeface="Meiryo"/>
              </a:rPr>
              <a:t>（テレワーク企業で働く人への施策）</a:t>
            </a:r>
          </a:p>
        </p:txBody>
      </p:sp>
      <p:sp>
        <p:nvSpPr>
          <p:cNvPr id="72" name="Google Shape;72;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27</a:t>
            </a:fld>
            <a:endParaRPr/>
          </a:p>
        </p:txBody>
      </p:sp>
    </p:spTree>
    <p:extLst>
      <p:ext uri="{BB962C8B-B14F-4D97-AF65-F5344CB8AC3E}">
        <p14:creationId xmlns:p14="http://schemas.microsoft.com/office/powerpoint/2010/main" val="2032393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724025"/>
            <a:ext cx="8110500" cy="66872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700" b="1" dirty="0">
                <a:latin typeface="Meiryo"/>
                <a:ea typeface="Meiryo"/>
                <a:cs typeface="Meiryo"/>
                <a:sym typeface="Meiryo"/>
              </a:rPr>
              <a:t>課題：</a:t>
            </a:r>
            <a:r>
              <a:rPr lang="en-US" altLang="ja-JP" sz="2700" b="1" dirty="0">
                <a:latin typeface="Meiryo"/>
                <a:ea typeface="Meiryo"/>
                <a:cs typeface="Meiryo"/>
                <a:sym typeface="Meiryo"/>
              </a:rPr>
              <a:t>PR</a:t>
            </a:r>
            <a:r>
              <a:rPr lang="ja-JP" altLang="en-US" sz="2700" b="1" dirty="0">
                <a:latin typeface="Meiryo"/>
                <a:ea typeface="Meiryo"/>
                <a:cs typeface="Meiryo"/>
                <a:sym typeface="Meiryo"/>
              </a:rPr>
              <a:t>不足</a:t>
            </a:r>
            <a:endParaRPr sz="2500" dirty="0">
              <a:latin typeface="Meiryo"/>
              <a:ea typeface="Meiryo"/>
              <a:cs typeface="Meiryo"/>
              <a:sym typeface="Meiryo"/>
            </a:endParaRPr>
          </a:p>
        </p:txBody>
      </p:sp>
      <p:cxnSp>
        <p:nvCxnSpPr>
          <p:cNvPr id="202" name="Google Shape;202;p27"/>
          <p:cNvCxnSpPr>
            <a:cxnSpLocks/>
            <a:stCxn id="199" idx="1"/>
            <a:endCxn id="199" idx="1"/>
          </p:cNvCxnSpPr>
          <p:nvPr/>
        </p:nvCxnSpPr>
        <p:spPr>
          <a:xfrm>
            <a:off x="516750" y="2058387"/>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3600" dirty="0">
                <a:latin typeface="Meiryo"/>
                <a:ea typeface="Meiryo"/>
                <a:cs typeface="Meiryo"/>
                <a:sym typeface="Meiryo"/>
              </a:rPr>
              <a:t>1. </a:t>
            </a:r>
            <a:r>
              <a:rPr lang="ja-JP" altLang="en-US" sz="3600" dirty="0">
                <a:latin typeface="Meiryo"/>
                <a:ea typeface="Meiryo"/>
                <a:cs typeface="Meiryo"/>
                <a:sym typeface="Meiryo"/>
              </a:rPr>
              <a:t>現状</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28</a:t>
            </a:fld>
            <a:endParaRPr/>
          </a:p>
        </p:txBody>
      </p:sp>
      <p:sp>
        <p:nvSpPr>
          <p:cNvPr id="7" name="Google Shape;166;p24">
            <a:extLst>
              <a:ext uri="{FF2B5EF4-FFF2-40B4-BE49-F238E27FC236}">
                <a16:creationId xmlns:a16="http://schemas.microsoft.com/office/drawing/2014/main" id="{3220972F-3F17-4BE7-B7AE-438A4FA6CBEC}"/>
              </a:ext>
            </a:extLst>
          </p:cNvPr>
          <p:cNvSpPr/>
          <p:nvPr/>
        </p:nvSpPr>
        <p:spPr>
          <a:xfrm>
            <a:off x="908957" y="3439886"/>
            <a:ext cx="7326085" cy="1223332"/>
          </a:xfrm>
          <a:prstGeom prst="rect">
            <a:avLst/>
          </a:prstGeom>
          <a:solidFill>
            <a:srgbClr val="CFE2F3"/>
          </a:solidFill>
          <a:ln>
            <a:noFill/>
          </a:ln>
        </p:spPr>
        <p:txBody>
          <a:bodyPr spcFirstLastPara="1" wrap="square" lIns="68575" tIns="81000" rIns="68575" bIns="34275" anchor="ctr" anchorCtr="0">
            <a:noAutofit/>
          </a:bodyPr>
          <a:lstStyle/>
          <a:p>
            <a:pPr marL="0" marR="0" lvl="0" indent="0" rtl="0">
              <a:spcBef>
                <a:spcPts val="0"/>
              </a:spcBef>
              <a:spcAft>
                <a:spcPts val="0"/>
              </a:spcAft>
              <a:buNone/>
            </a:pPr>
            <a:r>
              <a:rPr lang="ja-JP" altLang="en-US" sz="2000" b="1" dirty="0">
                <a:solidFill>
                  <a:srgbClr val="1F3864"/>
                </a:solidFill>
                <a:latin typeface="Meiryo"/>
                <a:ea typeface="Meiryo"/>
                <a:cs typeface="Meiryo"/>
                <a:sym typeface="Meiryo"/>
              </a:rPr>
              <a:t>①陸上競技部に向けた民泊を利用した合宿施策</a:t>
            </a:r>
          </a:p>
          <a:p>
            <a:pPr marL="0" marR="0" lvl="0" indent="0" rtl="0">
              <a:spcBef>
                <a:spcPts val="0"/>
              </a:spcBef>
              <a:spcAft>
                <a:spcPts val="0"/>
              </a:spcAft>
              <a:buNone/>
            </a:pPr>
            <a:r>
              <a:rPr lang="ja-JP" altLang="en-US" sz="2000" b="1" dirty="0">
                <a:solidFill>
                  <a:srgbClr val="1F3864"/>
                </a:solidFill>
                <a:latin typeface="Meiryo"/>
                <a:ea typeface="Meiryo"/>
                <a:cs typeface="Meiryo"/>
                <a:sym typeface="Meiryo"/>
              </a:rPr>
              <a:t>②テレワーク企業で働く人へ向けた施策</a:t>
            </a:r>
          </a:p>
        </p:txBody>
      </p:sp>
      <p:sp>
        <p:nvSpPr>
          <p:cNvPr id="8" name="Google Shape;199;p27">
            <a:extLst>
              <a:ext uri="{FF2B5EF4-FFF2-40B4-BE49-F238E27FC236}">
                <a16:creationId xmlns:a16="http://schemas.microsoft.com/office/drawing/2014/main" id="{00E874A9-4F7E-4101-BE3C-0FA6AE48BB76}"/>
              </a:ext>
            </a:extLst>
          </p:cNvPr>
          <p:cNvSpPr txBox="1"/>
          <p:nvPr/>
        </p:nvSpPr>
        <p:spPr>
          <a:xfrm>
            <a:off x="513750" y="2883823"/>
            <a:ext cx="8265900" cy="619596"/>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ja-JP" altLang="en-US" sz="2700" b="1" dirty="0">
                <a:latin typeface="Meiryo"/>
                <a:ea typeface="Meiryo"/>
                <a:cs typeface="Meiryo"/>
                <a:sym typeface="Meiryo"/>
              </a:rPr>
              <a:t>提案内容</a:t>
            </a:r>
            <a:endParaRPr sz="2500" dirty="0">
              <a:latin typeface="Meiryo"/>
              <a:ea typeface="Meiryo"/>
              <a:cs typeface="Meiryo"/>
              <a:sym typeface="Meiryo"/>
            </a:endParaRPr>
          </a:p>
        </p:txBody>
      </p:sp>
    </p:spTree>
    <p:extLst>
      <p:ext uri="{BB962C8B-B14F-4D97-AF65-F5344CB8AC3E}">
        <p14:creationId xmlns:p14="http://schemas.microsoft.com/office/powerpoint/2010/main" val="3824973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915886"/>
            <a:ext cx="8110500" cy="655864"/>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ja-JP" altLang="en-US" sz="2700" b="1" dirty="0">
                <a:latin typeface="Meiryo"/>
                <a:ea typeface="Meiryo"/>
                <a:cs typeface="Meiryo"/>
                <a:sym typeface="Meiryo"/>
              </a:rPr>
              <a:t>ターゲット</a:t>
            </a:r>
            <a:endParaRPr sz="2500" dirty="0">
              <a:latin typeface="Meiryo"/>
              <a:ea typeface="Meiryo"/>
              <a:cs typeface="Meiryo"/>
              <a:sym typeface="Meiryo"/>
            </a:endParaRPr>
          </a:p>
        </p:txBody>
      </p:sp>
      <p:cxnSp>
        <p:nvCxnSpPr>
          <p:cNvPr id="202" name="Google Shape;202;p27"/>
          <p:cNvCxnSpPr>
            <a:cxnSpLocks/>
            <a:stCxn id="199" idx="1"/>
            <a:endCxn id="199" idx="1"/>
          </p:cNvCxnSpPr>
          <p:nvPr/>
        </p:nvCxnSpPr>
        <p:spPr>
          <a:xfrm>
            <a:off x="516750" y="2243818"/>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3600" dirty="0">
                <a:latin typeface="Meiryo"/>
                <a:ea typeface="Meiryo"/>
                <a:cs typeface="Meiryo"/>
                <a:sym typeface="Meiryo"/>
              </a:rPr>
              <a:t>2. </a:t>
            </a:r>
            <a:r>
              <a:rPr lang="ja-JP" altLang="en-US" sz="3600" dirty="0">
                <a:latin typeface="Meiryo"/>
                <a:ea typeface="Meiryo"/>
                <a:cs typeface="Meiryo"/>
                <a:sym typeface="Meiryo"/>
              </a:rPr>
              <a:t>事業ドメイン</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29</a:t>
            </a:fld>
            <a:endParaRPr/>
          </a:p>
        </p:txBody>
      </p:sp>
      <p:sp>
        <p:nvSpPr>
          <p:cNvPr id="7" name="Google Shape;166;p24">
            <a:extLst>
              <a:ext uri="{FF2B5EF4-FFF2-40B4-BE49-F238E27FC236}">
                <a16:creationId xmlns:a16="http://schemas.microsoft.com/office/drawing/2014/main" id="{3220972F-3F17-4BE7-B7AE-438A4FA6CBEC}"/>
              </a:ext>
            </a:extLst>
          </p:cNvPr>
          <p:cNvSpPr/>
          <p:nvPr/>
        </p:nvSpPr>
        <p:spPr>
          <a:xfrm>
            <a:off x="908957" y="2571751"/>
            <a:ext cx="7326085" cy="1129392"/>
          </a:xfrm>
          <a:prstGeom prst="rect">
            <a:avLst/>
          </a:prstGeom>
          <a:solidFill>
            <a:srgbClr val="CFE2F3"/>
          </a:solidFill>
          <a:ln>
            <a:noFill/>
          </a:ln>
        </p:spPr>
        <p:txBody>
          <a:bodyPr spcFirstLastPara="1" wrap="square" lIns="68575" tIns="81000" rIns="68575" bIns="34275" anchor="ctr" anchorCtr="0">
            <a:noAutofit/>
          </a:bodyPr>
          <a:lstStyle/>
          <a:p>
            <a:pPr marL="0" marR="0" lvl="0" indent="0" rtl="0">
              <a:spcBef>
                <a:spcPts val="0"/>
              </a:spcBef>
              <a:spcAft>
                <a:spcPts val="0"/>
              </a:spcAft>
              <a:buNone/>
            </a:pPr>
            <a:r>
              <a:rPr lang="ja-JP" altLang="en-US" sz="2400" b="1" dirty="0">
                <a:solidFill>
                  <a:srgbClr val="1F3864"/>
                </a:solidFill>
                <a:latin typeface="Meiryo"/>
                <a:ea typeface="Meiryo"/>
                <a:cs typeface="Meiryo"/>
                <a:sym typeface="Meiryo"/>
              </a:rPr>
              <a:t>①教育機関の陸上競技部</a:t>
            </a:r>
          </a:p>
          <a:p>
            <a:pPr marL="0" marR="0" lvl="0" indent="0" rtl="0">
              <a:spcBef>
                <a:spcPts val="0"/>
              </a:spcBef>
              <a:spcAft>
                <a:spcPts val="0"/>
              </a:spcAft>
              <a:buNone/>
            </a:pPr>
            <a:r>
              <a:rPr lang="ja-JP" altLang="en-US" sz="2400" b="1" dirty="0">
                <a:solidFill>
                  <a:srgbClr val="1F3864"/>
                </a:solidFill>
                <a:latin typeface="Meiryo"/>
                <a:ea typeface="Meiryo"/>
                <a:cs typeface="Meiryo"/>
                <a:sym typeface="Meiryo"/>
              </a:rPr>
              <a:t>②テレワーク企業で働く地方移住希望者とその家族</a:t>
            </a:r>
          </a:p>
        </p:txBody>
      </p:sp>
    </p:spTree>
    <p:extLst>
      <p:ext uri="{BB962C8B-B14F-4D97-AF65-F5344CB8AC3E}">
        <p14:creationId xmlns:p14="http://schemas.microsoft.com/office/powerpoint/2010/main" val="1607461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82E895-90FC-4D8F-99EF-F658A58B82DA}"/>
              </a:ext>
            </a:extLst>
          </p:cNvPr>
          <p:cNvSpPr>
            <a:spLocks noGrp="1"/>
          </p:cNvSpPr>
          <p:nvPr>
            <p:ph type="ctrTitle"/>
          </p:nvPr>
        </p:nvSpPr>
        <p:spPr/>
        <p:txBody>
          <a:bodyPr/>
          <a:lstStyle/>
          <a:p>
            <a:r>
              <a:rPr kumimoji="1" lang="ja-JP" altLang="en-US" sz="6600" b="1" i="0" u="none" strike="noStrike" kern="0" cap="none" spc="0" normalizeH="0" baseline="0" noProof="0" dirty="0">
                <a:ln>
                  <a:noFill/>
                </a:ln>
                <a:solidFill>
                  <a:schemeClr val="tx1">
                    <a:lumMod val="75000"/>
                  </a:schemeClr>
                </a:solidFill>
                <a:effectLst/>
                <a:uLnTx/>
                <a:uFillTx/>
                <a:latin typeface="メイリオ" panose="020B0604030504040204" pitchFamily="50" charset="-128"/>
                <a:ea typeface="メイリオ" panose="020B0604030504040204" pitchFamily="50" charset="-128"/>
                <a:sym typeface="Merriweather"/>
              </a:rPr>
              <a:t>東かがわ市</a:t>
            </a:r>
            <a:r>
              <a:rPr kumimoji="1" lang="ja-JP" altLang="en-US" sz="5400" b="1" i="0" u="none" strike="noStrike" kern="0" cap="none" spc="0" normalizeH="0" baseline="0" noProof="0" dirty="0">
                <a:ln>
                  <a:noFill/>
                </a:ln>
                <a:solidFill>
                  <a:schemeClr val="tx1">
                    <a:lumMod val="75000"/>
                  </a:schemeClr>
                </a:solidFill>
                <a:effectLst/>
                <a:uLnTx/>
                <a:uFillTx/>
                <a:latin typeface="メイリオ" panose="020B0604030504040204" pitchFamily="50" charset="-128"/>
                <a:ea typeface="メイリオ" panose="020B0604030504040204" pitchFamily="50" charset="-128"/>
                <a:sym typeface="Merriweather"/>
              </a:rPr>
              <a:t>へのご提案</a:t>
            </a:r>
            <a:endParaRPr kumimoji="1" lang="ja-JP" altLang="en-US" dirty="0">
              <a:solidFill>
                <a:schemeClr val="tx1">
                  <a:lumMod val="75000"/>
                </a:schemeClr>
              </a:solidFill>
            </a:endParaRPr>
          </a:p>
        </p:txBody>
      </p:sp>
    </p:spTree>
    <p:extLst>
      <p:ext uri="{BB962C8B-B14F-4D97-AF65-F5344CB8AC3E}">
        <p14:creationId xmlns:p14="http://schemas.microsoft.com/office/powerpoint/2010/main" val="28650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FEB990B-2E77-4D4A-B1FD-6959B68A2D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t>30</a:t>
            </a:fld>
            <a:endParaRPr lang="ja" altLang="en-US"/>
          </a:p>
        </p:txBody>
      </p:sp>
      <p:sp>
        <p:nvSpPr>
          <p:cNvPr id="5" name="Google Shape;70;p14">
            <a:extLst>
              <a:ext uri="{FF2B5EF4-FFF2-40B4-BE49-F238E27FC236}">
                <a16:creationId xmlns:a16="http://schemas.microsoft.com/office/drawing/2014/main" id="{B55817D7-C941-46A6-81C5-791542B10F47}"/>
              </a:ext>
            </a:extLst>
          </p:cNvPr>
          <p:cNvSpPr txBox="1">
            <a:spLocks/>
          </p:cNvSpPr>
          <p:nvPr/>
        </p:nvSpPr>
        <p:spPr>
          <a:xfrm>
            <a:off x="311725" y="500925"/>
            <a:ext cx="3706500" cy="4162292"/>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r>
              <a:rPr lang="ja-JP" altLang="en-US" sz="3000" dirty="0">
                <a:latin typeface="Meiryo"/>
                <a:ea typeface="Meiryo"/>
                <a:cs typeface="Meiryo"/>
                <a:sym typeface="Meiryo"/>
              </a:rPr>
              <a:t>施策➀</a:t>
            </a:r>
            <a:endParaRPr lang="ja-JP" altLang="en-US" sz="2000" dirty="0">
              <a:latin typeface="Meiryo"/>
              <a:ea typeface="Meiryo"/>
              <a:cs typeface="Meiryo"/>
              <a:sym typeface="Meiryo"/>
            </a:endParaRPr>
          </a:p>
        </p:txBody>
      </p:sp>
      <p:sp>
        <p:nvSpPr>
          <p:cNvPr id="6" name="Google Shape;71;p14">
            <a:extLst>
              <a:ext uri="{FF2B5EF4-FFF2-40B4-BE49-F238E27FC236}">
                <a16:creationId xmlns:a16="http://schemas.microsoft.com/office/drawing/2014/main" id="{1C8171B3-ACE6-4ED8-A98D-1B52801335F5}"/>
              </a:ext>
            </a:extLst>
          </p:cNvPr>
          <p:cNvSpPr txBox="1">
            <a:spLocks/>
          </p:cNvSpPr>
          <p:nvPr/>
        </p:nvSpPr>
        <p:spPr>
          <a:xfrm>
            <a:off x="4644675" y="500925"/>
            <a:ext cx="4499325" cy="3962218"/>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pPr marL="101600" indent="0">
              <a:buSzPts val="2000"/>
              <a:buFont typeface="Roboto"/>
              <a:buNone/>
            </a:pPr>
            <a:r>
              <a:rPr lang="ja-JP" altLang="en-US" sz="2400" b="1" dirty="0">
                <a:latin typeface="Meiryo"/>
                <a:ea typeface="Meiryo"/>
                <a:cs typeface="Meiryo"/>
                <a:sym typeface="Meiryo"/>
              </a:rPr>
              <a:t>陸上競技部に向けた施策</a:t>
            </a:r>
          </a:p>
        </p:txBody>
      </p:sp>
    </p:spTree>
    <p:extLst>
      <p:ext uri="{BB962C8B-B14F-4D97-AF65-F5344CB8AC3E}">
        <p14:creationId xmlns:p14="http://schemas.microsoft.com/office/powerpoint/2010/main" val="160545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600200"/>
            <a:ext cx="8110500" cy="794657"/>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ja-JP" altLang="en-US" sz="2200" b="1" dirty="0">
                <a:latin typeface="Meiryo"/>
                <a:ea typeface="Meiryo"/>
                <a:cs typeface="Meiryo"/>
                <a:sym typeface="Meiryo"/>
              </a:rPr>
              <a:t>ターゲット：県内や四国地域内の高等学校・大学の陸上競技部</a:t>
            </a:r>
            <a:endParaRPr lang="en-US" altLang="ja-JP" sz="2200" b="1" dirty="0">
              <a:latin typeface="Meiryo"/>
              <a:ea typeface="Meiryo"/>
              <a:cs typeface="Meiryo"/>
              <a:sym typeface="Meiryo"/>
            </a:endParaRPr>
          </a:p>
          <a:p>
            <a:pPr lvl="0" algn="l" rtl="0">
              <a:spcBef>
                <a:spcPts val="0"/>
              </a:spcBef>
              <a:spcAft>
                <a:spcPts val="0"/>
              </a:spcAft>
            </a:pPr>
            <a:endParaRPr lang="ja-JP" altLang="en-US" sz="2200" b="1" dirty="0">
              <a:latin typeface="Meiryo"/>
              <a:ea typeface="Meiryo"/>
              <a:cs typeface="Meiryo"/>
              <a:sym typeface="Meiryo"/>
            </a:endParaRPr>
          </a:p>
          <a:p>
            <a:pPr lvl="0" algn="l" rtl="0">
              <a:spcBef>
                <a:spcPts val="0"/>
              </a:spcBef>
              <a:spcAft>
                <a:spcPts val="0"/>
              </a:spcAft>
            </a:pPr>
            <a:endParaRPr sz="2500" dirty="0">
              <a:latin typeface="Meiryo"/>
              <a:ea typeface="Meiryo"/>
              <a:cs typeface="Meiryo"/>
              <a:sym typeface="Meiryo"/>
            </a:endParaRPr>
          </a:p>
        </p:txBody>
      </p:sp>
      <p:cxnSp>
        <p:nvCxnSpPr>
          <p:cNvPr id="202" name="Google Shape;202;p27"/>
          <p:cNvCxnSpPr>
            <a:cxnSpLocks/>
            <a:stCxn id="199" idx="1"/>
            <a:endCxn id="199" idx="1"/>
          </p:cNvCxnSpPr>
          <p:nvPr/>
        </p:nvCxnSpPr>
        <p:spPr>
          <a:xfrm>
            <a:off x="516750" y="1997529"/>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3600" dirty="0">
                <a:latin typeface="Meiryo"/>
                <a:ea typeface="Meiryo"/>
                <a:cs typeface="Meiryo"/>
                <a:sym typeface="Meiryo"/>
              </a:rPr>
              <a:t>2. </a:t>
            </a:r>
            <a:r>
              <a:rPr lang="ja-JP" altLang="en-US" sz="3600" dirty="0">
                <a:latin typeface="Meiryo"/>
                <a:ea typeface="Meiryo"/>
                <a:cs typeface="Meiryo"/>
                <a:sym typeface="Meiryo"/>
              </a:rPr>
              <a:t>事業ドメイン </a:t>
            </a:r>
            <a:r>
              <a:rPr lang="en-US" altLang="ja-JP" sz="3600" dirty="0">
                <a:latin typeface="Meiryo"/>
                <a:ea typeface="Meiryo"/>
                <a:cs typeface="Meiryo"/>
                <a:sym typeface="Meiryo"/>
              </a:rPr>
              <a:t>-</a:t>
            </a:r>
            <a:r>
              <a:rPr lang="ja-JP" altLang="en-US" sz="3600" dirty="0">
                <a:latin typeface="Meiryo"/>
                <a:ea typeface="Meiryo"/>
                <a:cs typeface="Meiryo"/>
                <a:sym typeface="Meiryo"/>
              </a:rPr>
              <a:t>詳細</a:t>
            </a:r>
            <a:r>
              <a:rPr lang="en-US" altLang="ja-JP" sz="3600" dirty="0">
                <a:latin typeface="Meiryo"/>
                <a:ea typeface="Meiryo"/>
                <a:cs typeface="Meiryo"/>
                <a:sym typeface="Meiryo"/>
              </a:rPr>
              <a:t>-</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31</a:t>
            </a:fld>
            <a:endParaRPr/>
          </a:p>
        </p:txBody>
      </p:sp>
      <p:sp>
        <p:nvSpPr>
          <p:cNvPr id="7" name="Google Shape;166;p24">
            <a:extLst>
              <a:ext uri="{FF2B5EF4-FFF2-40B4-BE49-F238E27FC236}">
                <a16:creationId xmlns:a16="http://schemas.microsoft.com/office/drawing/2014/main" id="{3220972F-3F17-4BE7-B7AE-438A4FA6CBEC}"/>
              </a:ext>
            </a:extLst>
          </p:cNvPr>
          <p:cNvSpPr/>
          <p:nvPr/>
        </p:nvSpPr>
        <p:spPr>
          <a:xfrm>
            <a:off x="685800" y="3849616"/>
            <a:ext cx="8019149" cy="1070727"/>
          </a:xfrm>
          <a:prstGeom prst="rect">
            <a:avLst/>
          </a:prstGeom>
          <a:solidFill>
            <a:srgbClr val="CFE2F3"/>
          </a:solidFill>
          <a:ln>
            <a:noFill/>
          </a:ln>
        </p:spPr>
        <p:txBody>
          <a:bodyPr spcFirstLastPara="1" wrap="square" lIns="68575" tIns="81000" rIns="68575" bIns="34275" anchor="ctr" anchorCtr="0">
            <a:noAutofit/>
          </a:bodyPr>
          <a:lstStyle/>
          <a:p>
            <a:pPr marL="342900" marR="0" lvl="0" indent="-342900" rtl="0">
              <a:spcBef>
                <a:spcPts val="0"/>
              </a:spcBef>
              <a:spcAft>
                <a:spcPts val="0"/>
              </a:spcAft>
              <a:buFont typeface="Arial" panose="020B0604020202020204" pitchFamily="34" charset="0"/>
              <a:buChar char="•"/>
            </a:pPr>
            <a:r>
              <a:rPr lang="ja-JP" altLang="en-US" sz="1800" dirty="0">
                <a:solidFill>
                  <a:srgbClr val="1F3864"/>
                </a:solidFill>
                <a:latin typeface="Meiryo"/>
                <a:ea typeface="Meiryo"/>
                <a:cs typeface="Meiryo"/>
                <a:sym typeface="Meiryo"/>
              </a:rPr>
              <a:t>交通の利便性を考慮・陸上競技部へ向けて</a:t>
            </a:r>
            <a:r>
              <a:rPr lang="en-US" altLang="ja-JP" sz="1800" dirty="0">
                <a:solidFill>
                  <a:srgbClr val="1F3864"/>
                </a:solidFill>
                <a:latin typeface="Meiryo"/>
                <a:ea typeface="Meiryo"/>
                <a:cs typeface="Meiryo"/>
                <a:sym typeface="Meiryo"/>
              </a:rPr>
              <a:t>PR</a:t>
            </a:r>
            <a:r>
              <a:rPr lang="ja-JP" altLang="en-US" sz="1800" dirty="0">
                <a:solidFill>
                  <a:srgbClr val="1F3864"/>
                </a:solidFill>
                <a:latin typeface="Meiryo"/>
                <a:ea typeface="Meiryo"/>
                <a:cs typeface="Meiryo"/>
                <a:sym typeface="Meiryo"/>
              </a:rPr>
              <a:t>・民泊の受け入れ態勢の整えを行う</a:t>
            </a:r>
          </a:p>
          <a:p>
            <a:pPr marL="342900" marR="0" lvl="0" indent="-342900" rtl="0">
              <a:spcBef>
                <a:spcPts val="0"/>
              </a:spcBef>
              <a:spcAft>
                <a:spcPts val="0"/>
              </a:spcAft>
              <a:buFont typeface="Arial" panose="020B0604020202020204" pitchFamily="34" charset="0"/>
              <a:buChar char="•"/>
            </a:pPr>
            <a:r>
              <a:rPr lang="ja-JP" altLang="en-US" sz="1800" dirty="0">
                <a:solidFill>
                  <a:srgbClr val="1F3864"/>
                </a:solidFill>
                <a:latin typeface="Meiryo"/>
                <a:ea typeface="Meiryo"/>
                <a:cs typeface="Meiryo"/>
                <a:sym typeface="Meiryo"/>
              </a:rPr>
              <a:t>最初のゴールは</a:t>
            </a:r>
            <a:r>
              <a:rPr lang="en-US" altLang="ja-JP" sz="1800" dirty="0">
                <a:solidFill>
                  <a:srgbClr val="1F3864"/>
                </a:solidFill>
                <a:latin typeface="Meiryo"/>
                <a:ea typeface="Meiryo"/>
                <a:cs typeface="Meiryo"/>
                <a:sym typeface="Meiryo"/>
              </a:rPr>
              <a:t>10</a:t>
            </a:r>
            <a:r>
              <a:rPr lang="ja-JP" altLang="en-US" sz="1800" dirty="0">
                <a:solidFill>
                  <a:srgbClr val="1F3864"/>
                </a:solidFill>
                <a:latin typeface="Meiryo"/>
                <a:ea typeface="Meiryo"/>
                <a:cs typeface="Meiryo"/>
                <a:sym typeface="Meiryo"/>
              </a:rPr>
              <a:t>団体の受け入れ（令和元年の受け入れ数</a:t>
            </a:r>
            <a:r>
              <a:rPr lang="en-US" altLang="ja-JP" sz="1800" dirty="0">
                <a:solidFill>
                  <a:srgbClr val="1F3864"/>
                </a:solidFill>
                <a:latin typeface="Meiryo"/>
                <a:ea typeface="Meiryo"/>
                <a:cs typeface="Meiryo"/>
                <a:sym typeface="Meiryo"/>
              </a:rPr>
              <a:t>4</a:t>
            </a:r>
            <a:r>
              <a:rPr lang="ja-JP" altLang="en-US" sz="1800" dirty="0">
                <a:solidFill>
                  <a:srgbClr val="1F3864"/>
                </a:solidFill>
                <a:latin typeface="Meiryo"/>
                <a:ea typeface="Meiryo"/>
                <a:cs typeface="Meiryo"/>
                <a:sym typeface="Meiryo"/>
              </a:rPr>
              <a:t>団体を参考）</a:t>
            </a:r>
          </a:p>
        </p:txBody>
      </p:sp>
      <p:sp>
        <p:nvSpPr>
          <p:cNvPr id="9" name="Google Shape;199;p27">
            <a:extLst>
              <a:ext uri="{FF2B5EF4-FFF2-40B4-BE49-F238E27FC236}">
                <a16:creationId xmlns:a16="http://schemas.microsoft.com/office/drawing/2014/main" id="{8FC190D5-EA9B-4BC9-8671-84849F67756C}"/>
              </a:ext>
            </a:extLst>
          </p:cNvPr>
          <p:cNvSpPr txBox="1"/>
          <p:nvPr/>
        </p:nvSpPr>
        <p:spPr>
          <a:xfrm>
            <a:off x="516749" y="2318657"/>
            <a:ext cx="8344222" cy="8898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ja-JP" altLang="en-US" sz="2200" b="1" dirty="0">
                <a:latin typeface="Meiryo"/>
                <a:ea typeface="Meiryo"/>
                <a:cs typeface="Meiryo"/>
                <a:sym typeface="Meiryo"/>
              </a:rPr>
              <a:t>コンセプト：</a:t>
            </a:r>
            <a:endParaRPr lang="en-US" altLang="ja-JP" sz="2200" b="1" dirty="0">
              <a:latin typeface="Meiryo"/>
              <a:ea typeface="Meiryo"/>
              <a:cs typeface="Meiryo"/>
              <a:sym typeface="Meiryo"/>
            </a:endParaRPr>
          </a:p>
          <a:p>
            <a:pPr lvl="0" algn="l" rtl="0">
              <a:spcBef>
                <a:spcPts val="0"/>
              </a:spcBef>
              <a:spcAft>
                <a:spcPts val="0"/>
              </a:spcAft>
            </a:pPr>
            <a:r>
              <a:rPr lang="en-US" altLang="ja-JP" sz="2000" b="1" dirty="0">
                <a:latin typeface="Meiryo"/>
                <a:ea typeface="Meiryo"/>
                <a:cs typeface="Meiryo"/>
                <a:sym typeface="Meiryo"/>
              </a:rPr>
              <a:t>『</a:t>
            </a:r>
            <a:r>
              <a:rPr lang="ja-JP" altLang="en-US" sz="2000" b="1" dirty="0">
                <a:latin typeface="Meiryo"/>
                <a:ea typeface="Meiryo"/>
                <a:cs typeface="Meiryo"/>
                <a:sym typeface="Meiryo"/>
              </a:rPr>
              <a:t>心も身体もたくましく きほくで合宿</a:t>
            </a:r>
            <a:r>
              <a:rPr lang="en-US" altLang="ja-JP" sz="2000" b="1" dirty="0">
                <a:latin typeface="Meiryo"/>
                <a:ea typeface="Meiryo"/>
                <a:cs typeface="Meiryo"/>
                <a:sym typeface="Meiryo"/>
              </a:rPr>
              <a:t>〜</a:t>
            </a:r>
            <a:r>
              <a:rPr lang="ja-JP" altLang="en-US" sz="2000" b="1" dirty="0">
                <a:latin typeface="Meiryo"/>
                <a:ea typeface="Meiryo"/>
                <a:cs typeface="Meiryo"/>
                <a:sym typeface="Meiryo"/>
              </a:rPr>
              <a:t>きっと変われる夏になる</a:t>
            </a:r>
            <a:r>
              <a:rPr lang="en-US" altLang="ja-JP" sz="2000" b="1" dirty="0">
                <a:latin typeface="Meiryo"/>
                <a:ea typeface="Meiryo"/>
                <a:cs typeface="Meiryo"/>
                <a:sym typeface="Meiryo"/>
              </a:rPr>
              <a:t>〜』</a:t>
            </a:r>
          </a:p>
        </p:txBody>
      </p:sp>
      <p:sp>
        <p:nvSpPr>
          <p:cNvPr id="11" name="Google Shape;199;p27">
            <a:extLst>
              <a:ext uri="{FF2B5EF4-FFF2-40B4-BE49-F238E27FC236}">
                <a16:creationId xmlns:a16="http://schemas.microsoft.com/office/drawing/2014/main" id="{776BFACE-CA47-438C-979F-6472CDDCF8AD}"/>
              </a:ext>
            </a:extLst>
          </p:cNvPr>
          <p:cNvSpPr txBox="1"/>
          <p:nvPr/>
        </p:nvSpPr>
        <p:spPr>
          <a:xfrm>
            <a:off x="513750" y="3396343"/>
            <a:ext cx="8265900" cy="61738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ja-JP" altLang="en-US" sz="2400" b="1" dirty="0">
                <a:latin typeface="Meiryo"/>
                <a:ea typeface="Meiryo"/>
                <a:cs typeface="Meiryo"/>
                <a:sym typeface="Meiryo"/>
              </a:rPr>
              <a:t>具体的な内容</a:t>
            </a:r>
            <a:endParaRPr sz="2400" dirty="0">
              <a:latin typeface="Meiryo"/>
              <a:ea typeface="Meiryo"/>
              <a:cs typeface="Meiryo"/>
              <a:sym typeface="Meiryo"/>
            </a:endParaRPr>
          </a:p>
        </p:txBody>
      </p:sp>
    </p:spTree>
    <p:extLst>
      <p:ext uri="{BB962C8B-B14F-4D97-AF65-F5344CB8AC3E}">
        <p14:creationId xmlns:p14="http://schemas.microsoft.com/office/powerpoint/2010/main" val="371723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cxnSp>
        <p:nvCxnSpPr>
          <p:cNvPr id="202" name="Google Shape;202;p27"/>
          <p:cNvCxnSpPr>
            <a:cxnSpLocks/>
          </p:cNvCxnSpPr>
          <p:nvPr/>
        </p:nvCxnSpPr>
        <p:spPr>
          <a:xfrm>
            <a:off x="516750" y="2058387"/>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3600" dirty="0">
                <a:latin typeface="Meiryo"/>
                <a:ea typeface="Meiryo"/>
                <a:cs typeface="Meiryo"/>
                <a:sym typeface="Meiryo"/>
              </a:rPr>
              <a:t>3. </a:t>
            </a:r>
            <a:r>
              <a:rPr lang="ja-JP" altLang="en-US" sz="3600" dirty="0">
                <a:latin typeface="Meiryo"/>
                <a:ea typeface="Meiryo"/>
                <a:cs typeface="Meiryo"/>
                <a:sym typeface="Meiryo"/>
              </a:rPr>
              <a:t>提案内容</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32</a:t>
            </a:fld>
            <a:endParaRPr/>
          </a:p>
        </p:txBody>
      </p:sp>
      <p:sp>
        <p:nvSpPr>
          <p:cNvPr id="7" name="Google Shape;166;p24">
            <a:extLst>
              <a:ext uri="{FF2B5EF4-FFF2-40B4-BE49-F238E27FC236}">
                <a16:creationId xmlns:a16="http://schemas.microsoft.com/office/drawing/2014/main" id="{3220972F-3F17-4BE7-B7AE-438A4FA6CBEC}"/>
              </a:ext>
            </a:extLst>
          </p:cNvPr>
          <p:cNvSpPr/>
          <p:nvPr/>
        </p:nvSpPr>
        <p:spPr>
          <a:xfrm>
            <a:off x="908957" y="3439886"/>
            <a:ext cx="7326085" cy="1360464"/>
          </a:xfrm>
          <a:prstGeom prst="rect">
            <a:avLst/>
          </a:prstGeom>
          <a:noFill/>
          <a:ln>
            <a:noFill/>
          </a:ln>
        </p:spPr>
        <p:txBody>
          <a:bodyPr spcFirstLastPara="1" wrap="square" lIns="68575" tIns="81000" rIns="68575" bIns="34275" anchor="ctr" anchorCtr="0">
            <a:noAutofit/>
          </a:bodyPr>
          <a:lstStyle/>
          <a:p>
            <a:pPr marL="0" marR="0" lvl="0" indent="0" rtl="0">
              <a:spcBef>
                <a:spcPts val="0"/>
              </a:spcBef>
              <a:spcAft>
                <a:spcPts val="0"/>
              </a:spcAft>
              <a:buNone/>
            </a:pPr>
            <a:r>
              <a:rPr lang="ja-JP" altLang="en-US" sz="2000" dirty="0">
                <a:latin typeface="Meiryo"/>
                <a:ea typeface="Meiryo"/>
                <a:cs typeface="Meiryo"/>
                <a:sym typeface="Meiryo"/>
              </a:rPr>
              <a:t>①駅伝・マラソンに適した環境がある</a:t>
            </a:r>
          </a:p>
          <a:p>
            <a:pPr marL="0" marR="0" lvl="0" indent="0" rtl="0">
              <a:spcBef>
                <a:spcPts val="0"/>
              </a:spcBef>
              <a:spcAft>
                <a:spcPts val="0"/>
              </a:spcAft>
              <a:buNone/>
            </a:pPr>
            <a:r>
              <a:rPr lang="ja-JP" altLang="en-US" sz="2000" dirty="0">
                <a:latin typeface="Meiryo"/>
                <a:ea typeface="Meiryo"/>
                <a:cs typeface="Meiryo"/>
                <a:sym typeface="Meiryo"/>
              </a:rPr>
              <a:t>②過去に大会を開催した経験がある</a:t>
            </a:r>
          </a:p>
          <a:p>
            <a:pPr marL="0" marR="0" lvl="0" indent="0" rtl="0">
              <a:spcBef>
                <a:spcPts val="0"/>
              </a:spcBef>
              <a:spcAft>
                <a:spcPts val="0"/>
              </a:spcAft>
              <a:buNone/>
            </a:pPr>
            <a:r>
              <a:rPr lang="ja-JP" altLang="en-US" sz="2000" dirty="0">
                <a:latin typeface="Meiryo"/>
                <a:ea typeface="Meiryo"/>
                <a:cs typeface="Meiryo"/>
                <a:sym typeface="Meiryo"/>
              </a:rPr>
              <a:t>③人気なスポーツランキング第</a:t>
            </a:r>
            <a:r>
              <a:rPr lang="en-US" altLang="ja-JP" sz="2000" dirty="0">
                <a:latin typeface="Meiryo"/>
                <a:ea typeface="Meiryo"/>
                <a:cs typeface="Meiryo"/>
                <a:sym typeface="Meiryo"/>
              </a:rPr>
              <a:t>2</a:t>
            </a:r>
            <a:r>
              <a:rPr lang="ja-JP" altLang="en-US" sz="2000" dirty="0">
                <a:latin typeface="Meiryo"/>
                <a:ea typeface="Meiryo"/>
                <a:cs typeface="Meiryo"/>
                <a:sym typeface="Meiryo"/>
              </a:rPr>
              <a:t>位</a:t>
            </a:r>
          </a:p>
        </p:txBody>
      </p:sp>
      <p:sp>
        <p:nvSpPr>
          <p:cNvPr id="8" name="Google Shape;199;p27">
            <a:extLst>
              <a:ext uri="{FF2B5EF4-FFF2-40B4-BE49-F238E27FC236}">
                <a16:creationId xmlns:a16="http://schemas.microsoft.com/office/drawing/2014/main" id="{00E874A9-4F7E-4101-BE3C-0FA6AE48BB76}"/>
              </a:ext>
            </a:extLst>
          </p:cNvPr>
          <p:cNvSpPr txBox="1"/>
          <p:nvPr/>
        </p:nvSpPr>
        <p:spPr>
          <a:xfrm>
            <a:off x="513750" y="3145971"/>
            <a:ext cx="8265900" cy="627651"/>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ja-JP" altLang="en-US" sz="2700" b="1" dirty="0">
                <a:latin typeface="Meiryo"/>
                <a:ea typeface="Meiryo"/>
                <a:cs typeface="Meiryo"/>
                <a:sym typeface="Meiryo"/>
              </a:rPr>
              <a:t>背景</a:t>
            </a:r>
            <a:endParaRPr sz="2500" dirty="0">
              <a:latin typeface="Meiryo"/>
              <a:ea typeface="Meiryo"/>
              <a:cs typeface="Meiryo"/>
              <a:sym typeface="Meiryo"/>
            </a:endParaRPr>
          </a:p>
        </p:txBody>
      </p:sp>
      <p:sp>
        <p:nvSpPr>
          <p:cNvPr id="9" name="Google Shape;97;p17">
            <a:extLst>
              <a:ext uri="{FF2B5EF4-FFF2-40B4-BE49-F238E27FC236}">
                <a16:creationId xmlns:a16="http://schemas.microsoft.com/office/drawing/2014/main" id="{0B55C41B-89A3-4D47-8F62-221D0AD81B0D}"/>
              </a:ext>
            </a:extLst>
          </p:cNvPr>
          <p:cNvSpPr/>
          <p:nvPr/>
        </p:nvSpPr>
        <p:spPr>
          <a:xfrm>
            <a:off x="1915885" y="1667487"/>
            <a:ext cx="5312229" cy="949675"/>
          </a:xfrm>
          <a:prstGeom prst="rect">
            <a:avLst/>
          </a:prstGeom>
          <a:solidFill>
            <a:srgbClr val="CFE2F3"/>
          </a:solidFill>
          <a:ln w="38100"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2600" b="1" dirty="0">
                <a:solidFill>
                  <a:srgbClr val="073763"/>
                </a:solidFill>
                <a:latin typeface="Meiryo"/>
                <a:ea typeface="Meiryo"/>
                <a:cs typeface="Meiryo"/>
                <a:sym typeface="Meiryo"/>
              </a:rPr>
              <a:t>「スポーツ民泊施策」</a:t>
            </a:r>
          </a:p>
        </p:txBody>
      </p:sp>
    </p:spTree>
    <p:extLst>
      <p:ext uri="{BB962C8B-B14F-4D97-AF65-F5344CB8AC3E}">
        <p14:creationId xmlns:p14="http://schemas.microsoft.com/office/powerpoint/2010/main" val="3784171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cxnSp>
        <p:nvCxnSpPr>
          <p:cNvPr id="202" name="Google Shape;202;p27"/>
          <p:cNvCxnSpPr>
            <a:cxnSpLocks/>
          </p:cNvCxnSpPr>
          <p:nvPr/>
        </p:nvCxnSpPr>
        <p:spPr>
          <a:xfrm>
            <a:off x="516750" y="2058387"/>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JP" altLang="en-US" sz="3600" dirty="0">
                <a:latin typeface="Meiryo"/>
                <a:ea typeface="Meiryo"/>
                <a:cs typeface="Meiryo"/>
                <a:sym typeface="Meiryo"/>
              </a:rPr>
              <a:t>他地域との差別化ポイント</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33</a:t>
            </a:fld>
            <a:endParaRPr/>
          </a:p>
        </p:txBody>
      </p:sp>
      <p:sp>
        <p:nvSpPr>
          <p:cNvPr id="7" name="Google Shape;166;p24">
            <a:extLst>
              <a:ext uri="{FF2B5EF4-FFF2-40B4-BE49-F238E27FC236}">
                <a16:creationId xmlns:a16="http://schemas.microsoft.com/office/drawing/2014/main" id="{3220972F-3F17-4BE7-B7AE-438A4FA6CBEC}"/>
              </a:ext>
            </a:extLst>
          </p:cNvPr>
          <p:cNvSpPr/>
          <p:nvPr/>
        </p:nvSpPr>
        <p:spPr>
          <a:xfrm>
            <a:off x="785389" y="1687466"/>
            <a:ext cx="7326085" cy="1076582"/>
          </a:xfrm>
          <a:prstGeom prst="rect">
            <a:avLst/>
          </a:prstGeom>
          <a:noFill/>
          <a:ln>
            <a:noFill/>
          </a:ln>
        </p:spPr>
        <p:txBody>
          <a:bodyPr spcFirstLastPara="1" wrap="square" lIns="68575" tIns="81000" rIns="68575" bIns="34275" anchor="ctr" anchorCtr="0">
            <a:noAutofit/>
          </a:bodyPr>
          <a:lstStyle/>
          <a:p>
            <a:pPr marL="0" marR="0" lvl="0" indent="0" rtl="0">
              <a:spcBef>
                <a:spcPts val="0"/>
              </a:spcBef>
              <a:spcAft>
                <a:spcPts val="0"/>
              </a:spcAft>
              <a:buNone/>
            </a:pPr>
            <a:r>
              <a:rPr lang="ja-JP" altLang="en-US" sz="2000" dirty="0">
                <a:latin typeface="Meiryo"/>
                <a:ea typeface="Meiryo"/>
                <a:cs typeface="Meiryo"/>
                <a:sym typeface="Meiryo"/>
              </a:rPr>
              <a:t>・愛媛国体で選手らの受け入れ実績がある</a:t>
            </a:r>
          </a:p>
          <a:p>
            <a:pPr marL="0" marR="0" lvl="0" indent="0" rtl="0">
              <a:spcBef>
                <a:spcPts val="0"/>
              </a:spcBef>
              <a:spcAft>
                <a:spcPts val="0"/>
              </a:spcAft>
              <a:buNone/>
            </a:pPr>
            <a:r>
              <a:rPr lang="ja-JP" altLang="en-US" sz="2000" dirty="0">
                <a:latin typeface="Meiryo"/>
                <a:ea typeface="Meiryo"/>
                <a:cs typeface="Meiryo"/>
                <a:sym typeface="Meiryo"/>
              </a:rPr>
              <a:t>・鬼北町に対する理解や友好を深めることが可能</a:t>
            </a:r>
          </a:p>
        </p:txBody>
      </p:sp>
      <p:sp>
        <p:nvSpPr>
          <p:cNvPr id="8" name="Google Shape;199;p27">
            <a:extLst>
              <a:ext uri="{FF2B5EF4-FFF2-40B4-BE49-F238E27FC236}">
                <a16:creationId xmlns:a16="http://schemas.microsoft.com/office/drawing/2014/main" id="{00E874A9-4F7E-4101-BE3C-0FA6AE48BB76}"/>
              </a:ext>
            </a:extLst>
          </p:cNvPr>
          <p:cNvSpPr txBox="1"/>
          <p:nvPr/>
        </p:nvSpPr>
        <p:spPr>
          <a:xfrm>
            <a:off x="513750" y="2606957"/>
            <a:ext cx="8265900" cy="522849"/>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zh-TW" altLang="en-US" sz="2700" b="1" dirty="0">
                <a:latin typeface="Meiryo"/>
                <a:ea typeface="Meiryo"/>
                <a:cs typeface="Meiryo"/>
                <a:sym typeface="Meiryo"/>
              </a:rPr>
              <a:t>鬼北町学生合宿促進補助金</a:t>
            </a:r>
            <a:endParaRPr sz="2500" dirty="0">
              <a:latin typeface="Meiryo"/>
              <a:ea typeface="Meiryo"/>
              <a:cs typeface="Meiryo"/>
              <a:sym typeface="Meiryo"/>
            </a:endParaRPr>
          </a:p>
        </p:txBody>
      </p:sp>
      <p:sp>
        <p:nvSpPr>
          <p:cNvPr id="10" name="Google Shape;199;p27">
            <a:extLst>
              <a:ext uri="{FF2B5EF4-FFF2-40B4-BE49-F238E27FC236}">
                <a16:creationId xmlns:a16="http://schemas.microsoft.com/office/drawing/2014/main" id="{A6FEFAA6-305A-4F4D-A9E4-CB7A69E8C2FD}"/>
              </a:ext>
            </a:extLst>
          </p:cNvPr>
          <p:cNvSpPr txBox="1"/>
          <p:nvPr/>
        </p:nvSpPr>
        <p:spPr>
          <a:xfrm>
            <a:off x="513750" y="1398866"/>
            <a:ext cx="8265900" cy="720378"/>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ja-JP" altLang="en-US" sz="2700" b="1" dirty="0">
                <a:latin typeface="Meiryo"/>
                <a:ea typeface="Meiryo"/>
                <a:cs typeface="Meiryo"/>
                <a:sym typeface="Meiryo"/>
              </a:rPr>
              <a:t>背景</a:t>
            </a:r>
            <a:endParaRPr sz="2500" dirty="0">
              <a:latin typeface="Meiryo"/>
              <a:ea typeface="Meiryo"/>
              <a:cs typeface="Meiryo"/>
              <a:sym typeface="Meiryo"/>
            </a:endParaRPr>
          </a:p>
        </p:txBody>
      </p:sp>
      <p:pic>
        <p:nvPicPr>
          <p:cNvPr id="2" name="図 1">
            <a:extLst>
              <a:ext uri="{FF2B5EF4-FFF2-40B4-BE49-F238E27FC236}">
                <a16:creationId xmlns:a16="http://schemas.microsoft.com/office/drawing/2014/main" id="{98DC9816-4D41-4F53-98F6-4D3D532CD52D}"/>
              </a:ext>
            </a:extLst>
          </p:cNvPr>
          <p:cNvPicPr>
            <a:picLocks noChangeAspect="1"/>
          </p:cNvPicPr>
          <p:nvPr/>
        </p:nvPicPr>
        <p:blipFill>
          <a:blip r:embed="rId3"/>
          <a:stretch>
            <a:fillRect/>
          </a:stretch>
        </p:blipFill>
        <p:spPr>
          <a:xfrm>
            <a:off x="1065701" y="3052648"/>
            <a:ext cx="4717262" cy="2004169"/>
          </a:xfrm>
          <a:prstGeom prst="rect">
            <a:avLst/>
          </a:prstGeom>
        </p:spPr>
      </p:pic>
    </p:spTree>
    <p:extLst>
      <p:ext uri="{BB962C8B-B14F-4D97-AF65-F5344CB8AC3E}">
        <p14:creationId xmlns:p14="http://schemas.microsoft.com/office/powerpoint/2010/main" val="548580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cxnSp>
        <p:nvCxnSpPr>
          <p:cNvPr id="202" name="Google Shape;202;p27"/>
          <p:cNvCxnSpPr>
            <a:cxnSpLocks/>
          </p:cNvCxnSpPr>
          <p:nvPr/>
        </p:nvCxnSpPr>
        <p:spPr>
          <a:xfrm>
            <a:off x="516750" y="2058387"/>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JP" altLang="en-US" sz="3600" dirty="0">
                <a:latin typeface="Meiryo"/>
                <a:ea typeface="Meiryo"/>
                <a:cs typeface="Meiryo"/>
                <a:sym typeface="Meiryo"/>
              </a:rPr>
              <a:t>鹿児島県垂水市の事例</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34</a:t>
            </a:fld>
            <a:endParaRPr/>
          </a:p>
        </p:txBody>
      </p:sp>
      <p:sp>
        <p:nvSpPr>
          <p:cNvPr id="7" name="Google Shape;166;p24">
            <a:extLst>
              <a:ext uri="{FF2B5EF4-FFF2-40B4-BE49-F238E27FC236}">
                <a16:creationId xmlns:a16="http://schemas.microsoft.com/office/drawing/2014/main" id="{3220972F-3F17-4BE7-B7AE-438A4FA6CBEC}"/>
              </a:ext>
            </a:extLst>
          </p:cNvPr>
          <p:cNvSpPr/>
          <p:nvPr/>
        </p:nvSpPr>
        <p:spPr>
          <a:xfrm>
            <a:off x="3991232" y="2471351"/>
            <a:ext cx="5029926" cy="2328998"/>
          </a:xfrm>
          <a:prstGeom prst="rect">
            <a:avLst/>
          </a:prstGeom>
          <a:noFill/>
          <a:ln>
            <a:noFill/>
          </a:ln>
        </p:spPr>
        <p:txBody>
          <a:bodyPr spcFirstLastPara="1" wrap="square" lIns="68575" tIns="81000" rIns="68575" bIns="34275" anchor="ctr" anchorCtr="0">
            <a:noAutofit/>
          </a:bodyPr>
          <a:lstStyle/>
          <a:p>
            <a:pPr marL="0" marR="0" lvl="0" indent="0" rtl="0">
              <a:spcBef>
                <a:spcPts val="0"/>
              </a:spcBef>
              <a:spcAft>
                <a:spcPts val="0"/>
              </a:spcAft>
              <a:buNone/>
            </a:pPr>
            <a:r>
              <a:rPr lang="en-US" altLang="ja-JP" sz="1800" dirty="0">
                <a:latin typeface="Meiryo"/>
                <a:ea typeface="Meiryo"/>
                <a:cs typeface="Meiryo"/>
                <a:sym typeface="Meiryo"/>
              </a:rPr>
              <a:t>&lt;</a:t>
            </a:r>
            <a:r>
              <a:rPr lang="ja-JP" altLang="en-US" sz="1800" dirty="0">
                <a:latin typeface="Meiryo"/>
                <a:ea typeface="Meiryo"/>
                <a:cs typeface="Meiryo"/>
                <a:sym typeface="Meiryo"/>
              </a:rPr>
              <a:t>高校</a:t>
            </a:r>
            <a:r>
              <a:rPr lang="en-US" altLang="ja-JP" sz="1800" dirty="0">
                <a:latin typeface="Meiryo"/>
                <a:ea typeface="Meiryo"/>
                <a:cs typeface="Meiryo"/>
                <a:sym typeface="Meiryo"/>
              </a:rPr>
              <a:t>&gt;</a:t>
            </a:r>
          </a:p>
          <a:p>
            <a:pPr marL="0" marR="0" lvl="0" indent="0" rtl="0">
              <a:spcBef>
                <a:spcPts val="0"/>
              </a:spcBef>
              <a:spcAft>
                <a:spcPts val="0"/>
              </a:spcAft>
              <a:buNone/>
            </a:pPr>
            <a:r>
              <a:rPr lang="en-US" altLang="ja-JP" sz="1800" dirty="0">
                <a:latin typeface="Meiryo"/>
                <a:ea typeface="Meiryo"/>
                <a:cs typeface="Meiryo"/>
                <a:sym typeface="Meiryo"/>
              </a:rPr>
              <a:t>5,500</a:t>
            </a:r>
            <a:r>
              <a:rPr lang="ja-JP" altLang="en-US" sz="1800" dirty="0">
                <a:latin typeface="Meiryo"/>
                <a:ea typeface="Meiryo"/>
                <a:cs typeface="Meiryo"/>
                <a:sym typeface="Meiryo"/>
              </a:rPr>
              <a:t>円</a:t>
            </a:r>
            <a:r>
              <a:rPr lang="en-US" altLang="ja-JP" sz="1800" dirty="0">
                <a:latin typeface="Meiryo"/>
                <a:ea typeface="Meiryo"/>
                <a:cs typeface="Meiryo"/>
                <a:sym typeface="Meiryo"/>
              </a:rPr>
              <a:t>×120</a:t>
            </a:r>
            <a:r>
              <a:rPr lang="ja-JP" altLang="en-US" sz="1800" dirty="0">
                <a:latin typeface="Meiryo"/>
                <a:ea typeface="Meiryo"/>
                <a:cs typeface="Meiryo"/>
                <a:sym typeface="Meiryo"/>
              </a:rPr>
              <a:t>人</a:t>
            </a:r>
            <a:r>
              <a:rPr lang="en-US" altLang="ja-JP" sz="1800" dirty="0">
                <a:latin typeface="Meiryo"/>
                <a:ea typeface="Meiryo"/>
                <a:cs typeface="Meiryo"/>
                <a:sym typeface="Meiryo"/>
              </a:rPr>
              <a:t>×7</a:t>
            </a:r>
            <a:r>
              <a:rPr lang="ja-JP" altLang="en-US" sz="1800" dirty="0">
                <a:latin typeface="Meiryo"/>
                <a:ea typeface="Meiryo"/>
                <a:cs typeface="Meiryo"/>
                <a:sym typeface="Meiryo"/>
              </a:rPr>
              <a:t>泊＝</a:t>
            </a:r>
            <a:r>
              <a:rPr lang="en-US" altLang="ja-JP" sz="1800" dirty="0">
                <a:latin typeface="Meiryo"/>
                <a:ea typeface="Meiryo"/>
                <a:cs typeface="Meiryo"/>
                <a:sym typeface="Meiryo"/>
              </a:rPr>
              <a:t>4,620,000</a:t>
            </a:r>
            <a:r>
              <a:rPr lang="ja-JP" altLang="en-US" sz="1800" dirty="0">
                <a:latin typeface="Meiryo"/>
                <a:ea typeface="Meiryo"/>
                <a:cs typeface="Meiryo"/>
                <a:sym typeface="Meiryo"/>
              </a:rPr>
              <a:t>円</a:t>
            </a:r>
          </a:p>
          <a:p>
            <a:pPr marL="0" marR="0" lvl="0" indent="0" rtl="0">
              <a:spcBef>
                <a:spcPts val="0"/>
              </a:spcBef>
              <a:spcAft>
                <a:spcPts val="0"/>
              </a:spcAft>
              <a:buNone/>
            </a:pPr>
            <a:endParaRPr lang="en-US" altLang="ja-JP" sz="1800" dirty="0">
              <a:latin typeface="Meiryo"/>
              <a:ea typeface="Meiryo"/>
              <a:cs typeface="Meiryo"/>
              <a:sym typeface="Meiryo"/>
            </a:endParaRPr>
          </a:p>
          <a:p>
            <a:pPr marL="0" marR="0" lvl="0" indent="0" rtl="0">
              <a:spcBef>
                <a:spcPts val="0"/>
              </a:spcBef>
              <a:spcAft>
                <a:spcPts val="0"/>
              </a:spcAft>
              <a:buNone/>
            </a:pPr>
            <a:r>
              <a:rPr lang="ja-JP" altLang="en-US" sz="1800" dirty="0">
                <a:latin typeface="Meiryo"/>
                <a:ea typeface="Meiryo"/>
                <a:cs typeface="Meiryo"/>
                <a:sym typeface="Meiryo"/>
              </a:rPr>
              <a:t>＜大学＞</a:t>
            </a:r>
            <a:endParaRPr lang="en-US" altLang="ja-JP" sz="1800" dirty="0">
              <a:latin typeface="Meiryo"/>
              <a:ea typeface="Meiryo"/>
              <a:cs typeface="Meiryo"/>
              <a:sym typeface="Meiryo"/>
            </a:endParaRPr>
          </a:p>
          <a:p>
            <a:pPr marL="0" marR="0" lvl="0" indent="0" rtl="0">
              <a:spcBef>
                <a:spcPts val="0"/>
              </a:spcBef>
              <a:spcAft>
                <a:spcPts val="0"/>
              </a:spcAft>
              <a:buNone/>
            </a:pPr>
            <a:r>
              <a:rPr lang="en-US" altLang="ja-JP" sz="1800" dirty="0">
                <a:latin typeface="Meiryo"/>
                <a:ea typeface="Meiryo"/>
                <a:cs typeface="Meiryo"/>
                <a:sym typeface="Meiryo"/>
              </a:rPr>
              <a:t>6,500</a:t>
            </a:r>
            <a:r>
              <a:rPr lang="ja-JP" altLang="en-US" sz="1800" dirty="0">
                <a:latin typeface="Meiryo"/>
                <a:ea typeface="Meiryo"/>
                <a:cs typeface="Meiryo"/>
                <a:sym typeface="Meiryo"/>
              </a:rPr>
              <a:t>円</a:t>
            </a:r>
            <a:r>
              <a:rPr lang="en-US" altLang="ja-JP" sz="1800" dirty="0">
                <a:latin typeface="Meiryo"/>
                <a:ea typeface="Meiryo"/>
                <a:cs typeface="Meiryo"/>
                <a:sym typeface="Meiryo"/>
              </a:rPr>
              <a:t>×80</a:t>
            </a:r>
            <a:r>
              <a:rPr lang="ja-JP" altLang="en-US" sz="1800" dirty="0">
                <a:latin typeface="Meiryo"/>
                <a:ea typeface="Meiryo"/>
                <a:cs typeface="Meiryo"/>
                <a:sym typeface="Meiryo"/>
              </a:rPr>
              <a:t>人</a:t>
            </a:r>
            <a:r>
              <a:rPr lang="en-US" altLang="ja-JP" sz="1800" dirty="0">
                <a:latin typeface="Meiryo"/>
                <a:ea typeface="Meiryo"/>
                <a:cs typeface="Meiryo"/>
                <a:sym typeface="Meiryo"/>
              </a:rPr>
              <a:t>×7</a:t>
            </a:r>
            <a:r>
              <a:rPr lang="ja-JP" altLang="en-US" sz="1800" dirty="0">
                <a:latin typeface="Meiryo"/>
                <a:ea typeface="Meiryo"/>
                <a:cs typeface="Meiryo"/>
                <a:sym typeface="Meiryo"/>
              </a:rPr>
              <a:t>泊＝</a:t>
            </a:r>
            <a:r>
              <a:rPr lang="en-US" altLang="ja-JP" sz="1800" dirty="0">
                <a:latin typeface="Meiryo"/>
                <a:ea typeface="Meiryo"/>
                <a:cs typeface="Meiryo"/>
                <a:sym typeface="Meiryo"/>
              </a:rPr>
              <a:t>3,640,000</a:t>
            </a:r>
            <a:r>
              <a:rPr lang="ja-JP" altLang="en-US" sz="1800" dirty="0">
                <a:latin typeface="Meiryo"/>
                <a:ea typeface="Meiryo"/>
                <a:cs typeface="Meiryo"/>
                <a:sym typeface="Meiryo"/>
              </a:rPr>
              <a:t>円</a:t>
            </a:r>
          </a:p>
          <a:p>
            <a:pPr marL="0" marR="0" lvl="0" indent="0" rtl="0">
              <a:spcBef>
                <a:spcPts val="0"/>
              </a:spcBef>
              <a:spcAft>
                <a:spcPts val="0"/>
              </a:spcAft>
              <a:buNone/>
            </a:pPr>
            <a:endParaRPr lang="en-US" altLang="ja-JP" sz="1800" dirty="0">
              <a:latin typeface="Meiryo"/>
              <a:ea typeface="Meiryo"/>
              <a:cs typeface="Meiryo"/>
              <a:sym typeface="Meiryo"/>
            </a:endParaRPr>
          </a:p>
          <a:p>
            <a:pPr marL="0" marR="0" lvl="0" indent="0" rtl="0">
              <a:spcBef>
                <a:spcPts val="0"/>
              </a:spcBef>
              <a:spcAft>
                <a:spcPts val="0"/>
              </a:spcAft>
              <a:buNone/>
            </a:pPr>
            <a:endParaRPr lang="ja-JP" altLang="en-US" sz="1800" dirty="0">
              <a:latin typeface="Meiryo"/>
              <a:ea typeface="Meiryo"/>
              <a:cs typeface="Meiryo"/>
              <a:sym typeface="Meiryo"/>
            </a:endParaRPr>
          </a:p>
          <a:p>
            <a:pPr marL="0" marR="0" lvl="0" indent="0" rtl="0">
              <a:spcBef>
                <a:spcPts val="0"/>
              </a:spcBef>
              <a:spcAft>
                <a:spcPts val="0"/>
              </a:spcAft>
              <a:buNone/>
            </a:pPr>
            <a:r>
              <a:rPr lang="ja-JP" altLang="en-US" sz="1800" dirty="0">
                <a:latin typeface="Meiryo"/>
                <a:ea typeface="Meiryo"/>
                <a:cs typeface="Meiryo"/>
                <a:sym typeface="Meiryo"/>
              </a:rPr>
              <a:t>　　　　　　　　　　　　　</a:t>
            </a:r>
            <a:r>
              <a:rPr lang="ja-JP" altLang="en-US" sz="1800" b="1" u="sng" dirty="0">
                <a:latin typeface="Meiryo"/>
                <a:ea typeface="Meiryo"/>
                <a:cs typeface="Meiryo"/>
                <a:sym typeface="Meiryo"/>
              </a:rPr>
              <a:t>計</a:t>
            </a:r>
            <a:r>
              <a:rPr lang="en-US" altLang="ja-JP" sz="1800" b="1" u="sng" dirty="0">
                <a:latin typeface="Meiryo"/>
                <a:ea typeface="Meiryo"/>
                <a:cs typeface="Meiryo"/>
                <a:sym typeface="Meiryo"/>
              </a:rPr>
              <a:t>8,260,000</a:t>
            </a:r>
            <a:r>
              <a:rPr lang="ja-JP" altLang="en-US" sz="1800" b="1" u="sng" dirty="0">
                <a:latin typeface="Meiryo"/>
                <a:ea typeface="Meiryo"/>
                <a:cs typeface="Meiryo"/>
                <a:sym typeface="Meiryo"/>
              </a:rPr>
              <a:t>円</a:t>
            </a:r>
          </a:p>
        </p:txBody>
      </p:sp>
      <p:sp>
        <p:nvSpPr>
          <p:cNvPr id="10" name="Google Shape;199;p27">
            <a:extLst>
              <a:ext uri="{FF2B5EF4-FFF2-40B4-BE49-F238E27FC236}">
                <a16:creationId xmlns:a16="http://schemas.microsoft.com/office/drawing/2014/main" id="{A6FEFAA6-305A-4F4D-A9E4-CB7A69E8C2FD}"/>
              </a:ext>
            </a:extLst>
          </p:cNvPr>
          <p:cNvSpPr txBox="1"/>
          <p:nvPr/>
        </p:nvSpPr>
        <p:spPr>
          <a:xfrm>
            <a:off x="3749725" y="1791730"/>
            <a:ext cx="5029926" cy="580767"/>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ja-JP" altLang="en-US" sz="2700" b="1" dirty="0">
                <a:latin typeface="Meiryo"/>
                <a:ea typeface="Meiryo"/>
                <a:cs typeface="Meiryo"/>
                <a:sym typeface="Meiryo"/>
              </a:rPr>
              <a:t>鬼北町の経済効果試算</a:t>
            </a:r>
            <a:endParaRPr sz="2500" dirty="0">
              <a:latin typeface="Meiryo"/>
              <a:ea typeface="Meiryo"/>
              <a:cs typeface="Meiryo"/>
              <a:sym typeface="Meiryo"/>
            </a:endParaRPr>
          </a:p>
        </p:txBody>
      </p:sp>
      <p:pic>
        <p:nvPicPr>
          <p:cNvPr id="3" name="図 2">
            <a:extLst>
              <a:ext uri="{FF2B5EF4-FFF2-40B4-BE49-F238E27FC236}">
                <a16:creationId xmlns:a16="http://schemas.microsoft.com/office/drawing/2014/main" id="{1CB886B8-A0D6-4585-B864-BB9B9757DC8F}"/>
              </a:ext>
            </a:extLst>
          </p:cNvPr>
          <p:cNvPicPr>
            <a:picLocks noChangeAspect="1"/>
          </p:cNvPicPr>
          <p:nvPr/>
        </p:nvPicPr>
        <p:blipFill>
          <a:blip r:embed="rId3"/>
          <a:stretch>
            <a:fillRect/>
          </a:stretch>
        </p:blipFill>
        <p:spPr>
          <a:xfrm>
            <a:off x="439050" y="1326503"/>
            <a:ext cx="3204283" cy="3816997"/>
          </a:xfrm>
          <a:prstGeom prst="rect">
            <a:avLst/>
          </a:prstGeom>
        </p:spPr>
      </p:pic>
    </p:spTree>
    <p:extLst>
      <p:ext uri="{BB962C8B-B14F-4D97-AF65-F5344CB8AC3E}">
        <p14:creationId xmlns:p14="http://schemas.microsoft.com/office/powerpoint/2010/main" val="2908735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2075935"/>
            <a:ext cx="8110500" cy="617837"/>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ja-JP" altLang="en-US" sz="2700" b="1" dirty="0">
                <a:latin typeface="Meiryo"/>
                <a:ea typeface="Meiryo"/>
                <a:cs typeface="Meiryo"/>
                <a:sym typeface="Meiryo"/>
              </a:rPr>
              <a:t>合宿所利用に必要な条件</a:t>
            </a:r>
            <a:endParaRPr sz="2500" dirty="0">
              <a:latin typeface="Meiryo"/>
              <a:ea typeface="Meiryo"/>
              <a:cs typeface="Meiryo"/>
              <a:sym typeface="Meiryo"/>
            </a:endParaRPr>
          </a:p>
        </p:txBody>
      </p:sp>
      <p:cxnSp>
        <p:nvCxnSpPr>
          <p:cNvPr id="202" name="Google Shape;202;p27"/>
          <p:cNvCxnSpPr>
            <a:cxnSpLocks/>
            <a:stCxn id="199" idx="1"/>
            <a:endCxn id="199" idx="1"/>
          </p:cNvCxnSpPr>
          <p:nvPr/>
        </p:nvCxnSpPr>
        <p:spPr>
          <a:xfrm>
            <a:off x="516750" y="2384854"/>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3600" dirty="0">
                <a:latin typeface="Meiryo"/>
                <a:ea typeface="Meiryo"/>
                <a:cs typeface="Meiryo"/>
                <a:sym typeface="Meiryo"/>
              </a:rPr>
              <a:t>3. </a:t>
            </a:r>
            <a:r>
              <a:rPr lang="ja-JP" altLang="en-US" sz="3600" dirty="0">
                <a:latin typeface="Meiryo"/>
                <a:ea typeface="Meiryo"/>
                <a:cs typeface="Meiryo"/>
                <a:sym typeface="Meiryo"/>
              </a:rPr>
              <a:t>提案内容 </a:t>
            </a:r>
            <a:r>
              <a:rPr lang="en-US" altLang="ja-JP" sz="3600" dirty="0">
                <a:latin typeface="Meiryo"/>
                <a:ea typeface="Meiryo"/>
                <a:cs typeface="Meiryo"/>
                <a:sym typeface="Meiryo"/>
              </a:rPr>
              <a:t>-</a:t>
            </a:r>
            <a:r>
              <a:rPr lang="ja-JP" altLang="en-US" sz="3600" dirty="0">
                <a:latin typeface="Meiryo"/>
                <a:ea typeface="Meiryo"/>
                <a:cs typeface="Meiryo"/>
                <a:sym typeface="Meiryo"/>
              </a:rPr>
              <a:t>詳細</a:t>
            </a:r>
            <a:r>
              <a:rPr lang="en-US" altLang="ja-JP" sz="3600" dirty="0">
                <a:latin typeface="Meiryo"/>
                <a:ea typeface="Meiryo"/>
                <a:cs typeface="Meiryo"/>
                <a:sym typeface="Meiryo"/>
              </a:rPr>
              <a:t>-</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35</a:t>
            </a:fld>
            <a:endParaRPr/>
          </a:p>
        </p:txBody>
      </p:sp>
      <p:sp>
        <p:nvSpPr>
          <p:cNvPr id="7" name="Google Shape;166;p24">
            <a:extLst>
              <a:ext uri="{FF2B5EF4-FFF2-40B4-BE49-F238E27FC236}">
                <a16:creationId xmlns:a16="http://schemas.microsoft.com/office/drawing/2014/main" id="{3220972F-3F17-4BE7-B7AE-438A4FA6CBEC}"/>
              </a:ext>
            </a:extLst>
          </p:cNvPr>
          <p:cNvSpPr/>
          <p:nvPr/>
        </p:nvSpPr>
        <p:spPr>
          <a:xfrm>
            <a:off x="1013254" y="2571752"/>
            <a:ext cx="7221788" cy="1357698"/>
          </a:xfrm>
          <a:prstGeom prst="rect">
            <a:avLst/>
          </a:prstGeom>
          <a:noFill/>
          <a:ln>
            <a:noFill/>
          </a:ln>
        </p:spPr>
        <p:txBody>
          <a:bodyPr spcFirstLastPara="1" wrap="square" lIns="68575" tIns="81000" rIns="68575" bIns="34275" anchor="ctr" anchorCtr="0">
            <a:noAutofit/>
          </a:bodyPr>
          <a:lstStyle/>
          <a:p>
            <a:pPr marL="342900" marR="0" lvl="0" indent="-342900" rtl="0">
              <a:spcBef>
                <a:spcPts val="0"/>
              </a:spcBef>
              <a:spcAft>
                <a:spcPts val="0"/>
              </a:spcAft>
              <a:buFont typeface="Wingdings" panose="05000000000000000000" pitchFamily="2" charset="2"/>
              <a:buChar char="ü"/>
            </a:pPr>
            <a:r>
              <a:rPr lang="ja-JP" altLang="en-US" sz="2200" dirty="0">
                <a:latin typeface="Meiryo"/>
                <a:ea typeface="Meiryo"/>
                <a:cs typeface="Meiryo"/>
                <a:sym typeface="Meiryo"/>
              </a:rPr>
              <a:t>スーパーやドラッグストアが近くにある</a:t>
            </a:r>
          </a:p>
          <a:p>
            <a:pPr marL="342900" marR="0" lvl="0" indent="-342900" rtl="0">
              <a:spcBef>
                <a:spcPts val="0"/>
              </a:spcBef>
              <a:spcAft>
                <a:spcPts val="0"/>
              </a:spcAft>
              <a:buFont typeface="Wingdings" panose="05000000000000000000" pitchFamily="2" charset="2"/>
              <a:buChar char="ü"/>
            </a:pPr>
            <a:r>
              <a:rPr lang="ja-JP" altLang="en-US" sz="2200" dirty="0">
                <a:latin typeface="Meiryo"/>
                <a:ea typeface="Meiryo"/>
                <a:cs typeface="Meiryo"/>
                <a:sym typeface="Meiryo"/>
              </a:rPr>
              <a:t>練習場から近い場所にある</a:t>
            </a:r>
          </a:p>
          <a:p>
            <a:pPr marL="342900" marR="0" lvl="0" indent="-342900" rtl="0">
              <a:spcBef>
                <a:spcPts val="0"/>
              </a:spcBef>
              <a:spcAft>
                <a:spcPts val="0"/>
              </a:spcAft>
              <a:buFont typeface="Wingdings" panose="05000000000000000000" pitchFamily="2" charset="2"/>
              <a:buChar char="ü"/>
            </a:pPr>
            <a:r>
              <a:rPr lang="ja-JP" altLang="en-US" sz="2200" dirty="0">
                <a:latin typeface="Meiryo"/>
                <a:ea typeface="Meiryo"/>
                <a:cs typeface="Meiryo"/>
                <a:sym typeface="Meiryo"/>
              </a:rPr>
              <a:t>病院が合宿所と練習場から近い場所にある</a:t>
            </a:r>
          </a:p>
        </p:txBody>
      </p:sp>
    </p:spTree>
    <p:extLst>
      <p:ext uri="{BB962C8B-B14F-4D97-AF65-F5344CB8AC3E}">
        <p14:creationId xmlns:p14="http://schemas.microsoft.com/office/powerpoint/2010/main" val="941776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cxnSp>
        <p:nvCxnSpPr>
          <p:cNvPr id="202" name="Google Shape;202;p27"/>
          <p:cNvCxnSpPr>
            <a:cxnSpLocks/>
          </p:cNvCxnSpPr>
          <p:nvPr/>
        </p:nvCxnSpPr>
        <p:spPr>
          <a:xfrm>
            <a:off x="516750" y="2384854"/>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JP" altLang="en-US" sz="3600" dirty="0">
                <a:latin typeface="Meiryo"/>
                <a:ea typeface="Meiryo"/>
                <a:cs typeface="Meiryo"/>
                <a:sym typeface="Meiryo"/>
              </a:rPr>
              <a:t>地図</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36</a:t>
            </a:fld>
            <a:endParaRPr/>
          </a:p>
        </p:txBody>
      </p:sp>
      <p:sp>
        <p:nvSpPr>
          <p:cNvPr id="7" name="Google Shape;166;p24">
            <a:extLst>
              <a:ext uri="{FF2B5EF4-FFF2-40B4-BE49-F238E27FC236}">
                <a16:creationId xmlns:a16="http://schemas.microsoft.com/office/drawing/2014/main" id="{3220972F-3F17-4BE7-B7AE-438A4FA6CBEC}"/>
              </a:ext>
            </a:extLst>
          </p:cNvPr>
          <p:cNvSpPr/>
          <p:nvPr/>
        </p:nvSpPr>
        <p:spPr>
          <a:xfrm>
            <a:off x="167980" y="4358932"/>
            <a:ext cx="3830595" cy="608569"/>
          </a:xfrm>
          <a:prstGeom prst="rect">
            <a:avLst/>
          </a:prstGeom>
          <a:noFill/>
          <a:ln>
            <a:noFill/>
          </a:ln>
        </p:spPr>
        <p:txBody>
          <a:bodyPr spcFirstLastPara="1" wrap="square" lIns="68575" tIns="81000" rIns="68575" bIns="34275" anchor="ctr" anchorCtr="0">
            <a:noAutofit/>
          </a:bodyPr>
          <a:lstStyle/>
          <a:p>
            <a:pPr marR="0" lvl="0" rtl="0">
              <a:spcBef>
                <a:spcPts val="0"/>
              </a:spcBef>
              <a:spcAft>
                <a:spcPts val="0"/>
              </a:spcAft>
            </a:pPr>
            <a:r>
              <a:rPr lang="en-US" altLang="ja-JP" sz="1600" dirty="0">
                <a:latin typeface="Meiryo"/>
                <a:ea typeface="Meiryo"/>
                <a:cs typeface="Meiryo"/>
                <a:sym typeface="Meiryo"/>
              </a:rPr>
              <a:t>【</a:t>
            </a:r>
            <a:r>
              <a:rPr lang="ja-JP" altLang="en-US" sz="1600" dirty="0">
                <a:latin typeface="Meiryo"/>
                <a:ea typeface="Meiryo"/>
                <a:cs typeface="Meiryo"/>
                <a:sym typeface="Meiryo"/>
              </a:rPr>
              <a:t>地図</a:t>
            </a:r>
            <a:r>
              <a:rPr lang="en-US" altLang="ja-JP" sz="1600" dirty="0">
                <a:latin typeface="Meiryo"/>
                <a:ea typeface="Meiryo"/>
                <a:cs typeface="Meiryo"/>
                <a:sym typeface="Meiryo"/>
              </a:rPr>
              <a:t>1】</a:t>
            </a:r>
            <a:r>
              <a:rPr lang="ja-JP" altLang="en-US" sz="1600" dirty="0">
                <a:latin typeface="Meiryo"/>
                <a:ea typeface="Meiryo"/>
                <a:cs typeface="Meiryo"/>
                <a:sym typeface="Meiryo"/>
              </a:rPr>
              <a:t>スーパー・コンビニ・</a:t>
            </a:r>
            <a:endParaRPr lang="en-US" altLang="ja-JP" sz="1600" dirty="0">
              <a:latin typeface="Meiryo"/>
              <a:ea typeface="Meiryo"/>
              <a:cs typeface="Meiryo"/>
              <a:sym typeface="Meiryo"/>
            </a:endParaRPr>
          </a:p>
          <a:p>
            <a:pPr marR="0" lvl="0" rtl="0">
              <a:spcBef>
                <a:spcPts val="0"/>
              </a:spcBef>
              <a:spcAft>
                <a:spcPts val="0"/>
              </a:spcAft>
            </a:pPr>
            <a:r>
              <a:rPr lang="en-US" altLang="ja-JP" sz="1600" dirty="0">
                <a:latin typeface="Meiryo"/>
                <a:ea typeface="Meiryo"/>
                <a:cs typeface="Meiryo"/>
                <a:sym typeface="Meiryo"/>
              </a:rPr>
              <a:t>	</a:t>
            </a:r>
            <a:r>
              <a:rPr lang="ja-JP" altLang="en-US" sz="1600" dirty="0">
                <a:latin typeface="Meiryo"/>
                <a:ea typeface="Meiryo"/>
                <a:cs typeface="Meiryo"/>
                <a:sym typeface="Meiryo"/>
              </a:rPr>
              <a:t>ドラッグストアの場所</a:t>
            </a:r>
          </a:p>
        </p:txBody>
      </p:sp>
      <p:pic>
        <p:nvPicPr>
          <p:cNvPr id="2" name="図 1">
            <a:extLst>
              <a:ext uri="{FF2B5EF4-FFF2-40B4-BE49-F238E27FC236}">
                <a16:creationId xmlns:a16="http://schemas.microsoft.com/office/drawing/2014/main" id="{63393417-ED6A-497C-9F34-28A17F370BB2}"/>
              </a:ext>
            </a:extLst>
          </p:cNvPr>
          <p:cNvPicPr>
            <a:picLocks noChangeAspect="1"/>
          </p:cNvPicPr>
          <p:nvPr/>
        </p:nvPicPr>
        <p:blipFill>
          <a:blip r:embed="rId3"/>
          <a:stretch>
            <a:fillRect/>
          </a:stretch>
        </p:blipFill>
        <p:spPr>
          <a:xfrm>
            <a:off x="167980" y="1665258"/>
            <a:ext cx="3349943" cy="2647251"/>
          </a:xfrm>
          <a:prstGeom prst="rect">
            <a:avLst/>
          </a:prstGeom>
        </p:spPr>
      </p:pic>
      <p:pic>
        <p:nvPicPr>
          <p:cNvPr id="3" name="図 2">
            <a:extLst>
              <a:ext uri="{FF2B5EF4-FFF2-40B4-BE49-F238E27FC236}">
                <a16:creationId xmlns:a16="http://schemas.microsoft.com/office/drawing/2014/main" id="{D83A2511-CE40-419A-A295-48038C0D4AE4}"/>
              </a:ext>
            </a:extLst>
          </p:cNvPr>
          <p:cNvPicPr>
            <a:picLocks noChangeAspect="1"/>
          </p:cNvPicPr>
          <p:nvPr/>
        </p:nvPicPr>
        <p:blipFill>
          <a:blip r:embed="rId4"/>
          <a:stretch>
            <a:fillRect/>
          </a:stretch>
        </p:blipFill>
        <p:spPr>
          <a:xfrm>
            <a:off x="3637272" y="1665258"/>
            <a:ext cx="5090137" cy="2647251"/>
          </a:xfrm>
          <a:prstGeom prst="rect">
            <a:avLst/>
          </a:prstGeom>
        </p:spPr>
      </p:pic>
      <p:sp>
        <p:nvSpPr>
          <p:cNvPr id="9" name="Google Shape;166;p24">
            <a:extLst>
              <a:ext uri="{FF2B5EF4-FFF2-40B4-BE49-F238E27FC236}">
                <a16:creationId xmlns:a16="http://schemas.microsoft.com/office/drawing/2014/main" id="{2B38580F-62FA-4F74-9E5A-00877FD21290}"/>
              </a:ext>
            </a:extLst>
          </p:cNvPr>
          <p:cNvSpPr/>
          <p:nvPr/>
        </p:nvSpPr>
        <p:spPr>
          <a:xfrm>
            <a:off x="3723770" y="4351217"/>
            <a:ext cx="3830595" cy="393600"/>
          </a:xfrm>
          <a:prstGeom prst="rect">
            <a:avLst/>
          </a:prstGeom>
          <a:noFill/>
          <a:ln>
            <a:noFill/>
          </a:ln>
        </p:spPr>
        <p:txBody>
          <a:bodyPr spcFirstLastPara="1" wrap="square" lIns="68575" tIns="81000" rIns="68575" bIns="34275" anchor="ctr" anchorCtr="0">
            <a:noAutofit/>
          </a:bodyPr>
          <a:lstStyle/>
          <a:p>
            <a:pPr marR="0" lvl="0" rtl="0">
              <a:spcBef>
                <a:spcPts val="0"/>
              </a:spcBef>
              <a:spcAft>
                <a:spcPts val="0"/>
              </a:spcAft>
            </a:pPr>
            <a:r>
              <a:rPr lang="en-US" altLang="ja-JP" sz="1600" dirty="0">
                <a:latin typeface="Meiryo"/>
                <a:ea typeface="Meiryo"/>
                <a:cs typeface="Meiryo"/>
                <a:sym typeface="Meiryo"/>
              </a:rPr>
              <a:t>【</a:t>
            </a:r>
            <a:r>
              <a:rPr lang="ja-JP" altLang="en-US" sz="1600" dirty="0">
                <a:latin typeface="Meiryo"/>
                <a:ea typeface="Meiryo"/>
                <a:cs typeface="Meiryo"/>
                <a:sym typeface="Meiryo"/>
              </a:rPr>
              <a:t>地図</a:t>
            </a:r>
            <a:r>
              <a:rPr lang="en-US" altLang="ja-JP" sz="1600" dirty="0">
                <a:latin typeface="Meiryo"/>
                <a:ea typeface="Meiryo"/>
                <a:cs typeface="Meiryo"/>
                <a:sym typeface="Meiryo"/>
              </a:rPr>
              <a:t>2】</a:t>
            </a:r>
            <a:r>
              <a:rPr lang="ja-JP" altLang="en-US" sz="1600" dirty="0">
                <a:latin typeface="Meiryo"/>
                <a:ea typeface="Meiryo"/>
                <a:cs typeface="Meiryo"/>
                <a:sym typeface="Meiryo"/>
              </a:rPr>
              <a:t>医療施設の場所</a:t>
            </a:r>
          </a:p>
        </p:txBody>
      </p:sp>
    </p:spTree>
    <p:extLst>
      <p:ext uri="{BB962C8B-B14F-4D97-AF65-F5344CB8AC3E}">
        <p14:creationId xmlns:p14="http://schemas.microsoft.com/office/powerpoint/2010/main" val="2072408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643449"/>
            <a:ext cx="8110500" cy="580767"/>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ja-JP" altLang="en-US" sz="2500" b="1" dirty="0">
                <a:latin typeface="Meiryo"/>
                <a:ea typeface="Meiryo"/>
                <a:cs typeface="Meiryo"/>
                <a:sym typeface="Meiryo"/>
              </a:rPr>
              <a:t>既存の宿泊施設に民泊を加えた事業提案</a:t>
            </a:r>
            <a:endParaRPr sz="2500" b="1" dirty="0">
              <a:latin typeface="Meiryo"/>
              <a:ea typeface="Meiryo"/>
              <a:cs typeface="Meiryo"/>
              <a:sym typeface="Meiryo"/>
            </a:endParaRPr>
          </a:p>
        </p:txBody>
      </p:sp>
      <p:cxnSp>
        <p:nvCxnSpPr>
          <p:cNvPr id="202" name="Google Shape;202;p27"/>
          <p:cNvCxnSpPr>
            <a:cxnSpLocks/>
            <a:stCxn id="199" idx="1"/>
            <a:endCxn id="199" idx="1"/>
          </p:cNvCxnSpPr>
          <p:nvPr/>
        </p:nvCxnSpPr>
        <p:spPr>
          <a:xfrm>
            <a:off x="516750" y="1933833"/>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3600" dirty="0">
                <a:latin typeface="Meiryo"/>
                <a:ea typeface="Meiryo"/>
                <a:cs typeface="Meiryo"/>
                <a:sym typeface="Meiryo"/>
              </a:rPr>
              <a:t>3. </a:t>
            </a:r>
            <a:r>
              <a:rPr lang="ja-JP" altLang="en-US" sz="3600" dirty="0">
                <a:latin typeface="Meiryo"/>
                <a:ea typeface="Meiryo"/>
                <a:cs typeface="Meiryo"/>
                <a:sym typeface="Meiryo"/>
              </a:rPr>
              <a:t>提案内容 </a:t>
            </a:r>
            <a:r>
              <a:rPr lang="en-US" altLang="ja-JP" sz="3600" dirty="0">
                <a:latin typeface="Meiryo"/>
                <a:ea typeface="Meiryo"/>
                <a:cs typeface="Meiryo"/>
                <a:sym typeface="Meiryo"/>
              </a:rPr>
              <a:t>-</a:t>
            </a:r>
            <a:r>
              <a:rPr lang="ja-JP" altLang="en-US" sz="3600" dirty="0">
                <a:latin typeface="Meiryo"/>
                <a:ea typeface="Meiryo"/>
                <a:cs typeface="Meiryo"/>
                <a:sym typeface="Meiryo"/>
              </a:rPr>
              <a:t>詳細</a:t>
            </a:r>
            <a:r>
              <a:rPr lang="en-US" altLang="ja-JP" sz="3600" dirty="0">
                <a:latin typeface="Meiryo"/>
                <a:ea typeface="Meiryo"/>
                <a:cs typeface="Meiryo"/>
                <a:sym typeface="Meiryo"/>
              </a:rPr>
              <a:t>-</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37</a:t>
            </a:fld>
            <a:endParaRPr/>
          </a:p>
        </p:txBody>
      </p:sp>
      <p:sp>
        <p:nvSpPr>
          <p:cNvPr id="7" name="Google Shape;166;p24">
            <a:extLst>
              <a:ext uri="{FF2B5EF4-FFF2-40B4-BE49-F238E27FC236}">
                <a16:creationId xmlns:a16="http://schemas.microsoft.com/office/drawing/2014/main" id="{3220972F-3F17-4BE7-B7AE-438A4FA6CBEC}"/>
              </a:ext>
            </a:extLst>
          </p:cNvPr>
          <p:cNvSpPr/>
          <p:nvPr/>
        </p:nvSpPr>
        <p:spPr>
          <a:xfrm>
            <a:off x="631690" y="2075934"/>
            <a:ext cx="8265900" cy="2724415"/>
          </a:xfrm>
          <a:prstGeom prst="rect">
            <a:avLst/>
          </a:prstGeom>
          <a:noFill/>
          <a:ln>
            <a:noFill/>
          </a:ln>
        </p:spPr>
        <p:txBody>
          <a:bodyPr spcFirstLastPara="1" wrap="square" lIns="68575" tIns="81000" rIns="68575" bIns="34275" anchor="ctr" anchorCtr="0">
            <a:noAutofit/>
          </a:bodyPr>
          <a:lstStyle/>
          <a:p>
            <a:pPr marR="0" lvl="0" rtl="0">
              <a:lnSpc>
                <a:spcPct val="150000"/>
              </a:lnSpc>
              <a:spcBef>
                <a:spcPts val="0"/>
              </a:spcBef>
              <a:spcAft>
                <a:spcPts val="0"/>
              </a:spcAft>
            </a:pPr>
            <a:r>
              <a:rPr lang="ja-JP" altLang="en-US" sz="2100" dirty="0">
                <a:latin typeface="Meiryo"/>
                <a:ea typeface="Meiryo"/>
                <a:cs typeface="Meiryo"/>
                <a:sym typeface="Meiryo"/>
              </a:rPr>
              <a:t>①民泊を受け入れる一般家庭を増やす</a:t>
            </a:r>
          </a:p>
          <a:p>
            <a:pPr marR="0" lvl="0" rtl="0">
              <a:lnSpc>
                <a:spcPct val="150000"/>
              </a:lnSpc>
              <a:spcBef>
                <a:spcPts val="0"/>
              </a:spcBef>
              <a:spcAft>
                <a:spcPts val="0"/>
              </a:spcAft>
            </a:pPr>
            <a:r>
              <a:rPr lang="ja-JP" altLang="en-US" sz="2100" dirty="0">
                <a:latin typeface="Meiryo"/>
                <a:ea typeface="Meiryo"/>
                <a:cs typeface="Meiryo"/>
                <a:sym typeface="Meiryo"/>
              </a:rPr>
              <a:t>②民泊を受け入れるにあたって必要な設備を導入する費用の補助金</a:t>
            </a:r>
          </a:p>
          <a:p>
            <a:pPr marR="0" lvl="0" rtl="0">
              <a:lnSpc>
                <a:spcPct val="150000"/>
              </a:lnSpc>
              <a:spcBef>
                <a:spcPts val="0"/>
              </a:spcBef>
              <a:spcAft>
                <a:spcPts val="0"/>
              </a:spcAft>
            </a:pPr>
            <a:r>
              <a:rPr lang="ja-JP" altLang="en-US" sz="2100" dirty="0">
                <a:latin typeface="Meiryo"/>
                <a:ea typeface="Meiryo"/>
                <a:cs typeface="Meiryo"/>
                <a:sym typeface="Meiryo"/>
              </a:rPr>
              <a:t>③民泊をしていただく一般家庭に法令遵守のサポート</a:t>
            </a:r>
          </a:p>
          <a:p>
            <a:pPr marR="0" lvl="0" rtl="0">
              <a:lnSpc>
                <a:spcPct val="150000"/>
              </a:lnSpc>
              <a:spcBef>
                <a:spcPts val="0"/>
              </a:spcBef>
              <a:spcAft>
                <a:spcPts val="0"/>
              </a:spcAft>
            </a:pPr>
            <a:r>
              <a:rPr lang="ja-JP" altLang="en-US" sz="2100" b="1" u="sng" dirty="0">
                <a:latin typeface="Meiryo"/>
                <a:ea typeface="Meiryo"/>
                <a:cs typeface="Meiryo"/>
                <a:sym typeface="Meiryo"/>
              </a:rPr>
              <a:t>④鬼北町独自の民泊サイト作成もしくは他の民泊サイトに登録</a:t>
            </a:r>
          </a:p>
          <a:p>
            <a:pPr marR="0" lvl="0" rtl="0">
              <a:lnSpc>
                <a:spcPct val="150000"/>
              </a:lnSpc>
              <a:spcBef>
                <a:spcPts val="0"/>
              </a:spcBef>
              <a:spcAft>
                <a:spcPts val="0"/>
              </a:spcAft>
            </a:pPr>
            <a:r>
              <a:rPr lang="ja-JP" altLang="en-US" sz="2100" b="1" u="sng" dirty="0">
                <a:latin typeface="Meiryo"/>
                <a:ea typeface="Meiryo"/>
                <a:cs typeface="Meiryo"/>
                <a:sym typeface="Meiryo"/>
              </a:rPr>
              <a:t>⑤鬼北町学生合宿促進補助金を民泊にも適用する</a:t>
            </a:r>
          </a:p>
        </p:txBody>
      </p:sp>
    </p:spTree>
    <p:extLst>
      <p:ext uri="{BB962C8B-B14F-4D97-AF65-F5344CB8AC3E}">
        <p14:creationId xmlns:p14="http://schemas.microsoft.com/office/powerpoint/2010/main" val="752791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cxnSp>
        <p:nvCxnSpPr>
          <p:cNvPr id="202" name="Google Shape;202;p27"/>
          <p:cNvCxnSpPr>
            <a:cxnSpLocks/>
          </p:cNvCxnSpPr>
          <p:nvPr/>
        </p:nvCxnSpPr>
        <p:spPr>
          <a:xfrm>
            <a:off x="516750" y="2384854"/>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3600" dirty="0">
                <a:latin typeface="Meiryo"/>
                <a:ea typeface="Meiryo"/>
                <a:cs typeface="Meiryo"/>
                <a:sym typeface="Meiryo"/>
              </a:rPr>
              <a:t>4. PR</a:t>
            </a:r>
            <a:r>
              <a:rPr lang="ja-JP" altLang="en-US" sz="3600" dirty="0">
                <a:latin typeface="Meiryo"/>
                <a:ea typeface="Meiryo"/>
                <a:cs typeface="Meiryo"/>
                <a:sym typeface="Meiryo"/>
              </a:rPr>
              <a:t>方法</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38</a:t>
            </a:fld>
            <a:endParaRPr/>
          </a:p>
        </p:txBody>
      </p:sp>
      <p:sp>
        <p:nvSpPr>
          <p:cNvPr id="7" name="Google Shape;166;p24">
            <a:extLst>
              <a:ext uri="{FF2B5EF4-FFF2-40B4-BE49-F238E27FC236}">
                <a16:creationId xmlns:a16="http://schemas.microsoft.com/office/drawing/2014/main" id="{3220972F-3F17-4BE7-B7AE-438A4FA6CBEC}"/>
              </a:ext>
            </a:extLst>
          </p:cNvPr>
          <p:cNvSpPr/>
          <p:nvPr/>
        </p:nvSpPr>
        <p:spPr>
          <a:xfrm>
            <a:off x="790831" y="1482812"/>
            <a:ext cx="7525265" cy="1791729"/>
          </a:xfrm>
          <a:prstGeom prst="rect">
            <a:avLst/>
          </a:prstGeom>
          <a:noFill/>
          <a:ln>
            <a:noFill/>
          </a:ln>
        </p:spPr>
        <p:txBody>
          <a:bodyPr spcFirstLastPara="1" wrap="square" lIns="68575" tIns="81000" rIns="68575" bIns="34275" anchor="ctr" anchorCtr="0">
            <a:noAutofit/>
          </a:bodyPr>
          <a:lstStyle/>
          <a:p>
            <a:pPr marL="342900" marR="0" lvl="0" indent="-342900" rtl="0">
              <a:spcBef>
                <a:spcPts val="0"/>
              </a:spcBef>
              <a:spcAft>
                <a:spcPts val="0"/>
              </a:spcAft>
              <a:buFont typeface="Arial" panose="020B0604020202020204" pitchFamily="34" charset="0"/>
              <a:buChar char="•"/>
            </a:pPr>
            <a:r>
              <a:rPr lang="ja-JP" altLang="en-US" sz="2200" dirty="0">
                <a:latin typeface="Meiryo"/>
                <a:ea typeface="Meiryo"/>
                <a:cs typeface="Meiryo"/>
                <a:sym typeface="Meiryo"/>
              </a:rPr>
              <a:t>鬼北町</a:t>
            </a:r>
            <a:r>
              <a:rPr lang="en-US" altLang="ja-JP" sz="2200" dirty="0">
                <a:latin typeface="Meiryo"/>
                <a:ea typeface="Meiryo"/>
                <a:cs typeface="Meiryo"/>
                <a:sym typeface="Meiryo"/>
              </a:rPr>
              <a:t>or</a:t>
            </a:r>
            <a:r>
              <a:rPr lang="ja-JP" altLang="en-US" sz="2200" dirty="0">
                <a:latin typeface="Meiryo"/>
                <a:ea typeface="Meiryo"/>
                <a:cs typeface="Meiryo"/>
                <a:sym typeface="Meiryo"/>
              </a:rPr>
              <a:t>貴社がメールと添付資料を利用して行う</a:t>
            </a:r>
            <a:endParaRPr lang="en-US" altLang="ja-JP" sz="2200" dirty="0">
              <a:latin typeface="Meiryo"/>
              <a:ea typeface="Meiryo"/>
              <a:cs typeface="Meiryo"/>
              <a:sym typeface="Meiryo"/>
            </a:endParaRPr>
          </a:p>
          <a:p>
            <a:pPr marL="342900" marR="0" lvl="0" indent="-342900" rtl="0">
              <a:spcBef>
                <a:spcPts val="0"/>
              </a:spcBef>
              <a:spcAft>
                <a:spcPts val="0"/>
              </a:spcAft>
              <a:buFont typeface="Arial" panose="020B0604020202020204" pitchFamily="34" charset="0"/>
              <a:buChar char="•"/>
            </a:pPr>
            <a:endParaRPr lang="ja-JP" altLang="en-US" sz="1100" dirty="0">
              <a:latin typeface="Meiryo"/>
              <a:ea typeface="Meiryo"/>
              <a:cs typeface="Meiryo"/>
              <a:sym typeface="Meiryo"/>
            </a:endParaRPr>
          </a:p>
          <a:p>
            <a:pPr marL="342900" marR="0" lvl="0" indent="-342900" rtl="0">
              <a:spcBef>
                <a:spcPts val="0"/>
              </a:spcBef>
              <a:spcAft>
                <a:spcPts val="0"/>
              </a:spcAft>
              <a:buFont typeface="Arial" panose="020B0604020202020204" pitchFamily="34" charset="0"/>
              <a:buChar char="•"/>
            </a:pPr>
            <a:r>
              <a:rPr lang="ja-JP" altLang="en-US" sz="2200" dirty="0">
                <a:latin typeface="Meiryo"/>
                <a:ea typeface="Meiryo"/>
                <a:cs typeface="Meiryo"/>
                <a:sym typeface="Meiryo"/>
              </a:rPr>
              <a:t>送信先</a:t>
            </a:r>
            <a:br>
              <a:rPr lang="en-US" altLang="ja-JP" sz="2200" dirty="0">
                <a:latin typeface="Meiryo"/>
                <a:ea typeface="Meiryo"/>
                <a:cs typeface="Meiryo"/>
                <a:sym typeface="Meiryo"/>
              </a:rPr>
            </a:br>
            <a:r>
              <a:rPr lang="ja-JP" altLang="en-US" sz="2000" dirty="0">
                <a:latin typeface="Meiryo"/>
                <a:ea typeface="Meiryo"/>
                <a:cs typeface="Meiryo"/>
                <a:sym typeface="Meiryo"/>
              </a:rPr>
              <a:t>駅伝部がある中学校高校大学・スポーツ団体・スポーツ協会</a:t>
            </a:r>
            <a:endParaRPr lang="en-US" altLang="ja-JP" sz="2200" dirty="0">
              <a:latin typeface="Meiryo"/>
              <a:ea typeface="Meiryo"/>
              <a:cs typeface="Meiryo"/>
              <a:sym typeface="Meiryo"/>
            </a:endParaRPr>
          </a:p>
          <a:p>
            <a:pPr marL="342900" marR="0" lvl="0" indent="-342900" rtl="0">
              <a:spcBef>
                <a:spcPts val="0"/>
              </a:spcBef>
              <a:spcAft>
                <a:spcPts val="0"/>
              </a:spcAft>
              <a:buFont typeface="Arial" panose="020B0604020202020204" pitchFamily="34" charset="0"/>
              <a:buChar char="•"/>
            </a:pPr>
            <a:endParaRPr lang="ja-JP" altLang="en-US" sz="1100" dirty="0">
              <a:latin typeface="Meiryo"/>
              <a:ea typeface="Meiryo"/>
              <a:cs typeface="Meiryo"/>
              <a:sym typeface="Meiryo"/>
            </a:endParaRPr>
          </a:p>
          <a:p>
            <a:pPr marL="342900" marR="0" lvl="0" indent="-342900" rtl="0">
              <a:spcBef>
                <a:spcPts val="0"/>
              </a:spcBef>
              <a:spcAft>
                <a:spcPts val="0"/>
              </a:spcAft>
              <a:buFont typeface="Arial" panose="020B0604020202020204" pitchFamily="34" charset="0"/>
              <a:buChar char="•"/>
            </a:pPr>
            <a:r>
              <a:rPr lang="ja-JP" altLang="en-US" sz="2200" dirty="0">
                <a:latin typeface="Meiryo"/>
                <a:ea typeface="Meiryo"/>
                <a:cs typeface="Meiryo"/>
                <a:sym typeface="Meiryo"/>
              </a:rPr>
              <a:t>宿泊施設など情報を載せた資料を</a:t>
            </a:r>
            <a:r>
              <a:rPr lang="en-US" altLang="ja-JP" sz="2200" dirty="0">
                <a:latin typeface="Meiryo"/>
                <a:ea typeface="Meiryo"/>
                <a:cs typeface="Meiryo"/>
                <a:sym typeface="Meiryo"/>
              </a:rPr>
              <a:t>PDF</a:t>
            </a:r>
            <a:r>
              <a:rPr lang="ja-JP" altLang="en-US" sz="2200" dirty="0">
                <a:latin typeface="Meiryo"/>
                <a:ea typeface="Meiryo"/>
                <a:cs typeface="Meiryo"/>
                <a:sym typeface="Meiryo"/>
              </a:rPr>
              <a:t>で送る</a:t>
            </a:r>
          </a:p>
        </p:txBody>
      </p:sp>
      <p:pic>
        <p:nvPicPr>
          <p:cNvPr id="2" name="図 1">
            <a:extLst>
              <a:ext uri="{FF2B5EF4-FFF2-40B4-BE49-F238E27FC236}">
                <a16:creationId xmlns:a16="http://schemas.microsoft.com/office/drawing/2014/main" id="{1191D7A8-F440-4262-A19D-7676C06D6887}"/>
              </a:ext>
            </a:extLst>
          </p:cNvPr>
          <p:cNvPicPr>
            <a:picLocks noChangeAspect="1"/>
          </p:cNvPicPr>
          <p:nvPr/>
        </p:nvPicPr>
        <p:blipFill>
          <a:blip r:embed="rId3"/>
          <a:stretch>
            <a:fillRect/>
          </a:stretch>
        </p:blipFill>
        <p:spPr>
          <a:xfrm>
            <a:off x="6944287" y="2796959"/>
            <a:ext cx="1651737" cy="2259858"/>
          </a:xfrm>
          <a:prstGeom prst="rect">
            <a:avLst/>
          </a:prstGeom>
        </p:spPr>
      </p:pic>
      <p:sp>
        <p:nvSpPr>
          <p:cNvPr id="8" name="Google Shape;166;p24">
            <a:extLst>
              <a:ext uri="{FF2B5EF4-FFF2-40B4-BE49-F238E27FC236}">
                <a16:creationId xmlns:a16="http://schemas.microsoft.com/office/drawing/2014/main" id="{6C7F221D-983D-4FBC-A1CA-7C70ACAD624D}"/>
              </a:ext>
            </a:extLst>
          </p:cNvPr>
          <p:cNvSpPr/>
          <p:nvPr/>
        </p:nvSpPr>
        <p:spPr>
          <a:xfrm>
            <a:off x="4460789" y="4663217"/>
            <a:ext cx="2483498" cy="480282"/>
          </a:xfrm>
          <a:prstGeom prst="rect">
            <a:avLst/>
          </a:prstGeom>
          <a:noFill/>
          <a:ln>
            <a:noFill/>
          </a:ln>
        </p:spPr>
        <p:txBody>
          <a:bodyPr spcFirstLastPara="1" wrap="square" lIns="68575" tIns="81000" rIns="68575" bIns="34275" anchor="ctr" anchorCtr="0">
            <a:noAutofit/>
          </a:bodyPr>
          <a:lstStyle/>
          <a:p>
            <a:pPr marR="0" lvl="0" rtl="0">
              <a:spcBef>
                <a:spcPts val="0"/>
              </a:spcBef>
              <a:spcAft>
                <a:spcPts val="0"/>
              </a:spcAft>
            </a:pPr>
            <a:r>
              <a:rPr lang="en-US" altLang="zh-TW" sz="1800" dirty="0">
                <a:latin typeface="Meiryo"/>
                <a:ea typeface="Meiryo"/>
                <a:cs typeface="Meiryo"/>
                <a:sym typeface="Meiryo"/>
              </a:rPr>
              <a:t>〈</a:t>
            </a:r>
            <a:r>
              <a:rPr lang="zh-TW" altLang="en-US" sz="1800" dirty="0">
                <a:latin typeface="Meiryo"/>
                <a:ea typeface="Meiryo"/>
                <a:cs typeface="Meiryo"/>
                <a:sym typeface="Meiryo"/>
              </a:rPr>
              <a:t>例</a:t>
            </a:r>
            <a:r>
              <a:rPr lang="en-US" altLang="zh-TW" sz="1800" dirty="0">
                <a:latin typeface="Meiryo"/>
                <a:ea typeface="Meiryo"/>
                <a:cs typeface="Meiryo"/>
                <a:sym typeface="Meiryo"/>
              </a:rPr>
              <a:t>〉</a:t>
            </a:r>
            <a:r>
              <a:rPr lang="zh-TW" altLang="en-US" sz="1800" dirty="0">
                <a:latin typeface="Meiryo"/>
                <a:ea typeface="Meiryo"/>
                <a:cs typeface="Meiryo"/>
                <a:sym typeface="Meiryo"/>
              </a:rPr>
              <a:t>福島県北塩原村</a:t>
            </a:r>
          </a:p>
        </p:txBody>
      </p:sp>
    </p:spTree>
    <p:extLst>
      <p:ext uri="{BB962C8B-B14F-4D97-AF65-F5344CB8AC3E}">
        <p14:creationId xmlns:p14="http://schemas.microsoft.com/office/powerpoint/2010/main" val="610465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730394"/>
            <a:ext cx="8110500" cy="699706"/>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ja-JP" altLang="en-US" sz="2700" b="1" dirty="0">
                <a:latin typeface="Meiryo"/>
                <a:ea typeface="Meiryo"/>
                <a:cs typeface="Meiryo"/>
                <a:sym typeface="Meiryo"/>
              </a:rPr>
              <a:t>マラソン・駅伝大会の開催</a:t>
            </a:r>
          </a:p>
        </p:txBody>
      </p:sp>
      <p:cxnSp>
        <p:nvCxnSpPr>
          <p:cNvPr id="202" name="Google Shape;202;p27"/>
          <p:cNvCxnSpPr>
            <a:cxnSpLocks/>
            <a:stCxn id="199" idx="1"/>
            <a:endCxn id="199" idx="1"/>
          </p:cNvCxnSpPr>
          <p:nvPr/>
        </p:nvCxnSpPr>
        <p:spPr>
          <a:xfrm>
            <a:off x="516750" y="2080247"/>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PR</a:t>
            </a:r>
            <a:r>
              <a:rPr lang="ja-JP" altLang="en-US" sz="3600" dirty="0">
                <a:latin typeface="Meiryo"/>
                <a:ea typeface="Meiryo"/>
                <a:cs typeface="Meiryo"/>
                <a:sym typeface="Meiryo"/>
              </a:rPr>
              <a:t>成功後の提案</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39</a:t>
            </a:fld>
            <a:endParaRPr dirty="0"/>
          </a:p>
        </p:txBody>
      </p:sp>
      <p:grpSp>
        <p:nvGrpSpPr>
          <p:cNvPr id="9" name="Google Shape;173;p25">
            <a:extLst>
              <a:ext uri="{FF2B5EF4-FFF2-40B4-BE49-F238E27FC236}">
                <a16:creationId xmlns:a16="http://schemas.microsoft.com/office/drawing/2014/main" id="{782519C7-8CE5-49D3-B376-6D86EFF23BB6}"/>
              </a:ext>
            </a:extLst>
          </p:cNvPr>
          <p:cNvGrpSpPr/>
          <p:nvPr/>
        </p:nvGrpSpPr>
        <p:grpSpPr>
          <a:xfrm>
            <a:off x="640594" y="2710401"/>
            <a:ext cx="7831864" cy="540001"/>
            <a:chOff x="882204" y="2340471"/>
            <a:chExt cx="10868531" cy="720001"/>
          </a:xfrm>
        </p:grpSpPr>
        <p:sp>
          <p:nvSpPr>
            <p:cNvPr id="10" name="Google Shape;174;p25">
              <a:extLst>
                <a:ext uri="{FF2B5EF4-FFF2-40B4-BE49-F238E27FC236}">
                  <a16:creationId xmlns:a16="http://schemas.microsoft.com/office/drawing/2014/main" id="{005EC399-CDD4-4D42-8DE8-BA856DE2DB92}"/>
                </a:ext>
              </a:extLst>
            </p:cNvPr>
            <p:cNvSpPr/>
            <p:nvPr/>
          </p:nvSpPr>
          <p:spPr>
            <a:xfrm>
              <a:off x="3690516" y="2344470"/>
              <a:ext cx="8060219" cy="716002"/>
            </a:xfrm>
            <a:prstGeom prst="rect">
              <a:avLst/>
            </a:prstGeom>
            <a:solidFill>
              <a:srgbClr val="CFE2F3"/>
            </a:solidFill>
            <a:ln>
              <a:noFill/>
            </a:ln>
          </p:spPr>
          <p:txBody>
            <a:bodyPr spcFirstLastPara="1" wrap="square" lIns="68575" tIns="81000" rIns="68575" bIns="34275" anchor="ctr" anchorCtr="0">
              <a:noAutofit/>
            </a:bodyPr>
            <a:lstStyle/>
            <a:p>
              <a:pPr marL="0" marR="0" lvl="0" indent="0" algn="l" rtl="0">
                <a:spcBef>
                  <a:spcPts val="0"/>
                </a:spcBef>
                <a:spcAft>
                  <a:spcPts val="0"/>
                </a:spcAft>
                <a:buNone/>
              </a:pPr>
              <a:r>
                <a:rPr lang="ja-JP" altLang="en-US" sz="2000" b="1" dirty="0">
                  <a:solidFill>
                    <a:srgbClr val="1F3864"/>
                  </a:solidFill>
                  <a:latin typeface="Meiryo"/>
                  <a:ea typeface="Meiryo"/>
                  <a:cs typeface="Meiryo"/>
                  <a:sym typeface="Meiryo"/>
                </a:rPr>
                <a:t>愛媛県や高知県など、四国の学生</a:t>
              </a:r>
            </a:p>
          </p:txBody>
        </p:sp>
        <p:sp>
          <p:nvSpPr>
            <p:cNvPr id="11" name="Google Shape;175;p25">
              <a:extLst>
                <a:ext uri="{FF2B5EF4-FFF2-40B4-BE49-F238E27FC236}">
                  <a16:creationId xmlns:a16="http://schemas.microsoft.com/office/drawing/2014/main" id="{296E6253-E8FA-45DA-9B7A-7EE0692CEB6F}"/>
                </a:ext>
              </a:extLst>
            </p:cNvPr>
            <p:cNvSpPr/>
            <p:nvPr/>
          </p:nvSpPr>
          <p:spPr>
            <a:xfrm>
              <a:off x="882204" y="2340471"/>
              <a:ext cx="2808300" cy="720000"/>
            </a:xfrm>
            <a:prstGeom prst="rect">
              <a:avLst/>
            </a:prstGeom>
            <a:noFill/>
            <a:ln w="38100" cap="flat" cmpd="sng">
              <a:solidFill>
                <a:srgbClr val="073763"/>
              </a:solidFill>
              <a:prstDash val="solid"/>
              <a:round/>
              <a:headEnd type="none" w="sm" len="sm"/>
              <a:tailEnd type="none" w="sm" len="sm"/>
            </a:ln>
          </p:spPr>
          <p:txBody>
            <a:bodyPr spcFirstLastPara="1" wrap="square" lIns="68575" tIns="108000" rIns="68575" bIns="34275" anchor="ctr" anchorCtr="0">
              <a:noAutofit/>
            </a:bodyPr>
            <a:lstStyle/>
            <a:p>
              <a:pPr marL="0" marR="0" lvl="0" indent="0" algn="ctr" rtl="0">
                <a:spcBef>
                  <a:spcPts val="0"/>
                </a:spcBef>
                <a:spcAft>
                  <a:spcPts val="0"/>
                </a:spcAft>
                <a:buNone/>
              </a:pPr>
              <a:r>
                <a:rPr lang="ja-JP" altLang="en-US" sz="2400" b="1" dirty="0">
                  <a:solidFill>
                    <a:srgbClr val="1F3864"/>
                  </a:solidFill>
                  <a:latin typeface="Meiryo"/>
                  <a:ea typeface="Meiryo"/>
                  <a:sym typeface="Meiryo"/>
                </a:rPr>
                <a:t>ターゲット</a:t>
              </a:r>
              <a:endParaRPr lang="ja-JP" altLang="en-US" sz="1000" dirty="0"/>
            </a:p>
          </p:txBody>
        </p:sp>
      </p:grpSp>
      <p:grpSp>
        <p:nvGrpSpPr>
          <p:cNvPr id="12" name="Google Shape;176;p25">
            <a:extLst>
              <a:ext uri="{FF2B5EF4-FFF2-40B4-BE49-F238E27FC236}">
                <a16:creationId xmlns:a16="http://schemas.microsoft.com/office/drawing/2014/main" id="{DEF4D30D-6E67-436C-8C70-4F38605D7034}"/>
              </a:ext>
            </a:extLst>
          </p:cNvPr>
          <p:cNvGrpSpPr/>
          <p:nvPr/>
        </p:nvGrpSpPr>
        <p:grpSpPr>
          <a:xfrm>
            <a:off x="640594" y="3410106"/>
            <a:ext cx="7831864" cy="1016339"/>
            <a:chOff x="882204" y="2340471"/>
            <a:chExt cx="10868531" cy="1355118"/>
          </a:xfrm>
        </p:grpSpPr>
        <p:sp>
          <p:nvSpPr>
            <p:cNvPr id="13" name="Google Shape;177;p25">
              <a:extLst>
                <a:ext uri="{FF2B5EF4-FFF2-40B4-BE49-F238E27FC236}">
                  <a16:creationId xmlns:a16="http://schemas.microsoft.com/office/drawing/2014/main" id="{6B8A864C-9C52-4887-AD09-2D0E4809B36B}"/>
                </a:ext>
              </a:extLst>
            </p:cNvPr>
            <p:cNvSpPr/>
            <p:nvPr/>
          </p:nvSpPr>
          <p:spPr>
            <a:xfrm>
              <a:off x="3690516" y="2344471"/>
              <a:ext cx="8060219" cy="1351118"/>
            </a:xfrm>
            <a:prstGeom prst="rect">
              <a:avLst/>
            </a:prstGeom>
            <a:solidFill>
              <a:srgbClr val="CFE2F3"/>
            </a:solidFill>
            <a:ln>
              <a:noFill/>
            </a:ln>
          </p:spPr>
          <p:txBody>
            <a:bodyPr spcFirstLastPara="1" wrap="square" lIns="68575" tIns="81000" rIns="68575" bIns="34275" anchor="ctr" anchorCtr="0">
              <a:noAutofit/>
            </a:bodyPr>
            <a:lstStyle/>
            <a:p>
              <a:pPr marL="0" marR="0" lvl="0" indent="0" algn="l" rtl="0">
                <a:spcBef>
                  <a:spcPts val="0"/>
                </a:spcBef>
                <a:spcAft>
                  <a:spcPts val="0"/>
                </a:spcAft>
                <a:buNone/>
              </a:pPr>
              <a:r>
                <a:rPr lang="ja-JP" altLang="en-US" sz="2000" b="1" dirty="0">
                  <a:solidFill>
                    <a:srgbClr val="1F3864"/>
                  </a:solidFill>
                  <a:latin typeface="Meiryo"/>
                  <a:ea typeface="Meiryo"/>
                  <a:cs typeface="Meiryo"/>
                  <a:sym typeface="Meiryo"/>
                </a:rPr>
                <a:t>鬼北町で過去に開催されたコースを参考に決定</a:t>
              </a:r>
            </a:p>
            <a:p>
              <a:pPr marL="0" marR="0" lvl="0" indent="0" algn="l" rtl="0">
                <a:spcBef>
                  <a:spcPts val="0"/>
                </a:spcBef>
                <a:spcAft>
                  <a:spcPts val="0"/>
                </a:spcAft>
                <a:buNone/>
              </a:pPr>
              <a:r>
                <a:rPr lang="ja-JP" altLang="en-US" sz="2000" dirty="0">
                  <a:solidFill>
                    <a:srgbClr val="1F3864"/>
                  </a:solidFill>
                  <a:latin typeface="Meiryo"/>
                  <a:ea typeface="Meiryo"/>
                  <a:cs typeface="Meiryo"/>
                  <a:sym typeface="Meiryo"/>
                </a:rPr>
                <a:t>（武左衞門マラソン・鬼北町駅伝競争大会）</a:t>
              </a:r>
            </a:p>
          </p:txBody>
        </p:sp>
        <p:sp>
          <p:nvSpPr>
            <p:cNvPr id="14" name="Google Shape;178;p25">
              <a:extLst>
                <a:ext uri="{FF2B5EF4-FFF2-40B4-BE49-F238E27FC236}">
                  <a16:creationId xmlns:a16="http://schemas.microsoft.com/office/drawing/2014/main" id="{583835FC-7135-4D61-AA61-33B677222F4B}"/>
                </a:ext>
              </a:extLst>
            </p:cNvPr>
            <p:cNvSpPr/>
            <p:nvPr/>
          </p:nvSpPr>
          <p:spPr>
            <a:xfrm>
              <a:off x="882204" y="2340471"/>
              <a:ext cx="2808300" cy="720000"/>
            </a:xfrm>
            <a:prstGeom prst="rect">
              <a:avLst/>
            </a:prstGeom>
            <a:noFill/>
            <a:ln w="38100" cap="flat" cmpd="sng">
              <a:solidFill>
                <a:srgbClr val="073763"/>
              </a:solidFill>
              <a:prstDash val="solid"/>
              <a:round/>
              <a:headEnd type="none" w="sm" len="sm"/>
              <a:tailEnd type="none" w="sm" len="sm"/>
            </a:ln>
          </p:spPr>
          <p:txBody>
            <a:bodyPr spcFirstLastPara="1" wrap="square" lIns="68575" tIns="108000" rIns="68575" bIns="34275" anchor="ctr" anchorCtr="0">
              <a:noAutofit/>
            </a:bodyPr>
            <a:lstStyle/>
            <a:p>
              <a:pPr marL="0" marR="0" lvl="0" indent="0" algn="ctr" rtl="0">
                <a:spcBef>
                  <a:spcPts val="0"/>
                </a:spcBef>
                <a:spcAft>
                  <a:spcPts val="0"/>
                </a:spcAft>
                <a:buNone/>
              </a:pPr>
              <a:r>
                <a:rPr lang="ja-JP" altLang="en-US" sz="2400" b="1" dirty="0">
                  <a:solidFill>
                    <a:srgbClr val="1F3864"/>
                  </a:solidFill>
                  <a:latin typeface="Meiryo"/>
                  <a:ea typeface="Meiryo"/>
                  <a:cs typeface="Meiryo"/>
                  <a:sym typeface="Meiryo"/>
                </a:rPr>
                <a:t>開催地</a:t>
              </a:r>
              <a:endParaRPr sz="1000" dirty="0"/>
            </a:p>
          </p:txBody>
        </p:sp>
      </p:grpSp>
    </p:spTree>
    <p:extLst>
      <p:ext uri="{BB962C8B-B14F-4D97-AF65-F5344CB8AC3E}">
        <p14:creationId xmlns:p14="http://schemas.microsoft.com/office/powerpoint/2010/main" val="1435668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311725" y="500925"/>
            <a:ext cx="3706500" cy="2508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ja-JP" altLang="en-US" sz="3000" dirty="0">
                <a:latin typeface="Meiryo"/>
                <a:ea typeface="Meiryo"/>
                <a:cs typeface="Meiryo"/>
                <a:sym typeface="Meiryo"/>
              </a:rPr>
              <a:t>東かがわ市</a:t>
            </a:r>
            <a:endParaRPr sz="2000" dirty="0">
              <a:latin typeface="Meiryo"/>
              <a:ea typeface="Meiryo"/>
              <a:cs typeface="Meiryo"/>
              <a:sym typeface="Meiryo"/>
            </a:endParaRPr>
          </a:p>
        </p:txBody>
      </p:sp>
      <p:sp>
        <p:nvSpPr>
          <p:cNvPr id="71" name="Google Shape;71;p14"/>
          <p:cNvSpPr txBox="1">
            <a:spLocks noGrp="1"/>
          </p:cNvSpPr>
          <p:nvPr>
            <p:ph type="body" idx="1"/>
          </p:nvPr>
        </p:nvSpPr>
        <p:spPr>
          <a:xfrm>
            <a:off x="4644675" y="500925"/>
            <a:ext cx="4499400" cy="4098600"/>
          </a:xfrm>
          <a:prstGeom prst="rect">
            <a:avLst/>
          </a:prstGeom>
        </p:spPr>
        <p:txBody>
          <a:bodyPr spcFirstLastPara="1" wrap="square" lIns="91425" tIns="91425" rIns="91425" bIns="91425" anchor="ctr" anchorCtr="0">
            <a:normAutofit/>
          </a:bodyPr>
          <a:lstStyle/>
          <a:p>
            <a:pPr marL="101600" lvl="0" indent="0" algn="l" rtl="0">
              <a:spcBef>
                <a:spcPts val="0"/>
              </a:spcBef>
              <a:spcAft>
                <a:spcPts val="0"/>
              </a:spcAft>
              <a:buSzPts val="2000"/>
              <a:buNone/>
            </a:pPr>
            <a:r>
              <a:rPr lang="ja-JP" altLang="en-US" sz="2000" b="1" dirty="0">
                <a:latin typeface="Meiryo"/>
                <a:ea typeface="Meiryo"/>
                <a:cs typeface="Meiryo"/>
                <a:sym typeface="Meiryo"/>
              </a:rPr>
              <a:t>目次</a:t>
            </a:r>
            <a:endParaRPr lang="en-US" altLang="ja" sz="2000" b="1" dirty="0">
              <a:latin typeface="Meiryo"/>
              <a:ea typeface="Meiryo"/>
              <a:cs typeface="Meiryo"/>
              <a:sym typeface="Meiryo"/>
            </a:endParaRPr>
          </a:p>
          <a:p>
            <a:pPr marL="101600" lvl="0" indent="0" algn="l" rtl="0">
              <a:spcBef>
                <a:spcPts val="0"/>
              </a:spcBef>
              <a:spcAft>
                <a:spcPts val="0"/>
              </a:spcAft>
              <a:buSzPts val="2000"/>
              <a:buNone/>
            </a:pPr>
            <a:endParaRPr lang="en-US" altLang="ja" sz="2000" b="1" dirty="0">
              <a:latin typeface="Meiryo"/>
              <a:ea typeface="Meiryo"/>
              <a:cs typeface="Meiryo"/>
              <a:sym typeface="Meiryo"/>
            </a:endParaRPr>
          </a:p>
          <a:p>
            <a:pPr marL="457200" lvl="0" indent="-355600" algn="l" rtl="0">
              <a:spcBef>
                <a:spcPts val="0"/>
              </a:spcBef>
              <a:spcAft>
                <a:spcPts val="0"/>
              </a:spcAft>
              <a:buSzPts val="2000"/>
              <a:buFont typeface="Meiryo"/>
              <a:buAutoNum type="arabicPeriod"/>
            </a:pPr>
            <a:r>
              <a:rPr lang="ja" sz="2000" b="1" dirty="0">
                <a:latin typeface="Meiryo"/>
                <a:ea typeface="Meiryo"/>
                <a:cs typeface="Meiryo"/>
                <a:sym typeface="Meiryo"/>
              </a:rPr>
              <a:t>現状</a:t>
            </a:r>
            <a:endParaRPr lang="ja-JP" altLang="en-US" sz="2000" b="1" dirty="0">
              <a:latin typeface="Meiryo"/>
              <a:ea typeface="Meiryo"/>
              <a:cs typeface="Meiryo"/>
              <a:sym typeface="Meiryo"/>
            </a:endParaRPr>
          </a:p>
          <a:p>
            <a:pPr marL="457200" lvl="0" indent="-355600" algn="l" rtl="0">
              <a:spcBef>
                <a:spcPts val="0"/>
              </a:spcBef>
              <a:spcAft>
                <a:spcPts val="0"/>
              </a:spcAft>
              <a:buSzPts val="2000"/>
              <a:buFont typeface="Meiryo"/>
              <a:buAutoNum type="arabicPeriod"/>
            </a:pPr>
            <a:r>
              <a:rPr lang="ja-JP" altLang="en-US" sz="2000" b="1" dirty="0">
                <a:latin typeface="Meiryo"/>
                <a:ea typeface="Meiryo"/>
                <a:cs typeface="Meiryo"/>
                <a:sym typeface="Meiryo"/>
              </a:rPr>
              <a:t>提案概要</a:t>
            </a:r>
          </a:p>
          <a:p>
            <a:pPr marL="457200" lvl="0" indent="-355600" algn="l" rtl="0">
              <a:spcBef>
                <a:spcPts val="0"/>
              </a:spcBef>
              <a:spcAft>
                <a:spcPts val="0"/>
              </a:spcAft>
              <a:buSzPts val="2000"/>
              <a:buFont typeface="Meiryo"/>
              <a:buAutoNum type="arabicPeriod"/>
            </a:pPr>
            <a:r>
              <a:rPr lang="ja-JP" altLang="en-US" sz="2000" b="1" dirty="0">
                <a:latin typeface="Meiryo"/>
                <a:ea typeface="Meiryo"/>
                <a:cs typeface="Meiryo"/>
                <a:sym typeface="Meiryo"/>
              </a:rPr>
              <a:t>プラン概要</a:t>
            </a:r>
          </a:p>
          <a:p>
            <a:pPr marL="457200" lvl="0" indent="-355600" algn="l" rtl="0">
              <a:spcBef>
                <a:spcPts val="0"/>
              </a:spcBef>
              <a:spcAft>
                <a:spcPts val="0"/>
              </a:spcAft>
              <a:buSzPts val="2000"/>
              <a:buFont typeface="Meiryo"/>
              <a:buAutoNum type="arabicPeriod"/>
            </a:pPr>
            <a:r>
              <a:rPr lang="en-US" altLang="ja-JP" sz="2000" b="1" dirty="0">
                <a:latin typeface="Meiryo"/>
                <a:ea typeface="Meiryo"/>
                <a:cs typeface="Meiryo"/>
                <a:sym typeface="Meiryo"/>
              </a:rPr>
              <a:t>3</a:t>
            </a:r>
            <a:r>
              <a:rPr lang="ja-JP" altLang="en-US" sz="2000" b="1" dirty="0">
                <a:latin typeface="Meiryo"/>
                <a:ea typeface="Meiryo"/>
                <a:cs typeface="Meiryo"/>
                <a:sym typeface="Meiryo"/>
              </a:rPr>
              <a:t>つのコンセプトと背景</a:t>
            </a:r>
          </a:p>
          <a:p>
            <a:pPr marL="457200" lvl="0" indent="-355600" algn="l" rtl="0">
              <a:spcBef>
                <a:spcPts val="0"/>
              </a:spcBef>
              <a:spcAft>
                <a:spcPts val="0"/>
              </a:spcAft>
              <a:buSzPts val="2000"/>
              <a:buFont typeface="Meiryo"/>
              <a:buAutoNum type="arabicPeriod"/>
            </a:pPr>
            <a:r>
              <a:rPr lang="ja-JP" altLang="en-US" sz="2000" b="1" dirty="0">
                <a:latin typeface="Meiryo"/>
                <a:ea typeface="Meiryo"/>
                <a:cs typeface="Meiryo"/>
                <a:sym typeface="Meiryo"/>
              </a:rPr>
              <a:t>感染症対策</a:t>
            </a:r>
          </a:p>
          <a:p>
            <a:pPr marL="457200" lvl="0" indent="-355600" algn="l" rtl="0">
              <a:spcBef>
                <a:spcPts val="0"/>
              </a:spcBef>
              <a:spcAft>
                <a:spcPts val="0"/>
              </a:spcAft>
              <a:buSzPts val="2000"/>
              <a:buFont typeface="Meiryo"/>
              <a:buAutoNum type="arabicPeriod"/>
            </a:pPr>
            <a:r>
              <a:rPr lang="en-US" altLang="ja-JP" sz="2000" b="1" dirty="0">
                <a:latin typeface="Meiryo"/>
                <a:ea typeface="Meiryo"/>
                <a:cs typeface="Meiryo"/>
                <a:sym typeface="Meiryo"/>
              </a:rPr>
              <a:t>PR</a:t>
            </a:r>
            <a:r>
              <a:rPr lang="ja-JP" altLang="en-US" sz="2000" b="1" dirty="0">
                <a:latin typeface="Meiryo"/>
                <a:ea typeface="Meiryo"/>
                <a:cs typeface="Meiryo"/>
                <a:sym typeface="Meiryo"/>
              </a:rPr>
              <a:t>方法</a:t>
            </a:r>
            <a:endParaRPr lang="en-US" altLang="ja-JP" sz="2000" b="1" dirty="0">
              <a:latin typeface="Meiryo"/>
              <a:ea typeface="Meiryo"/>
              <a:cs typeface="Meiryo"/>
              <a:sym typeface="Meiryo"/>
            </a:endParaRPr>
          </a:p>
          <a:p>
            <a:pPr marL="457200" lvl="0" indent="-355600" algn="l" rtl="0">
              <a:spcBef>
                <a:spcPts val="0"/>
              </a:spcBef>
              <a:spcAft>
                <a:spcPts val="0"/>
              </a:spcAft>
              <a:buSzPts val="2000"/>
              <a:buFont typeface="Meiryo"/>
              <a:buAutoNum type="arabicPeriod"/>
            </a:pPr>
            <a:r>
              <a:rPr lang="ja-JP" altLang="en-US" sz="2000" b="1" dirty="0">
                <a:latin typeface="Meiryo"/>
                <a:ea typeface="Meiryo"/>
                <a:cs typeface="Meiryo"/>
                <a:sym typeface="Meiryo"/>
              </a:rPr>
              <a:t>財務計画</a:t>
            </a:r>
          </a:p>
        </p:txBody>
      </p:sp>
      <p:sp>
        <p:nvSpPr>
          <p:cNvPr id="72" name="Google Shape;72;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540300"/>
            <a:ext cx="8110500" cy="4449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ja-JP" altLang="en-US" sz="2700" b="1" dirty="0">
                <a:latin typeface="Meiryo"/>
                <a:ea typeface="Meiryo"/>
                <a:cs typeface="Meiryo"/>
                <a:sym typeface="Meiryo"/>
              </a:rPr>
              <a:t>開催時期</a:t>
            </a:r>
          </a:p>
        </p:txBody>
      </p:sp>
      <p:cxnSp>
        <p:nvCxnSpPr>
          <p:cNvPr id="202" name="Google Shape;202;p27"/>
          <p:cNvCxnSpPr>
            <a:cxnSpLocks/>
            <a:stCxn id="199" idx="1"/>
            <a:endCxn id="199" idx="1"/>
          </p:cNvCxnSpPr>
          <p:nvPr/>
        </p:nvCxnSpPr>
        <p:spPr>
          <a:xfrm>
            <a:off x="516750" y="1762750"/>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PR</a:t>
            </a:r>
            <a:r>
              <a:rPr lang="ja-JP" altLang="en-US" sz="3600" dirty="0">
                <a:latin typeface="Meiryo"/>
                <a:ea typeface="Meiryo"/>
                <a:cs typeface="Meiryo"/>
                <a:sym typeface="Meiryo"/>
              </a:rPr>
              <a:t>成功後の提案</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40</a:t>
            </a:fld>
            <a:endParaRPr dirty="0"/>
          </a:p>
        </p:txBody>
      </p:sp>
      <p:sp>
        <p:nvSpPr>
          <p:cNvPr id="15" name="Google Shape;166;p24">
            <a:extLst>
              <a:ext uri="{FF2B5EF4-FFF2-40B4-BE49-F238E27FC236}">
                <a16:creationId xmlns:a16="http://schemas.microsoft.com/office/drawing/2014/main" id="{D8E55637-76ED-4E64-B440-EDDDBA5AF143}"/>
              </a:ext>
            </a:extLst>
          </p:cNvPr>
          <p:cNvSpPr/>
          <p:nvPr/>
        </p:nvSpPr>
        <p:spPr>
          <a:xfrm>
            <a:off x="902043" y="1964668"/>
            <a:ext cx="7280851" cy="444900"/>
          </a:xfrm>
          <a:prstGeom prst="rect">
            <a:avLst/>
          </a:prstGeom>
          <a:noFill/>
          <a:ln>
            <a:noFill/>
          </a:ln>
        </p:spPr>
        <p:txBody>
          <a:bodyPr spcFirstLastPara="1" wrap="square" lIns="68575" tIns="81000" rIns="68575" bIns="34275" anchor="ctr" anchorCtr="0">
            <a:noAutofit/>
          </a:bodyPr>
          <a:lstStyle/>
          <a:p>
            <a:pPr marR="0" lvl="0" rtl="0">
              <a:spcBef>
                <a:spcPts val="0"/>
              </a:spcBef>
              <a:spcAft>
                <a:spcPts val="0"/>
              </a:spcAft>
            </a:pPr>
            <a:r>
              <a:rPr lang="ja-JP" altLang="en-US" sz="2200" dirty="0">
                <a:latin typeface="Meiryo"/>
                <a:ea typeface="Meiryo"/>
                <a:cs typeface="Meiryo"/>
                <a:sym typeface="Meiryo"/>
              </a:rPr>
              <a:t>→大きな大会の前哨戦のような形で開催</a:t>
            </a:r>
          </a:p>
        </p:txBody>
      </p:sp>
      <p:pic>
        <p:nvPicPr>
          <p:cNvPr id="2" name="図 1">
            <a:extLst>
              <a:ext uri="{FF2B5EF4-FFF2-40B4-BE49-F238E27FC236}">
                <a16:creationId xmlns:a16="http://schemas.microsoft.com/office/drawing/2014/main" id="{6C74A0F1-3283-46C7-8A32-415B75537BBD}"/>
              </a:ext>
            </a:extLst>
          </p:cNvPr>
          <p:cNvPicPr>
            <a:picLocks noChangeAspect="1"/>
          </p:cNvPicPr>
          <p:nvPr/>
        </p:nvPicPr>
        <p:blipFill>
          <a:blip r:embed="rId3"/>
          <a:stretch>
            <a:fillRect/>
          </a:stretch>
        </p:blipFill>
        <p:spPr>
          <a:xfrm>
            <a:off x="0" y="2292550"/>
            <a:ext cx="9144000" cy="2746779"/>
          </a:xfrm>
          <a:prstGeom prst="rect">
            <a:avLst/>
          </a:prstGeom>
        </p:spPr>
      </p:pic>
    </p:spTree>
    <p:extLst>
      <p:ext uri="{BB962C8B-B14F-4D97-AF65-F5344CB8AC3E}">
        <p14:creationId xmlns:p14="http://schemas.microsoft.com/office/powerpoint/2010/main" val="2936868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FEB990B-2E77-4D4A-B1FD-6959B68A2D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t>41</a:t>
            </a:fld>
            <a:endParaRPr lang="ja" altLang="en-US"/>
          </a:p>
        </p:txBody>
      </p:sp>
      <p:sp>
        <p:nvSpPr>
          <p:cNvPr id="5" name="Google Shape;70;p14">
            <a:extLst>
              <a:ext uri="{FF2B5EF4-FFF2-40B4-BE49-F238E27FC236}">
                <a16:creationId xmlns:a16="http://schemas.microsoft.com/office/drawing/2014/main" id="{B55817D7-C941-46A6-81C5-791542B10F47}"/>
              </a:ext>
            </a:extLst>
          </p:cNvPr>
          <p:cNvSpPr txBox="1">
            <a:spLocks/>
          </p:cNvSpPr>
          <p:nvPr/>
        </p:nvSpPr>
        <p:spPr>
          <a:xfrm>
            <a:off x="311725" y="500925"/>
            <a:ext cx="3706500" cy="4162292"/>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r>
              <a:rPr lang="ja-JP" altLang="en-US" sz="3000" dirty="0">
                <a:latin typeface="Meiryo"/>
                <a:ea typeface="Meiryo"/>
                <a:cs typeface="Meiryo"/>
                <a:sym typeface="Meiryo"/>
              </a:rPr>
              <a:t>施策②</a:t>
            </a:r>
            <a:endParaRPr lang="ja-JP" altLang="en-US" sz="2000" dirty="0">
              <a:latin typeface="Meiryo"/>
              <a:ea typeface="Meiryo"/>
              <a:cs typeface="Meiryo"/>
              <a:sym typeface="Meiryo"/>
            </a:endParaRPr>
          </a:p>
        </p:txBody>
      </p:sp>
      <p:sp>
        <p:nvSpPr>
          <p:cNvPr id="6" name="Google Shape;71;p14">
            <a:extLst>
              <a:ext uri="{FF2B5EF4-FFF2-40B4-BE49-F238E27FC236}">
                <a16:creationId xmlns:a16="http://schemas.microsoft.com/office/drawing/2014/main" id="{1C8171B3-ACE6-4ED8-A98D-1B52801335F5}"/>
              </a:ext>
            </a:extLst>
          </p:cNvPr>
          <p:cNvSpPr txBox="1">
            <a:spLocks/>
          </p:cNvSpPr>
          <p:nvPr/>
        </p:nvSpPr>
        <p:spPr>
          <a:xfrm>
            <a:off x="4263081" y="500925"/>
            <a:ext cx="5029200" cy="3962218"/>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pPr marL="101600" indent="0">
              <a:buSzPts val="2000"/>
              <a:buFont typeface="Roboto"/>
              <a:buNone/>
            </a:pPr>
            <a:r>
              <a:rPr lang="ja-JP" altLang="en-US" sz="2400" b="1" dirty="0">
                <a:latin typeface="Meiryo"/>
                <a:ea typeface="Meiryo"/>
                <a:cs typeface="Meiryo"/>
                <a:sym typeface="Meiryo"/>
              </a:rPr>
              <a:t>テレワーク企業で働く人へ向けた施策</a:t>
            </a:r>
          </a:p>
        </p:txBody>
      </p:sp>
    </p:spTree>
    <p:extLst>
      <p:ext uri="{BB962C8B-B14F-4D97-AF65-F5344CB8AC3E}">
        <p14:creationId xmlns:p14="http://schemas.microsoft.com/office/powerpoint/2010/main" val="1667342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396313"/>
            <a:ext cx="8110500" cy="580767"/>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ja-JP" altLang="en-US" sz="2700" b="1" dirty="0">
                <a:latin typeface="Meiryo"/>
                <a:ea typeface="Meiryo"/>
                <a:cs typeface="Meiryo"/>
                <a:sym typeface="Meiryo"/>
              </a:rPr>
              <a:t>市場規模</a:t>
            </a:r>
            <a:endParaRPr sz="2500" dirty="0">
              <a:latin typeface="Meiryo"/>
              <a:ea typeface="Meiryo"/>
              <a:cs typeface="Meiryo"/>
              <a:sym typeface="Meiryo"/>
            </a:endParaRPr>
          </a:p>
        </p:txBody>
      </p:sp>
      <p:cxnSp>
        <p:nvCxnSpPr>
          <p:cNvPr id="202" name="Google Shape;202;p27"/>
          <p:cNvCxnSpPr>
            <a:cxnSpLocks/>
            <a:stCxn id="199" idx="1"/>
            <a:endCxn id="199" idx="1"/>
          </p:cNvCxnSpPr>
          <p:nvPr/>
        </p:nvCxnSpPr>
        <p:spPr>
          <a:xfrm>
            <a:off x="516750" y="1686697"/>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3600" dirty="0">
                <a:latin typeface="Meiryo"/>
                <a:ea typeface="Meiryo"/>
                <a:cs typeface="Meiryo"/>
                <a:sym typeface="Meiryo"/>
              </a:rPr>
              <a:t>5. </a:t>
            </a:r>
            <a:r>
              <a:rPr lang="ja-JP" altLang="en-US" sz="3600" dirty="0">
                <a:latin typeface="Meiryo"/>
                <a:ea typeface="Meiryo"/>
                <a:cs typeface="Meiryo"/>
                <a:sym typeface="Meiryo"/>
              </a:rPr>
              <a:t>提案内容 </a:t>
            </a:r>
            <a:r>
              <a:rPr lang="en-US" altLang="ja-JP" sz="3600" dirty="0">
                <a:latin typeface="Meiryo"/>
                <a:ea typeface="Meiryo"/>
                <a:cs typeface="Meiryo"/>
                <a:sym typeface="Meiryo"/>
              </a:rPr>
              <a:t>-</a:t>
            </a:r>
            <a:r>
              <a:rPr lang="ja-JP" altLang="en-US" sz="3600" dirty="0">
                <a:latin typeface="Meiryo"/>
                <a:ea typeface="Meiryo"/>
                <a:cs typeface="Meiryo"/>
                <a:sym typeface="Meiryo"/>
              </a:rPr>
              <a:t>背景</a:t>
            </a:r>
            <a:r>
              <a:rPr lang="en-US" altLang="ja-JP" sz="3600" dirty="0">
                <a:latin typeface="Meiryo"/>
                <a:ea typeface="Meiryo"/>
                <a:cs typeface="Meiryo"/>
                <a:sym typeface="Meiryo"/>
              </a:rPr>
              <a:t>-</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42</a:t>
            </a:fld>
            <a:endParaRPr/>
          </a:p>
        </p:txBody>
      </p:sp>
      <p:sp>
        <p:nvSpPr>
          <p:cNvPr id="7" name="Google Shape;166;p24">
            <a:extLst>
              <a:ext uri="{FF2B5EF4-FFF2-40B4-BE49-F238E27FC236}">
                <a16:creationId xmlns:a16="http://schemas.microsoft.com/office/drawing/2014/main" id="{3220972F-3F17-4BE7-B7AE-438A4FA6CBEC}"/>
              </a:ext>
            </a:extLst>
          </p:cNvPr>
          <p:cNvSpPr/>
          <p:nvPr/>
        </p:nvSpPr>
        <p:spPr>
          <a:xfrm>
            <a:off x="864973" y="1797911"/>
            <a:ext cx="7607485" cy="773839"/>
          </a:xfrm>
          <a:prstGeom prst="rect">
            <a:avLst/>
          </a:prstGeom>
          <a:noFill/>
          <a:ln>
            <a:noFill/>
          </a:ln>
        </p:spPr>
        <p:txBody>
          <a:bodyPr spcFirstLastPara="1" wrap="square" lIns="68575" tIns="81000" rIns="68575" bIns="34275" anchor="ctr" anchorCtr="0">
            <a:noAutofit/>
          </a:bodyPr>
          <a:lstStyle/>
          <a:p>
            <a:pPr marL="342900" marR="0" lvl="0" indent="-342900" rtl="0">
              <a:spcBef>
                <a:spcPts val="0"/>
              </a:spcBef>
              <a:spcAft>
                <a:spcPts val="0"/>
              </a:spcAft>
              <a:buFont typeface="Arial" panose="020B0604020202020204" pitchFamily="34" charset="0"/>
              <a:buChar char="•"/>
            </a:pPr>
            <a:r>
              <a:rPr lang="ja-JP" altLang="en-US" sz="2000" dirty="0">
                <a:latin typeface="Meiryo"/>
                <a:ea typeface="Meiryo"/>
                <a:cs typeface="Meiryo"/>
                <a:sym typeface="Meiryo"/>
              </a:rPr>
              <a:t>都内企業の約６５％がテレワークを実施</a:t>
            </a:r>
          </a:p>
          <a:p>
            <a:pPr marL="342900" marR="0" lvl="0" indent="-342900" rtl="0">
              <a:spcBef>
                <a:spcPts val="0"/>
              </a:spcBef>
              <a:spcAft>
                <a:spcPts val="0"/>
              </a:spcAft>
              <a:buFont typeface="Arial" panose="020B0604020202020204" pitchFamily="34" charset="0"/>
              <a:buChar char="•"/>
            </a:pPr>
            <a:r>
              <a:rPr lang="ja-JP" altLang="en-US" sz="2000" dirty="0">
                <a:latin typeface="Meiryo"/>
                <a:ea typeface="Meiryo"/>
                <a:cs typeface="Meiryo"/>
                <a:sym typeface="Meiryo"/>
              </a:rPr>
              <a:t>テレワークをきっかけに地方移住へ関心が高まっている</a:t>
            </a:r>
          </a:p>
        </p:txBody>
      </p:sp>
      <p:pic>
        <p:nvPicPr>
          <p:cNvPr id="8" name="図 7">
            <a:extLst>
              <a:ext uri="{FF2B5EF4-FFF2-40B4-BE49-F238E27FC236}">
                <a16:creationId xmlns:a16="http://schemas.microsoft.com/office/drawing/2014/main" id="{18962592-E27D-4CAE-A196-6D50B735474E}"/>
              </a:ext>
            </a:extLst>
          </p:cNvPr>
          <p:cNvPicPr>
            <a:picLocks noChangeAspect="1"/>
          </p:cNvPicPr>
          <p:nvPr/>
        </p:nvPicPr>
        <p:blipFill>
          <a:blip r:embed="rId3"/>
          <a:stretch>
            <a:fillRect/>
          </a:stretch>
        </p:blipFill>
        <p:spPr>
          <a:xfrm>
            <a:off x="0" y="2571750"/>
            <a:ext cx="3560884" cy="2571750"/>
          </a:xfrm>
          <a:prstGeom prst="rect">
            <a:avLst/>
          </a:prstGeom>
        </p:spPr>
      </p:pic>
      <p:pic>
        <p:nvPicPr>
          <p:cNvPr id="6" name="図 5">
            <a:extLst>
              <a:ext uri="{FF2B5EF4-FFF2-40B4-BE49-F238E27FC236}">
                <a16:creationId xmlns:a16="http://schemas.microsoft.com/office/drawing/2014/main" id="{00215503-A637-434B-ACF3-C1ADEEED2E7A}"/>
              </a:ext>
            </a:extLst>
          </p:cNvPr>
          <p:cNvPicPr>
            <a:picLocks noChangeAspect="1"/>
          </p:cNvPicPr>
          <p:nvPr/>
        </p:nvPicPr>
        <p:blipFill>
          <a:blip r:embed="rId4"/>
          <a:stretch>
            <a:fillRect/>
          </a:stretch>
        </p:blipFill>
        <p:spPr>
          <a:xfrm>
            <a:off x="3443761" y="3297757"/>
            <a:ext cx="5303047" cy="1759060"/>
          </a:xfrm>
          <a:prstGeom prst="rect">
            <a:avLst/>
          </a:prstGeom>
        </p:spPr>
      </p:pic>
    </p:spTree>
    <p:extLst>
      <p:ext uri="{BB962C8B-B14F-4D97-AF65-F5344CB8AC3E}">
        <p14:creationId xmlns:p14="http://schemas.microsoft.com/office/powerpoint/2010/main" val="3656508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396313"/>
            <a:ext cx="8110500" cy="580767"/>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ja-JP" altLang="en-US" sz="2700" b="1" dirty="0">
                <a:latin typeface="Meiryo"/>
                <a:ea typeface="Meiryo"/>
                <a:cs typeface="Meiryo"/>
                <a:sym typeface="Meiryo"/>
              </a:rPr>
              <a:t>移住事例</a:t>
            </a:r>
            <a:endParaRPr sz="2500" dirty="0">
              <a:latin typeface="Meiryo"/>
              <a:ea typeface="Meiryo"/>
              <a:cs typeface="Meiryo"/>
              <a:sym typeface="Meiryo"/>
            </a:endParaRPr>
          </a:p>
        </p:txBody>
      </p:sp>
      <p:cxnSp>
        <p:nvCxnSpPr>
          <p:cNvPr id="202" name="Google Shape;202;p27"/>
          <p:cNvCxnSpPr>
            <a:cxnSpLocks/>
            <a:stCxn id="199" idx="1"/>
            <a:endCxn id="199" idx="1"/>
          </p:cNvCxnSpPr>
          <p:nvPr/>
        </p:nvCxnSpPr>
        <p:spPr>
          <a:xfrm>
            <a:off x="516750" y="1686697"/>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3600" dirty="0">
                <a:latin typeface="Meiryo"/>
                <a:ea typeface="Meiryo"/>
                <a:cs typeface="Meiryo"/>
                <a:sym typeface="Meiryo"/>
              </a:rPr>
              <a:t>5. </a:t>
            </a:r>
            <a:r>
              <a:rPr lang="ja-JP" altLang="en-US" sz="3600" dirty="0">
                <a:latin typeface="Meiryo"/>
                <a:ea typeface="Meiryo"/>
                <a:cs typeface="Meiryo"/>
                <a:sym typeface="Meiryo"/>
              </a:rPr>
              <a:t>提案内容 </a:t>
            </a:r>
            <a:r>
              <a:rPr lang="en-US" altLang="ja-JP" sz="3600" dirty="0">
                <a:latin typeface="Meiryo"/>
                <a:ea typeface="Meiryo"/>
                <a:cs typeface="Meiryo"/>
                <a:sym typeface="Meiryo"/>
              </a:rPr>
              <a:t>-</a:t>
            </a:r>
            <a:r>
              <a:rPr lang="ja-JP" altLang="en-US" sz="3600" dirty="0">
                <a:latin typeface="Meiryo"/>
                <a:ea typeface="Meiryo"/>
                <a:cs typeface="Meiryo"/>
                <a:sym typeface="Meiryo"/>
              </a:rPr>
              <a:t>背景</a:t>
            </a:r>
            <a:r>
              <a:rPr lang="en-US" altLang="ja-JP" sz="3600" dirty="0">
                <a:latin typeface="Meiryo"/>
                <a:ea typeface="Meiryo"/>
                <a:cs typeface="Meiryo"/>
                <a:sym typeface="Meiryo"/>
              </a:rPr>
              <a:t>-</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43</a:t>
            </a:fld>
            <a:endParaRPr/>
          </a:p>
        </p:txBody>
      </p:sp>
      <p:sp>
        <p:nvSpPr>
          <p:cNvPr id="7" name="Google Shape;166;p24">
            <a:extLst>
              <a:ext uri="{FF2B5EF4-FFF2-40B4-BE49-F238E27FC236}">
                <a16:creationId xmlns:a16="http://schemas.microsoft.com/office/drawing/2014/main" id="{3220972F-3F17-4BE7-B7AE-438A4FA6CBEC}"/>
              </a:ext>
            </a:extLst>
          </p:cNvPr>
          <p:cNvSpPr/>
          <p:nvPr/>
        </p:nvSpPr>
        <p:spPr>
          <a:xfrm>
            <a:off x="122842" y="2965622"/>
            <a:ext cx="4757351" cy="2001794"/>
          </a:xfrm>
          <a:prstGeom prst="rect">
            <a:avLst/>
          </a:prstGeom>
          <a:noFill/>
          <a:ln>
            <a:noFill/>
          </a:ln>
        </p:spPr>
        <p:txBody>
          <a:bodyPr spcFirstLastPara="1" wrap="square" lIns="68575" tIns="81000" rIns="68575" bIns="34275" anchor="ctr" anchorCtr="0">
            <a:noAutofit/>
          </a:bodyPr>
          <a:lstStyle/>
          <a:p>
            <a:pPr marR="0" lvl="0" rtl="0">
              <a:spcBef>
                <a:spcPts val="0"/>
              </a:spcBef>
              <a:spcAft>
                <a:spcPts val="0"/>
              </a:spcAft>
            </a:pPr>
            <a:r>
              <a:rPr lang="en-US" altLang="ja-JP" sz="1800" b="1" dirty="0">
                <a:latin typeface="Meiryo"/>
                <a:ea typeface="Meiryo"/>
                <a:cs typeface="Meiryo"/>
                <a:sym typeface="Meiryo"/>
              </a:rPr>
              <a:t>【</a:t>
            </a:r>
            <a:r>
              <a:rPr lang="ja-JP" altLang="en-US" sz="1800" b="1" dirty="0">
                <a:latin typeface="Meiryo"/>
                <a:ea typeface="Meiryo"/>
                <a:cs typeface="Meiryo"/>
                <a:sym typeface="Meiryo"/>
              </a:rPr>
              <a:t>リモートワーク企業例</a:t>
            </a:r>
            <a:r>
              <a:rPr lang="en-US" altLang="ja-JP" sz="1800" b="1" dirty="0">
                <a:latin typeface="Meiryo"/>
                <a:ea typeface="Meiryo"/>
                <a:cs typeface="Meiryo"/>
                <a:sym typeface="Meiryo"/>
              </a:rPr>
              <a:t>】</a:t>
            </a:r>
          </a:p>
          <a:p>
            <a:pPr marR="0" lvl="0" rtl="0">
              <a:spcBef>
                <a:spcPts val="0"/>
              </a:spcBef>
              <a:spcAft>
                <a:spcPts val="0"/>
              </a:spcAft>
            </a:pPr>
            <a:r>
              <a:rPr lang="en-US" altLang="ja-JP" sz="1800" dirty="0">
                <a:latin typeface="Meiryo"/>
                <a:ea typeface="Meiryo"/>
                <a:cs typeface="Meiryo"/>
                <a:sym typeface="Meiryo"/>
              </a:rPr>
              <a:t>DA</a:t>
            </a:r>
            <a:r>
              <a:rPr lang="ja-JP" altLang="en-US" sz="1800" dirty="0">
                <a:latin typeface="Meiryo"/>
                <a:ea typeface="Meiryo"/>
                <a:cs typeface="Meiryo"/>
                <a:sym typeface="Meiryo"/>
              </a:rPr>
              <a:t>サーチ</a:t>
            </a:r>
            <a:r>
              <a:rPr lang="en-US" altLang="ja-JP" sz="1800" dirty="0">
                <a:latin typeface="Meiryo"/>
                <a:ea typeface="Meiryo"/>
                <a:cs typeface="Meiryo"/>
                <a:sym typeface="Meiryo"/>
              </a:rPr>
              <a:t>&amp;</a:t>
            </a:r>
            <a:r>
              <a:rPr lang="ja-JP" altLang="en-US" sz="1800" dirty="0">
                <a:latin typeface="Meiryo"/>
                <a:ea typeface="Meiryo"/>
                <a:cs typeface="Meiryo"/>
                <a:sym typeface="Meiryo"/>
              </a:rPr>
              <a:t>リンク、トプコン、ベーシック</a:t>
            </a:r>
          </a:p>
          <a:p>
            <a:pPr marR="0" lvl="0" rtl="0">
              <a:spcBef>
                <a:spcPts val="0"/>
              </a:spcBef>
              <a:spcAft>
                <a:spcPts val="0"/>
              </a:spcAft>
            </a:pPr>
            <a:r>
              <a:rPr lang="ja-JP" altLang="en-US" sz="1800" dirty="0">
                <a:latin typeface="Meiryo"/>
                <a:ea typeface="Meiryo"/>
                <a:cs typeface="Meiryo"/>
                <a:sym typeface="Meiryo"/>
              </a:rPr>
              <a:t>→計約</a:t>
            </a:r>
            <a:r>
              <a:rPr lang="en-US" altLang="ja-JP" sz="1800" dirty="0">
                <a:latin typeface="Meiryo"/>
                <a:ea typeface="Meiryo"/>
                <a:cs typeface="Meiryo"/>
                <a:sym typeface="Meiryo"/>
              </a:rPr>
              <a:t>5000</a:t>
            </a:r>
            <a:r>
              <a:rPr lang="ja-JP" altLang="en-US" sz="1800" dirty="0">
                <a:latin typeface="Meiryo"/>
                <a:ea typeface="Meiryo"/>
                <a:cs typeface="Meiryo"/>
                <a:sym typeface="Meiryo"/>
              </a:rPr>
              <a:t>人</a:t>
            </a:r>
          </a:p>
        </p:txBody>
      </p:sp>
      <p:pic>
        <p:nvPicPr>
          <p:cNvPr id="4" name="図 3">
            <a:extLst>
              <a:ext uri="{FF2B5EF4-FFF2-40B4-BE49-F238E27FC236}">
                <a16:creationId xmlns:a16="http://schemas.microsoft.com/office/drawing/2014/main" id="{A20B391C-8F80-4538-A05A-167E0602968E}"/>
              </a:ext>
            </a:extLst>
          </p:cNvPr>
          <p:cNvPicPr>
            <a:picLocks noChangeAspect="1"/>
          </p:cNvPicPr>
          <p:nvPr/>
        </p:nvPicPr>
        <p:blipFill>
          <a:blip r:embed="rId3"/>
          <a:stretch>
            <a:fillRect/>
          </a:stretch>
        </p:blipFill>
        <p:spPr>
          <a:xfrm>
            <a:off x="4880193" y="1416637"/>
            <a:ext cx="4263807" cy="3383713"/>
          </a:xfrm>
          <a:prstGeom prst="rect">
            <a:avLst/>
          </a:prstGeom>
        </p:spPr>
      </p:pic>
      <p:sp>
        <p:nvSpPr>
          <p:cNvPr id="12" name="Google Shape;166;p24">
            <a:extLst>
              <a:ext uri="{FF2B5EF4-FFF2-40B4-BE49-F238E27FC236}">
                <a16:creationId xmlns:a16="http://schemas.microsoft.com/office/drawing/2014/main" id="{AD9B1D40-AFE4-4B7D-931D-DD345DEAC31F}"/>
              </a:ext>
            </a:extLst>
          </p:cNvPr>
          <p:cNvSpPr/>
          <p:nvPr/>
        </p:nvSpPr>
        <p:spPr>
          <a:xfrm>
            <a:off x="1519881" y="1997405"/>
            <a:ext cx="3360312" cy="1169016"/>
          </a:xfrm>
          <a:prstGeom prst="rect">
            <a:avLst/>
          </a:prstGeom>
          <a:noFill/>
          <a:ln>
            <a:noFill/>
          </a:ln>
        </p:spPr>
        <p:txBody>
          <a:bodyPr spcFirstLastPara="1" wrap="square" lIns="68575" tIns="81000" rIns="68575" bIns="34275" anchor="ctr" anchorCtr="0">
            <a:noAutofit/>
          </a:bodyPr>
          <a:lstStyle/>
          <a:p>
            <a:pPr marR="0" lvl="0" algn="r" rtl="0">
              <a:spcBef>
                <a:spcPts val="0"/>
              </a:spcBef>
              <a:spcAft>
                <a:spcPts val="0"/>
              </a:spcAft>
            </a:pPr>
            <a:r>
              <a:rPr lang="ja-JP" altLang="en-US" sz="1800" dirty="0">
                <a:latin typeface="Meiryo"/>
                <a:ea typeface="Meiryo"/>
                <a:cs typeface="Meiryo"/>
                <a:sym typeface="Meiryo"/>
              </a:rPr>
              <a:t>完全テレワーク企業で働く</a:t>
            </a:r>
          </a:p>
          <a:p>
            <a:pPr marR="0" lvl="0" algn="r" rtl="0">
              <a:spcBef>
                <a:spcPts val="0"/>
              </a:spcBef>
              <a:spcAft>
                <a:spcPts val="0"/>
              </a:spcAft>
            </a:pPr>
            <a:r>
              <a:rPr lang="ja-JP" altLang="en-US" sz="1800" dirty="0">
                <a:latin typeface="Meiryo"/>
                <a:ea typeface="Meiryo"/>
                <a:cs typeface="Meiryo"/>
                <a:sym typeface="Meiryo"/>
              </a:rPr>
              <a:t>地方移住者➡</a:t>
            </a:r>
          </a:p>
        </p:txBody>
      </p:sp>
    </p:spTree>
    <p:extLst>
      <p:ext uri="{BB962C8B-B14F-4D97-AF65-F5344CB8AC3E}">
        <p14:creationId xmlns:p14="http://schemas.microsoft.com/office/powerpoint/2010/main" val="2312661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396313"/>
            <a:ext cx="8110500" cy="580767"/>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ja-JP" altLang="en-US" sz="2700" b="1" dirty="0">
                <a:latin typeface="Meiryo"/>
                <a:ea typeface="Meiryo"/>
                <a:cs typeface="Meiryo"/>
                <a:sym typeface="Meiryo"/>
              </a:rPr>
              <a:t>移住マッチングサービスの活用</a:t>
            </a:r>
            <a:endParaRPr sz="2500" dirty="0">
              <a:latin typeface="Meiryo"/>
              <a:ea typeface="Meiryo"/>
              <a:cs typeface="Meiryo"/>
              <a:sym typeface="Meiryo"/>
            </a:endParaRPr>
          </a:p>
        </p:txBody>
      </p:sp>
      <p:cxnSp>
        <p:nvCxnSpPr>
          <p:cNvPr id="202" name="Google Shape;202;p27"/>
          <p:cNvCxnSpPr>
            <a:cxnSpLocks/>
            <a:stCxn id="199" idx="1"/>
            <a:endCxn id="199" idx="1"/>
          </p:cNvCxnSpPr>
          <p:nvPr/>
        </p:nvCxnSpPr>
        <p:spPr>
          <a:xfrm>
            <a:off x="516750" y="1686697"/>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70495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PR</a:t>
            </a:r>
            <a:r>
              <a:rPr lang="ja-JP" altLang="en-US" sz="3600" dirty="0">
                <a:latin typeface="Meiryo"/>
                <a:ea typeface="Meiryo"/>
                <a:cs typeface="Meiryo"/>
                <a:sym typeface="Meiryo"/>
              </a:rPr>
              <a:t>方法➀</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44</a:t>
            </a:fld>
            <a:endParaRPr/>
          </a:p>
        </p:txBody>
      </p:sp>
      <p:sp>
        <p:nvSpPr>
          <p:cNvPr id="9" name="Google Shape;166;p24">
            <a:extLst>
              <a:ext uri="{FF2B5EF4-FFF2-40B4-BE49-F238E27FC236}">
                <a16:creationId xmlns:a16="http://schemas.microsoft.com/office/drawing/2014/main" id="{F3A46116-E655-4963-B931-126BF211E7B0}"/>
              </a:ext>
            </a:extLst>
          </p:cNvPr>
          <p:cNvSpPr/>
          <p:nvPr/>
        </p:nvSpPr>
        <p:spPr>
          <a:xfrm>
            <a:off x="864973" y="1797911"/>
            <a:ext cx="7607485" cy="2121176"/>
          </a:xfrm>
          <a:prstGeom prst="rect">
            <a:avLst/>
          </a:prstGeom>
          <a:noFill/>
          <a:ln>
            <a:noFill/>
          </a:ln>
        </p:spPr>
        <p:txBody>
          <a:bodyPr spcFirstLastPara="1" wrap="square" lIns="68575" tIns="81000" rIns="68575" bIns="34275" anchor="ctr" anchorCtr="0">
            <a:noAutofit/>
          </a:bodyPr>
          <a:lstStyle/>
          <a:p>
            <a:pPr marL="342900" marR="0" lvl="0" indent="-342900" rtl="0">
              <a:spcBef>
                <a:spcPts val="0"/>
              </a:spcBef>
              <a:spcAft>
                <a:spcPts val="0"/>
              </a:spcAft>
              <a:buFont typeface="Arial" panose="020B0604020202020204" pitchFamily="34" charset="0"/>
              <a:buChar char="•"/>
            </a:pPr>
            <a:r>
              <a:rPr lang="ja-JP" altLang="en-US" sz="2000" b="1" dirty="0">
                <a:latin typeface="Meiryo"/>
                <a:ea typeface="Meiryo"/>
                <a:cs typeface="Meiryo"/>
                <a:sym typeface="Meiryo"/>
              </a:rPr>
              <a:t>ターゲットが</a:t>
            </a:r>
            <a:r>
              <a:rPr lang="en-US" altLang="ja-JP" sz="2000" b="1" dirty="0">
                <a:latin typeface="Meiryo"/>
                <a:ea typeface="Meiryo"/>
                <a:cs typeface="Meiryo"/>
                <a:sym typeface="Meiryo"/>
              </a:rPr>
              <a:t>IT</a:t>
            </a:r>
            <a:r>
              <a:rPr lang="ja-JP" altLang="en-US" sz="2000" b="1" dirty="0">
                <a:latin typeface="Meiryo"/>
                <a:ea typeface="Meiryo"/>
                <a:cs typeface="Meiryo"/>
                <a:sym typeface="Meiryo"/>
              </a:rPr>
              <a:t>に強い</a:t>
            </a:r>
            <a:br>
              <a:rPr lang="en-US" altLang="ja-JP" sz="2000" b="1" dirty="0">
                <a:latin typeface="Meiryo"/>
                <a:ea typeface="Meiryo"/>
                <a:cs typeface="Meiryo"/>
                <a:sym typeface="Meiryo"/>
              </a:rPr>
            </a:br>
            <a:r>
              <a:rPr lang="ja-JP" altLang="en-US" sz="1800" dirty="0">
                <a:latin typeface="Meiryo"/>
                <a:ea typeface="Meiryo"/>
                <a:cs typeface="Meiryo"/>
                <a:sym typeface="Meiryo"/>
              </a:rPr>
              <a:t>テレワークをしている人がターゲットなので活用しやすい</a:t>
            </a:r>
          </a:p>
          <a:p>
            <a:pPr marL="342900" marR="0" lvl="0" indent="-342900" rtl="0">
              <a:spcBef>
                <a:spcPts val="0"/>
              </a:spcBef>
              <a:spcAft>
                <a:spcPts val="0"/>
              </a:spcAft>
              <a:buFont typeface="Arial" panose="020B0604020202020204" pitchFamily="34" charset="0"/>
              <a:buChar char="•"/>
            </a:pPr>
            <a:endParaRPr lang="ja-JP" altLang="en-US" sz="2000" dirty="0">
              <a:latin typeface="Meiryo"/>
              <a:ea typeface="Meiryo"/>
              <a:cs typeface="Meiryo"/>
              <a:sym typeface="Meiryo"/>
            </a:endParaRPr>
          </a:p>
          <a:p>
            <a:pPr marL="342900" marR="0" lvl="0" indent="-342900" rtl="0">
              <a:spcBef>
                <a:spcPts val="0"/>
              </a:spcBef>
              <a:spcAft>
                <a:spcPts val="0"/>
              </a:spcAft>
              <a:buFont typeface="Arial" panose="020B0604020202020204" pitchFamily="34" charset="0"/>
              <a:buChar char="•"/>
            </a:pPr>
            <a:r>
              <a:rPr lang="ja-JP" altLang="en-US" sz="2000" b="1" dirty="0">
                <a:latin typeface="Meiryo"/>
                <a:ea typeface="Meiryo"/>
                <a:cs typeface="Meiryo"/>
                <a:sym typeface="Meiryo"/>
              </a:rPr>
              <a:t>移住検討者と関係構築可能</a:t>
            </a:r>
            <a:br>
              <a:rPr lang="en-US" altLang="ja-JP" sz="2000" b="1" dirty="0">
                <a:latin typeface="Meiryo"/>
                <a:ea typeface="Meiryo"/>
                <a:cs typeface="Meiryo"/>
                <a:sym typeface="Meiryo"/>
              </a:rPr>
            </a:br>
            <a:r>
              <a:rPr lang="ja-JP" altLang="en-US" sz="1800" dirty="0">
                <a:latin typeface="Meiryo"/>
                <a:ea typeface="Meiryo"/>
                <a:cs typeface="Meiryo"/>
                <a:sym typeface="Meiryo"/>
              </a:rPr>
              <a:t>スカウト機能、メッセージやり取り機能があり、実際にコミュニケーションをとることが可能</a:t>
            </a:r>
            <a:endParaRPr lang="ja-JP" altLang="en-US" sz="2000" dirty="0">
              <a:latin typeface="Meiryo"/>
              <a:ea typeface="Meiryo"/>
              <a:cs typeface="Meiryo"/>
              <a:sym typeface="Meiryo"/>
            </a:endParaRPr>
          </a:p>
        </p:txBody>
      </p:sp>
      <p:sp>
        <p:nvSpPr>
          <p:cNvPr id="10" name="Google Shape;166;p24">
            <a:extLst>
              <a:ext uri="{FF2B5EF4-FFF2-40B4-BE49-F238E27FC236}">
                <a16:creationId xmlns:a16="http://schemas.microsoft.com/office/drawing/2014/main" id="{EFC9A143-23BD-4CEE-8880-5545BF512B99}"/>
              </a:ext>
            </a:extLst>
          </p:cNvPr>
          <p:cNvSpPr/>
          <p:nvPr/>
        </p:nvSpPr>
        <p:spPr>
          <a:xfrm>
            <a:off x="516750" y="4015946"/>
            <a:ext cx="8110500" cy="1040871"/>
          </a:xfrm>
          <a:prstGeom prst="rect">
            <a:avLst/>
          </a:prstGeom>
          <a:noFill/>
          <a:ln>
            <a:noFill/>
          </a:ln>
        </p:spPr>
        <p:txBody>
          <a:bodyPr spcFirstLastPara="1" wrap="square" lIns="68575" tIns="81000" rIns="68575" bIns="34275" anchor="ctr" anchorCtr="0">
            <a:noAutofit/>
          </a:bodyPr>
          <a:lstStyle/>
          <a:p>
            <a:pPr marL="342900" marR="0" lvl="0" indent="-342900" rtl="0">
              <a:spcBef>
                <a:spcPts val="0"/>
              </a:spcBef>
              <a:spcAft>
                <a:spcPts val="0"/>
              </a:spcAft>
              <a:buFont typeface="Wingdings" panose="05000000000000000000" pitchFamily="2" charset="2"/>
              <a:buChar char="u"/>
            </a:pPr>
            <a:r>
              <a:rPr lang="ja-JP" altLang="en-US" sz="2000" b="1" dirty="0">
                <a:latin typeface="Meiryo"/>
                <a:ea typeface="Meiryo"/>
                <a:cs typeface="Meiryo"/>
                <a:sym typeface="Meiryo"/>
              </a:rPr>
              <a:t>広告媒体の例</a:t>
            </a:r>
            <a:br>
              <a:rPr lang="en-US" altLang="ja-JP" sz="2000" b="1" dirty="0">
                <a:latin typeface="Meiryo"/>
                <a:ea typeface="Meiryo"/>
                <a:cs typeface="Meiryo"/>
                <a:sym typeface="Meiryo"/>
              </a:rPr>
            </a:br>
            <a:r>
              <a:rPr lang="ja-JP" altLang="en-US" sz="2000" dirty="0">
                <a:latin typeface="Meiryo"/>
                <a:ea typeface="Meiryo"/>
                <a:cs typeface="Meiryo"/>
                <a:sym typeface="Meiryo"/>
              </a:rPr>
              <a:t>ピタマチ</a:t>
            </a:r>
            <a:br>
              <a:rPr lang="en-US" altLang="ja-JP" sz="2000" dirty="0">
                <a:latin typeface="Meiryo"/>
                <a:ea typeface="Meiryo"/>
                <a:cs typeface="Meiryo"/>
                <a:sym typeface="Meiryo"/>
              </a:rPr>
            </a:br>
            <a:r>
              <a:rPr lang="ja-JP" altLang="en-US" sz="1800" dirty="0">
                <a:latin typeface="Meiryo"/>
                <a:ea typeface="Meiryo"/>
                <a:cs typeface="Meiryo"/>
                <a:sym typeface="Meiryo"/>
              </a:rPr>
              <a:t>→特徴を選択すると自分に合った町を紹介してくれるマッチングサイト</a:t>
            </a:r>
            <a:endParaRPr lang="ja-JP" altLang="en-US" sz="2000" dirty="0">
              <a:latin typeface="Meiryo"/>
              <a:ea typeface="Meiryo"/>
              <a:cs typeface="Meiryo"/>
              <a:sym typeface="Meiryo"/>
            </a:endParaRPr>
          </a:p>
        </p:txBody>
      </p:sp>
    </p:spTree>
    <p:extLst>
      <p:ext uri="{BB962C8B-B14F-4D97-AF65-F5344CB8AC3E}">
        <p14:creationId xmlns:p14="http://schemas.microsoft.com/office/powerpoint/2010/main" val="3196725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cxnSp>
        <p:nvCxnSpPr>
          <p:cNvPr id="202" name="Google Shape;202;p27"/>
          <p:cNvCxnSpPr>
            <a:cxnSpLocks/>
          </p:cNvCxnSpPr>
          <p:nvPr/>
        </p:nvCxnSpPr>
        <p:spPr>
          <a:xfrm>
            <a:off x="516750" y="1686697"/>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70495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PR</a:t>
            </a:r>
            <a:r>
              <a:rPr lang="ja-JP" altLang="en-US" sz="3600" dirty="0">
                <a:latin typeface="Meiryo"/>
                <a:ea typeface="Meiryo"/>
                <a:cs typeface="Meiryo"/>
                <a:sym typeface="Meiryo"/>
              </a:rPr>
              <a:t>方法➀ </a:t>
            </a:r>
            <a:r>
              <a:rPr lang="en-US" altLang="ja-JP" sz="3600" dirty="0">
                <a:latin typeface="Meiryo"/>
                <a:ea typeface="Meiryo"/>
                <a:cs typeface="Meiryo"/>
                <a:sym typeface="Meiryo"/>
              </a:rPr>
              <a:t>-</a:t>
            </a:r>
            <a:r>
              <a:rPr lang="ja-JP" altLang="en-US" sz="3600" dirty="0">
                <a:latin typeface="Meiryo"/>
                <a:ea typeface="Meiryo"/>
                <a:cs typeface="Meiryo"/>
                <a:sym typeface="Meiryo"/>
              </a:rPr>
              <a:t>広告媒体の例</a:t>
            </a:r>
            <a:r>
              <a:rPr lang="en-US" altLang="ja-JP" sz="3600" dirty="0">
                <a:latin typeface="Meiryo"/>
                <a:ea typeface="Meiryo"/>
                <a:cs typeface="Meiryo"/>
                <a:sym typeface="Meiryo"/>
              </a:rPr>
              <a:t>-</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45</a:t>
            </a:fld>
            <a:endParaRPr/>
          </a:p>
        </p:txBody>
      </p:sp>
      <p:sp>
        <p:nvSpPr>
          <p:cNvPr id="9" name="Google Shape;166;p24">
            <a:extLst>
              <a:ext uri="{FF2B5EF4-FFF2-40B4-BE49-F238E27FC236}">
                <a16:creationId xmlns:a16="http://schemas.microsoft.com/office/drawing/2014/main" id="{F3A46116-E655-4963-B931-126BF211E7B0}"/>
              </a:ext>
            </a:extLst>
          </p:cNvPr>
          <p:cNvSpPr/>
          <p:nvPr/>
        </p:nvSpPr>
        <p:spPr>
          <a:xfrm>
            <a:off x="5942220" y="1183083"/>
            <a:ext cx="3189196" cy="1336670"/>
          </a:xfrm>
          <a:prstGeom prst="rect">
            <a:avLst/>
          </a:prstGeom>
          <a:noFill/>
          <a:ln>
            <a:noFill/>
          </a:ln>
        </p:spPr>
        <p:txBody>
          <a:bodyPr spcFirstLastPara="1" wrap="square" lIns="68575" tIns="81000" rIns="68575" bIns="34275" anchor="ctr" anchorCtr="0">
            <a:noAutofit/>
          </a:bodyPr>
          <a:lstStyle/>
          <a:p>
            <a:pPr marR="0" lvl="0" rtl="0">
              <a:spcBef>
                <a:spcPts val="0"/>
              </a:spcBef>
              <a:spcAft>
                <a:spcPts val="0"/>
              </a:spcAft>
            </a:pPr>
            <a:endParaRPr lang="ja-JP" altLang="en-US" sz="1800" dirty="0">
              <a:latin typeface="Meiryo"/>
              <a:ea typeface="Meiryo"/>
              <a:cs typeface="Meiryo"/>
              <a:sym typeface="Meiryo"/>
            </a:endParaRPr>
          </a:p>
        </p:txBody>
      </p:sp>
      <p:pic>
        <p:nvPicPr>
          <p:cNvPr id="8" name="図 7">
            <a:extLst>
              <a:ext uri="{FF2B5EF4-FFF2-40B4-BE49-F238E27FC236}">
                <a16:creationId xmlns:a16="http://schemas.microsoft.com/office/drawing/2014/main" id="{62570892-7E79-4711-B31E-9F80C54FAA42}"/>
              </a:ext>
            </a:extLst>
          </p:cNvPr>
          <p:cNvPicPr/>
          <p:nvPr/>
        </p:nvPicPr>
        <p:blipFill rotWithShape="1">
          <a:blip r:embed="rId3" cstate="print">
            <a:extLst>
              <a:ext uri="{28A0092B-C50C-407E-A947-70E740481C1C}">
                <a14:useLocalDpi xmlns:a14="http://schemas.microsoft.com/office/drawing/2010/main" val="0"/>
              </a:ext>
            </a:extLst>
          </a:blip>
          <a:srcRect r="2136"/>
          <a:stretch/>
        </p:blipFill>
        <p:spPr bwMode="auto">
          <a:xfrm>
            <a:off x="97673" y="1294734"/>
            <a:ext cx="4474326" cy="2732809"/>
          </a:xfrm>
          <a:prstGeom prst="rect">
            <a:avLst/>
          </a:prstGeom>
          <a:noFill/>
          <a:ln>
            <a:noFill/>
          </a:ln>
        </p:spPr>
      </p:pic>
      <p:pic>
        <p:nvPicPr>
          <p:cNvPr id="12" name="図 11">
            <a:extLst>
              <a:ext uri="{FF2B5EF4-FFF2-40B4-BE49-F238E27FC236}">
                <a16:creationId xmlns:a16="http://schemas.microsoft.com/office/drawing/2014/main" id="{FCCBB73D-62D4-418C-8300-99CB4257DFC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2257" y="2428298"/>
            <a:ext cx="4338902" cy="2628519"/>
          </a:xfrm>
          <a:prstGeom prst="rect">
            <a:avLst/>
          </a:prstGeom>
          <a:noFill/>
          <a:ln>
            <a:noFill/>
          </a:ln>
        </p:spPr>
      </p:pic>
      <p:sp>
        <p:nvSpPr>
          <p:cNvPr id="14" name="Google Shape;134;p21">
            <a:extLst>
              <a:ext uri="{FF2B5EF4-FFF2-40B4-BE49-F238E27FC236}">
                <a16:creationId xmlns:a16="http://schemas.microsoft.com/office/drawing/2014/main" id="{33354C6E-B790-494A-847B-33FC5178959B}"/>
              </a:ext>
            </a:extLst>
          </p:cNvPr>
          <p:cNvSpPr/>
          <p:nvPr/>
        </p:nvSpPr>
        <p:spPr>
          <a:xfrm>
            <a:off x="5622324" y="1470341"/>
            <a:ext cx="3398834" cy="889800"/>
          </a:xfrm>
          <a:prstGeom prst="wedgeRectCallout">
            <a:avLst>
              <a:gd name="adj1" fmla="val -35364"/>
              <a:gd name="adj2" fmla="val 71141"/>
            </a:avLst>
          </a:prstGeom>
          <a:solidFill>
            <a:srgbClr val="CFE2F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ja-JP" altLang="en-US" sz="1600" b="1" dirty="0">
                <a:solidFill>
                  <a:srgbClr val="1F3864"/>
                </a:solidFill>
                <a:latin typeface="Meiryo"/>
                <a:ea typeface="Meiryo"/>
                <a:cs typeface="Meiryo"/>
                <a:sym typeface="Meiryo"/>
              </a:rPr>
              <a:t>四万十町の例）</a:t>
            </a:r>
            <a:br>
              <a:rPr lang="ja-JP" altLang="en-US" sz="1600" b="1" dirty="0">
                <a:solidFill>
                  <a:srgbClr val="1F3864"/>
                </a:solidFill>
                <a:latin typeface="Meiryo"/>
                <a:ea typeface="Meiryo"/>
                <a:cs typeface="Meiryo"/>
                <a:sym typeface="Meiryo"/>
              </a:rPr>
            </a:br>
            <a:r>
              <a:rPr lang="ja-JP" altLang="en-US" sz="1600" b="1" dirty="0">
                <a:solidFill>
                  <a:srgbClr val="1F3864"/>
                </a:solidFill>
                <a:latin typeface="Meiryo"/>
                <a:ea typeface="Meiryo"/>
                <a:cs typeface="Meiryo"/>
                <a:sym typeface="Meiryo"/>
              </a:rPr>
              <a:t>自然、移住施策について記載</a:t>
            </a:r>
            <a:br>
              <a:rPr lang="ja-JP" altLang="en-US" sz="1600" b="1" dirty="0">
                <a:solidFill>
                  <a:srgbClr val="1F3864"/>
                </a:solidFill>
                <a:latin typeface="Meiryo"/>
                <a:ea typeface="Meiryo"/>
                <a:cs typeface="Meiryo"/>
                <a:sym typeface="Meiryo"/>
              </a:rPr>
            </a:br>
            <a:r>
              <a:rPr lang="ja-JP" altLang="en-US" sz="1600" b="1" dirty="0">
                <a:solidFill>
                  <a:srgbClr val="1F3864"/>
                </a:solidFill>
                <a:latin typeface="Meiryo"/>
                <a:ea typeface="Meiryo"/>
                <a:cs typeface="Meiryo"/>
                <a:sym typeface="Meiryo"/>
              </a:rPr>
              <a:t>美しい自然の写真も掲載</a:t>
            </a:r>
          </a:p>
        </p:txBody>
      </p:sp>
      <p:sp>
        <p:nvSpPr>
          <p:cNvPr id="15" name="Google Shape;134;p21">
            <a:extLst>
              <a:ext uri="{FF2B5EF4-FFF2-40B4-BE49-F238E27FC236}">
                <a16:creationId xmlns:a16="http://schemas.microsoft.com/office/drawing/2014/main" id="{0AD7A879-9C89-43F6-916B-91901B7B8A2A}"/>
              </a:ext>
            </a:extLst>
          </p:cNvPr>
          <p:cNvSpPr/>
          <p:nvPr/>
        </p:nvSpPr>
        <p:spPr>
          <a:xfrm>
            <a:off x="277073" y="3910550"/>
            <a:ext cx="3578235" cy="889800"/>
          </a:xfrm>
          <a:prstGeom prst="wedgeRectCallout">
            <a:avLst>
              <a:gd name="adj1" fmla="val -6315"/>
              <a:gd name="adj2" fmla="val -74673"/>
            </a:avLst>
          </a:prstGeom>
          <a:solidFill>
            <a:srgbClr val="CFE2F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ja-JP" altLang="en-US" sz="1600" b="1" dirty="0">
                <a:solidFill>
                  <a:srgbClr val="1F3864"/>
                </a:solidFill>
                <a:latin typeface="Meiryo"/>
                <a:ea typeface="Meiryo"/>
                <a:cs typeface="Meiryo"/>
                <a:sym typeface="Meiryo"/>
              </a:rPr>
              <a:t>空き家バンクを行っていることへの認知拡大</a:t>
            </a:r>
          </a:p>
        </p:txBody>
      </p:sp>
    </p:spTree>
    <p:extLst>
      <p:ext uri="{BB962C8B-B14F-4D97-AF65-F5344CB8AC3E}">
        <p14:creationId xmlns:p14="http://schemas.microsoft.com/office/powerpoint/2010/main" val="1663107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396313"/>
            <a:ext cx="8110500" cy="580767"/>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ja-JP" altLang="en-US" sz="2700" b="1" dirty="0">
                <a:latin typeface="Meiryo"/>
                <a:ea typeface="Meiryo"/>
                <a:cs typeface="Meiryo"/>
                <a:sym typeface="Meiryo"/>
              </a:rPr>
              <a:t>紹介特典の付与</a:t>
            </a:r>
          </a:p>
        </p:txBody>
      </p:sp>
      <p:cxnSp>
        <p:nvCxnSpPr>
          <p:cNvPr id="202" name="Google Shape;202;p27"/>
          <p:cNvCxnSpPr>
            <a:cxnSpLocks/>
            <a:stCxn id="199" idx="1"/>
            <a:endCxn id="199" idx="1"/>
          </p:cNvCxnSpPr>
          <p:nvPr/>
        </p:nvCxnSpPr>
        <p:spPr>
          <a:xfrm>
            <a:off x="516750" y="1686697"/>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396031"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PR</a:t>
            </a:r>
            <a:r>
              <a:rPr lang="ja-JP" altLang="en-US" sz="3600" dirty="0">
                <a:latin typeface="Meiryo"/>
                <a:ea typeface="Meiryo"/>
                <a:cs typeface="Meiryo"/>
                <a:sym typeface="Meiryo"/>
              </a:rPr>
              <a:t>方法②</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46</a:t>
            </a:fld>
            <a:endParaRPr/>
          </a:p>
        </p:txBody>
      </p:sp>
      <p:sp>
        <p:nvSpPr>
          <p:cNvPr id="9" name="Google Shape;166;p24">
            <a:extLst>
              <a:ext uri="{FF2B5EF4-FFF2-40B4-BE49-F238E27FC236}">
                <a16:creationId xmlns:a16="http://schemas.microsoft.com/office/drawing/2014/main" id="{F3A46116-E655-4963-B931-126BF211E7B0}"/>
              </a:ext>
            </a:extLst>
          </p:cNvPr>
          <p:cNvSpPr/>
          <p:nvPr/>
        </p:nvSpPr>
        <p:spPr>
          <a:xfrm>
            <a:off x="864973" y="1797912"/>
            <a:ext cx="8110500" cy="1007072"/>
          </a:xfrm>
          <a:prstGeom prst="rect">
            <a:avLst/>
          </a:prstGeom>
          <a:noFill/>
          <a:ln>
            <a:noFill/>
          </a:ln>
        </p:spPr>
        <p:txBody>
          <a:bodyPr spcFirstLastPara="1" wrap="square" lIns="68575" tIns="81000" rIns="68575" bIns="34275" anchor="ctr" anchorCtr="0">
            <a:noAutofit/>
          </a:bodyPr>
          <a:lstStyle/>
          <a:p>
            <a:pPr marL="342900" marR="0" lvl="0" indent="-342900" rtl="0">
              <a:spcBef>
                <a:spcPts val="0"/>
              </a:spcBef>
              <a:spcAft>
                <a:spcPts val="0"/>
              </a:spcAft>
              <a:buFont typeface="Arial" panose="020B0604020202020204" pitchFamily="34" charset="0"/>
              <a:buChar char="•"/>
            </a:pPr>
            <a:r>
              <a:rPr lang="ja-JP" altLang="en-US" sz="2000" b="1" dirty="0">
                <a:latin typeface="Meiryo"/>
                <a:ea typeface="Meiryo"/>
                <a:cs typeface="Meiryo"/>
                <a:sym typeface="Meiryo"/>
              </a:rPr>
              <a:t>地方移住のきっかけは知人の紹介が多い</a:t>
            </a:r>
            <a:br>
              <a:rPr lang="en-US" altLang="ja-JP" sz="2000" b="1" dirty="0">
                <a:latin typeface="Meiryo"/>
                <a:ea typeface="Meiryo"/>
                <a:cs typeface="Meiryo"/>
                <a:sym typeface="Meiryo"/>
              </a:rPr>
            </a:br>
            <a:r>
              <a:rPr lang="ja-JP" altLang="en-US" sz="1800" dirty="0">
                <a:latin typeface="Meiryo"/>
                <a:ea typeface="Meiryo"/>
                <a:cs typeface="Meiryo"/>
                <a:sym typeface="Meiryo"/>
              </a:rPr>
              <a:t>→紹介者にも特典を付与することで、さらに移住者の増加が見込める　　　　　　　　　　　　</a:t>
            </a:r>
          </a:p>
        </p:txBody>
      </p:sp>
      <p:sp>
        <p:nvSpPr>
          <p:cNvPr id="12" name="Google Shape;166;p24">
            <a:extLst>
              <a:ext uri="{FF2B5EF4-FFF2-40B4-BE49-F238E27FC236}">
                <a16:creationId xmlns:a16="http://schemas.microsoft.com/office/drawing/2014/main" id="{F8AE31AD-D40C-4274-9C20-E78D517CD0F5}"/>
              </a:ext>
            </a:extLst>
          </p:cNvPr>
          <p:cNvSpPr/>
          <p:nvPr/>
        </p:nvSpPr>
        <p:spPr>
          <a:xfrm>
            <a:off x="516750" y="2804984"/>
            <a:ext cx="7762277" cy="2251833"/>
          </a:xfrm>
          <a:prstGeom prst="rect">
            <a:avLst/>
          </a:prstGeom>
          <a:noFill/>
          <a:ln>
            <a:noFill/>
          </a:ln>
        </p:spPr>
        <p:txBody>
          <a:bodyPr spcFirstLastPara="1" wrap="square" lIns="68575" tIns="81000" rIns="68575" bIns="34275" anchor="ctr" anchorCtr="0">
            <a:noAutofit/>
          </a:bodyPr>
          <a:lstStyle/>
          <a:p>
            <a:pPr marL="342900" marR="0" lvl="0" indent="-342900" rtl="0">
              <a:spcBef>
                <a:spcPts val="0"/>
              </a:spcBef>
              <a:spcAft>
                <a:spcPts val="0"/>
              </a:spcAft>
              <a:buFont typeface="Wingdings" panose="05000000000000000000" pitchFamily="2" charset="2"/>
              <a:buChar char="u"/>
            </a:pPr>
            <a:r>
              <a:rPr lang="ja-JP" altLang="en-US" sz="2000" b="1" dirty="0">
                <a:latin typeface="Meiryo"/>
                <a:ea typeface="Meiryo"/>
                <a:cs typeface="Meiryo"/>
                <a:sym typeface="Meiryo"/>
              </a:rPr>
              <a:t>サービス内容</a:t>
            </a:r>
            <a:br>
              <a:rPr lang="en-US" altLang="ja-JP" sz="2000" b="1" dirty="0">
                <a:latin typeface="Meiryo"/>
                <a:ea typeface="Meiryo"/>
                <a:cs typeface="Meiryo"/>
                <a:sym typeface="Meiryo"/>
              </a:rPr>
            </a:br>
            <a:r>
              <a:rPr lang="ja-JP" altLang="en-US" sz="2000" dirty="0">
                <a:latin typeface="Meiryo"/>
                <a:ea typeface="Meiryo"/>
                <a:cs typeface="Meiryo"/>
                <a:sym typeface="Meiryo"/>
              </a:rPr>
              <a:t>紹介者に対し、</a:t>
            </a:r>
            <a:endParaRPr lang="en-US" altLang="ja-JP" sz="2000" dirty="0">
              <a:latin typeface="Meiryo"/>
              <a:ea typeface="Meiryo"/>
              <a:cs typeface="Meiryo"/>
              <a:sym typeface="Meiryo"/>
            </a:endParaRPr>
          </a:p>
          <a:p>
            <a:pPr marR="0" lvl="0" rtl="0">
              <a:spcBef>
                <a:spcPts val="0"/>
              </a:spcBef>
              <a:spcAft>
                <a:spcPts val="0"/>
              </a:spcAft>
            </a:pPr>
            <a:endParaRPr lang="en-US" altLang="ja-JP" sz="2000" dirty="0">
              <a:latin typeface="Meiryo"/>
              <a:ea typeface="Meiryo"/>
              <a:cs typeface="Meiryo"/>
              <a:sym typeface="Meiryo"/>
            </a:endParaRPr>
          </a:p>
          <a:p>
            <a:pPr marR="0" lvl="0" rtl="0">
              <a:spcBef>
                <a:spcPts val="0"/>
              </a:spcBef>
              <a:spcAft>
                <a:spcPts val="0"/>
              </a:spcAft>
            </a:pPr>
            <a:endParaRPr lang="en-US" altLang="ja-JP" sz="2000" dirty="0">
              <a:latin typeface="Meiryo"/>
              <a:ea typeface="Meiryo"/>
              <a:cs typeface="Meiryo"/>
              <a:sym typeface="Meiryo"/>
            </a:endParaRPr>
          </a:p>
          <a:p>
            <a:pPr marR="0" lvl="0" algn="r" rtl="0">
              <a:spcBef>
                <a:spcPts val="0"/>
              </a:spcBef>
              <a:spcAft>
                <a:spcPts val="0"/>
              </a:spcAft>
            </a:pPr>
            <a:r>
              <a:rPr lang="ja-JP" altLang="en-US" sz="2000" dirty="0">
                <a:latin typeface="Meiryo"/>
                <a:ea typeface="Meiryo"/>
                <a:cs typeface="Meiryo"/>
                <a:sym typeface="Meiryo"/>
              </a:rPr>
              <a:t>の</a:t>
            </a:r>
            <a:r>
              <a:rPr lang="en-US" altLang="ja-JP" sz="2000" dirty="0">
                <a:latin typeface="Meiryo"/>
                <a:ea typeface="Meiryo"/>
                <a:cs typeface="Meiryo"/>
                <a:sym typeface="Meiryo"/>
              </a:rPr>
              <a:t>3</a:t>
            </a:r>
            <a:r>
              <a:rPr lang="ja-JP" altLang="en-US" sz="2000" dirty="0">
                <a:latin typeface="Meiryo"/>
                <a:ea typeface="Meiryo"/>
                <a:cs typeface="Meiryo"/>
                <a:sym typeface="Meiryo"/>
              </a:rPr>
              <a:t>つから選択制</a:t>
            </a:r>
          </a:p>
        </p:txBody>
      </p:sp>
      <p:sp>
        <p:nvSpPr>
          <p:cNvPr id="13" name="Google Shape;177;p25">
            <a:extLst>
              <a:ext uri="{FF2B5EF4-FFF2-40B4-BE49-F238E27FC236}">
                <a16:creationId xmlns:a16="http://schemas.microsoft.com/office/drawing/2014/main" id="{65C60275-AF07-4C55-A016-22F3C18D5FC2}"/>
              </a:ext>
            </a:extLst>
          </p:cNvPr>
          <p:cNvSpPr/>
          <p:nvPr/>
        </p:nvSpPr>
        <p:spPr>
          <a:xfrm>
            <a:off x="2816223" y="3369946"/>
            <a:ext cx="3163330" cy="1430404"/>
          </a:xfrm>
          <a:prstGeom prst="rect">
            <a:avLst/>
          </a:prstGeom>
          <a:noFill/>
          <a:ln>
            <a:solidFill>
              <a:srgbClr val="1F3864"/>
            </a:solidFill>
          </a:ln>
        </p:spPr>
        <p:txBody>
          <a:bodyPr spcFirstLastPara="1" wrap="square" lIns="68575" tIns="81000" rIns="68575" bIns="34275" anchor="ctr" anchorCtr="0">
            <a:noAutofit/>
          </a:bodyPr>
          <a:lstStyle/>
          <a:p>
            <a:pPr marL="0" marR="0" lvl="0" indent="0" algn="ctr" rtl="0">
              <a:spcBef>
                <a:spcPts val="0"/>
              </a:spcBef>
              <a:spcAft>
                <a:spcPts val="0"/>
              </a:spcAft>
              <a:buNone/>
            </a:pPr>
            <a:r>
              <a:rPr lang="ja-JP" altLang="en-US" sz="2000" b="1" dirty="0">
                <a:solidFill>
                  <a:srgbClr val="1F3864"/>
                </a:solidFill>
                <a:latin typeface="Meiryo"/>
                <a:ea typeface="Meiryo"/>
                <a:cs typeface="Meiryo"/>
                <a:sym typeface="Meiryo"/>
              </a:rPr>
              <a:t>地域で利用できる商品券</a:t>
            </a:r>
          </a:p>
          <a:p>
            <a:pPr marL="0" marR="0" lvl="0" indent="0" algn="ctr" rtl="0">
              <a:spcBef>
                <a:spcPts val="0"/>
              </a:spcBef>
              <a:spcAft>
                <a:spcPts val="0"/>
              </a:spcAft>
              <a:buNone/>
            </a:pPr>
            <a:r>
              <a:rPr lang="ja-JP" altLang="en-US" sz="2000" b="1" dirty="0">
                <a:solidFill>
                  <a:srgbClr val="1F3864"/>
                </a:solidFill>
                <a:latin typeface="Meiryo"/>
                <a:ea typeface="Meiryo"/>
                <a:cs typeface="Meiryo"/>
                <a:sym typeface="Meiryo"/>
              </a:rPr>
              <a:t>一年間医療費割引</a:t>
            </a:r>
          </a:p>
          <a:p>
            <a:pPr marL="0" marR="0" lvl="0" indent="0" algn="ctr" rtl="0">
              <a:spcBef>
                <a:spcPts val="0"/>
              </a:spcBef>
              <a:spcAft>
                <a:spcPts val="0"/>
              </a:spcAft>
              <a:buNone/>
            </a:pPr>
            <a:r>
              <a:rPr lang="ja-JP" altLang="en-US" sz="2000" b="1" dirty="0">
                <a:solidFill>
                  <a:srgbClr val="1F3864"/>
                </a:solidFill>
                <a:latin typeface="Meiryo"/>
                <a:ea typeface="Meiryo"/>
                <a:cs typeface="Meiryo"/>
                <a:sym typeface="Meiryo"/>
              </a:rPr>
              <a:t>一年間保育料割引</a:t>
            </a:r>
          </a:p>
        </p:txBody>
      </p:sp>
    </p:spTree>
    <p:extLst>
      <p:ext uri="{BB962C8B-B14F-4D97-AF65-F5344CB8AC3E}">
        <p14:creationId xmlns:p14="http://schemas.microsoft.com/office/powerpoint/2010/main" val="4274983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cxnSp>
        <p:nvCxnSpPr>
          <p:cNvPr id="202" name="Google Shape;202;p27"/>
          <p:cNvCxnSpPr>
            <a:cxnSpLocks/>
          </p:cNvCxnSpPr>
          <p:nvPr/>
        </p:nvCxnSpPr>
        <p:spPr>
          <a:xfrm>
            <a:off x="516750" y="1686697"/>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396031"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PR</a:t>
            </a:r>
            <a:r>
              <a:rPr lang="ja-JP" altLang="en-US" sz="3600" dirty="0">
                <a:latin typeface="Meiryo"/>
                <a:ea typeface="Meiryo"/>
                <a:cs typeface="Meiryo"/>
                <a:sym typeface="Meiryo"/>
              </a:rPr>
              <a:t>方法② </a:t>
            </a:r>
            <a:r>
              <a:rPr lang="en-US" altLang="ja-JP" sz="3600" dirty="0">
                <a:latin typeface="Meiryo"/>
                <a:ea typeface="Meiryo"/>
                <a:cs typeface="Meiryo"/>
                <a:sym typeface="Meiryo"/>
              </a:rPr>
              <a:t>-</a:t>
            </a:r>
            <a:r>
              <a:rPr lang="ja-JP" altLang="en-US" sz="3600" dirty="0">
                <a:latin typeface="Meiryo"/>
                <a:ea typeface="Meiryo"/>
                <a:cs typeface="Meiryo"/>
                <a:sym typeface="Meiryo"/>
              </a:rPr>
              <a:t>紹介者の想定</a:t>
            </a:r>
            <a:r>
              <a:rPr lang="en-US" altLang="ja-JP" sz="3600" dirty="0">
                <a:latin typeface="Meiryo"/>
                <a:ea typeface="Meiryo"/>
                <a:cs typeface="Meiryo"/>
                <a:sym typeface="Meiryo"/>
              </a:rPr>
              <a:t>-</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47</a:t>
            </a:fld>
            <a:endParaRPr/>
          </a:p>
        </p:txBody>
      </p:sp>
      <p:sp>
        <p:nvSpPr>
          <p:cNvPr id="10" name="Google Shape;96;p17">
            <a:extLst>
              <a:ext uri="{FF2B5EF4-FFF2-40B4-BE49-F238E27FC236}">
                <a16:creationId xmlns:a16="http://schemas.microsoft.com/office/drawing/2014/main" id="{8CBFCE9B-1F9B-4E93-9E71-6006586C9EBC}"/>
              </a:ext>
            </a:extLst>
          </p:cNvPr>
          <p:cNvSpPr txBox="1">
            <a:spLocks/>
          </p:cNvSpPr>
          <p:nvPr/>
        </p:nvSpPr>
        <p:spPr>
          <a:xfrm>
            <a:off x="439050" y="1458097"/>
            <a:ext cx="8704950" cy="2001796"/>
          </a:xfrm>
          <a:prstGeom prst="rect">
            <a:avLst/>
          </a:prstGeom>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55600">
              <a:buClr>
                <a:srgbClr val="2F2F2F"/>
              </a:buClr>
              <a:buSzPts val="2000"/>
              <a:buFont typeface="Wingdings" panose="05000000000000000000" pitchFamily="2" charset="2"/>
              <a:buChar char="p"/>
            </a:pPr>
            <a:r>
              <a:rPr lang="ja-JP" altLang="en-US" sz="2000" b="1" dirty="0">
                <a:solidFill>
                  <a:srgbClr val="2F2F2F"/>
                </a:solidFill>
                <a:latin typeface="Meiryo"/>
                <a:ea typeface="Meiryo"/>
                <a:cs typeface="Meiryo"/>
                <a:sym typeface="Meiryo"/>
              </a:rPr>
              <a:t>鬼北町で生まれ育った、働き盛り世代</a:t>
            </a:r>
            <a:br>
              <a:rPr lang="en-US" altLang="ja-JP" sz="2000" b="1" dirty="0">
                <a:solidFill>
                  <a:srgbClr val="2F2F2F"/>
                </a:solidFill>
                <a:latin typeface="Meiryo"/>
                <a:ea typeface="Meiryo"/>
                <a:cs typeface="Meiryo"/>
                <a:sym typeface="Meiryo"/>
              </a:rPr>
            </a:br>
            <a:r>
              <a:rPr lang="ja-JP" altLang="en-US" sz="1800" dirty="0">
                <a:solidFill>
                  <a:srgbClr val="2F2F2F"/>
                </a:solidFill>
                <a:latin typeface="Meiryo"/>
                <a:ea typeface="Meiryo"/>
                <a:cs typeface="Meiryo"/>
                <a:sym typeface="Meiryo"/>
              </a:rPr>
              <a:t>→鬼北町のことをよく知っている、ターゲットとの人脈づくりが得意</a:t>
            </a:r>
            <a:endParaRPr lang="en-US" altLang="ja-JP" sz="1800" dirty="0">
              <a:solidFill>
                <a:srgbClr val="2F2F2F"/>
              </a:solidFill>
              <a:latin typeface="Meiryo"/>
              <a:ea typeface="Meiryo"/>
              <a:cs typeface="Meiryo"/>
              <a:sym typeface="Meiryo"/>
            </a:endParaRPr>
          </a:p>
          <a:p>
            <a:pPr marL="457200" indent="-355600">
              <a:buClr>
                <a:srgbClr val="2F2F2F"/>
              </a:buClr>
              <a:buSzPts val="2000"/>
              <a:buFont typeface="Wingdings" panose="05000000000000000000" pitchFamily="2" charset="2"/>
              <a:buChar char="p"/>
            </a:pPr>
            <a:r>
              <a:rPr lang="en-US" altLang="ja-JP" sz="2000" b="1" dirty="0">
                <a:solidFill>
                  <a:srgbClr val="2F2F2F"/>
                </a:solidFill>
                <a:latin typeface="Meiryo"/>
                <a:ea typeface="Meiryo"/>
                <a:cs typeface="Meiryo"/>
                <a:sym typeface="Meiryo"/>
              </a:rPr>
              <a:t>J,I,U</a:t>
            </a:r>
            <a:r>
              <a:rPr lang="ja-JP" altLang="en-US" sz="2000" b="1" dirty="0">
                <a:solidFill>
                  <a:srgbClr val="2F2F2F"/>
                </a:solidFill>
                <a:latin typeface="Meiryo"/>
                <a:ea typeface="Meiryo"/>
                <a:cs typeface="Meiryo"/>
                <a:sym typeface="Meiryo"/>
              </a:rPr>
              <a:t>ターンで実際に地方移住してきた人</a:t>
            </a:r>
            <a:br>
              <a:rPr lang="en-US" altLang="ja-JP" sz="2000" b="1" dirty="0">
                <a:solidFill>
                  <a:srgbClr val="2F2F2F"/>
                </a:solidFill>
                <a:latin typeface="Meiryo"/>
                <a:ea typeface="Meiryo"/>
                <a:cs typeface="Meiryo"/>
                <a:sym typeface="Meiryo"/>
              </a:rPr>
            </a:br>
            <a:r>
              <a:rPr lang="ja-JP" altLang="en-US" sz="1800" dirty="0">
                <a:solidFill>
                  <a:srgbClr val="2F2F2F"/>
                </a:solidFill>
                <a:latin typeface="Meiryo"/>
                <a:ea typeface="Meiryo"/>
                <a:cs typeface="Meiryo"/>
                <a:sym typeface="Meiryo"/>
              </a:rPr>
              <a:t>→先輩移住者として実際の話を聞けることは大きい</a:t>
            </a:r>
            <a:endParaRPr lang="en-US" altLang="ja-JP" sz="2000" dirty="0">
              <a:solidFill>
                <a:srgbClr val="2F2F2F"/>
              </a:solidFill>
              <a:latin typeface="Meiryo"/>
              <a:ea typeface="Meiryo"/>
              <a:cs typeface="Meiryo"/>
              <a:sym typeface="Meiryo"/>
            </a:endParaRPr>
          </a:p>
          <a:p>
            <a:pPr marL="457200" indent="-355600">
              <a:buClr>
                <a:srgbClr val="2F2F2F"/>
              </a:buClr>
              <a:buSzPts val="2000"/>
              <a:buFont typeface="Wingdings" panose="05000000000000000000" pitchFamily="2" charset="2"/>
              <a:buChar char="p"/>
            </a:pPr>
            <a:r>
              <a:rPr lang="ja-JP" altLang="en-US" sz="2000" b="1" dirty="0">
                <a:solidFill>
                  <a:srgbClr val="2F2F2F"/>
                </a:solidFill>
                <a:latin typeface="Meiryo"/>
                <a:ea typeface="Meiryo"/>
                <a:cs typeface="Meiryo"/>
                <a:sym typeface="Meiryo"/>
              </a:rPr>
              <a:t>学生などの未成年</a:t>
            </a:r>
            <a:br>
              <a:rPr lang="en-US" altLang="ja-JP" sz="2000" dirty="0">
                <a:solidFill>
                  <a:srgbClr val="2F2F2F"/>
                </a:solidFill>
                <a:latin typeface="Meiryo"/>
                <a:ea typeface="Meiryo"/>
                <a:cs typeface="Meiryo"/>
                <a:sym typeface="Meiryo"/>
              </a:rPr>
            </a:br>
            <a:r>
              <a:rPr lang="ja-JP" altLang="en-US" sz="1900" dirty="0">
                <a:solidFill>
                  <a:srgbClr val="2F2F2F"/>
                </a:solidFill>
                <a:latin typeface="Meiryo"/>
                <a:ea typeface="Meiryo"/>
                <a:cs typeface="Meiryo"/>
                <a:sym typeface="Meiryo"/>
              </a:rPr>
              <a:t>→地元の子どもたちに盛り上げてもらい、地方創生に関心を持ってもらう</a:t>
            </a:r>
            <a:endParaRPr lang="ja-JP" altLang="en-US" sz="2000" dirty="0">
              <a:solidFill>
                <a:srgbClr val="2F2F2F"/>
              </a:solidFill>
              <a:latin typeface="Meiryo"/>
              <a:ea typeface="Meiryo"/>
              <a:cs typeface="Meiryo"/>
              <a:sym typeface="Meiryo"/>
            </a:endParaRPr>
          </a:p>
        </p:txBody>
      </p:sp>
      <p:sp>
        <p:nvSpPr>
          <p:cNvPr id="11" name="Google Shape;97;p17">
            <a:extLst>
              <a:ext uri="{FF2B5EF4-FFF2-40B4-BE49-F238E27FC236}">
                <a16:creationId xmlns:a16="http://schemas.microsoft.com/office/drawing/2014/main" id="{6D15304B-F222-4D10-868E-A8A231C56C47}"/>
              </a:ext>
            </a:extLst>
          </p:cNvPr>
          <p:cNvSpPr/>
          <p:nvPr/>
        </p:nvSpPr>
        <p:spPr>
          <a:xfrm>
            <a:off x="439050" y="3887215"/>
            <a:ext cx="8229600" cy="1014600"/>
          </a:xfrm>
          <a:prstGeom prst="rect">
            <a:avLst/>
          </a:prstGeom>
          <a:solidFill>
            <a:srgbClr val="CFE2F3"/>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2200" b="1" dirty="0">
                <a:solidFill>
                  <a:srgbClr val="073763"/>
                </a:solidFill>
                <a:latin typeface="Meiryo"/>
                <a:ea typeface="Meiryo"/>
                <a:cs typeface="Meiryo"/>
                <a:sym typeface="Meiryo"/>
              </a:rPr>
              <a:t>鬼北町の人と一緒に活動することで地域の結束力が上がる</a:t>
            </a:r>
            <a:r>
              <a:rPr lang="en-US" altLang="ja-JP" sz="2200" b="1" dirty="0">
                <a:solidFill>
                  <a:srgbClr val="073763"/>
                </a:solidFill>
                <a:latin typeface="Meiryo"/>
                <a:ea typeface="Meiryo"/>
                <a:cs typeface="Meiryo"/>
                <a:sym typeface="Meiryo"/>
              </a:rPr>
              <a:t>‼</a:t>
            </a:r>
          </a:p>
        </p:txBody>
      </p:sp>
      <p:sp>
        <p:nvSpPr>
          <p:cNvPr id="14" name="Google Shape;98;p17">
            <a:extLst>
              <a:ext uri="{FF2B5EF4-FFF2-40B4-BE49-F238E27FC236}">
                <a16:creationId xmlns:a16="http://schemas.microsoft.com/office/drawing/2014/main" id="{4C5DA3E7-EB93-4749-A4A5-4DAAC3EAF78E}"/>
              </a:ext>
            </a:extLst>
          </p:cNvPr>
          <p:cNvSpPr/>
          <p:nvPr/>
        </p:nvSpPr>
        <p:spPr>
          <a:xfrm>
            <a:off x="3870150" y="3372513"/>
            <a:ext cx="1403700" cy="719400"/>
          </a:xfrm>
          <a:prstGeom prst="downArrow">
            <a:avLst>
              <a:gd name="adj1" fmla="val 50000"/>
              <a:gd name="adj2" fmla="val 50000"/>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2359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cxnSp>
        <p:nvCxnSpPr>
          <p:cNvPr id="202" name="Google Shape;202;p27"/>
          <p:cNvCxnSpPr>
            <a:cxnSpLocks/>
          </p:cNvCxnSpPr>
          <p:nvPr/>
        </p:nvCxnSpPr>
        <p:spPr>
          <a:xfrm>
            <a:off x="516750" y="1686697"/>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396031"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PR</a:t>
            </a:r>
            <a:r>
              <a:rPr lang="ja-JP" altLang="en-US" sz="3600" dirty="0">
                <a:latin typeface="Meiryo"/>
                <a:ea typeface="Meiryo"/>
                <a:cs typeface="Meiryo"/>
                <a:sym typeface="Meiryo"/>
              </a:rPr>
              <a:t>ポイント</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48</a:t>
            </a:fld>
            <a:endParaRPr/>
          </a:p>
        </p:txBody>
      </p:sp>
      <p:graphicFrame>
        <p:nvGraphicFramePr>
          <p:cNvPr id="8" name="グラフ 7">
            <a:extLst>
              <a:ext uri="{FF2B5EF4-FFF2-40B4-BE49-F238E27FC236}">
                <a16:creationId xmlns:a16="http://schemas.microsoft.com/office/drawing/2014/main" id="{D15708D7-E977-429A-B50E-3C78BE015A75}"/>
              </a:ext>
            </a:extLst>
          </p:cNvPr>
          <p:cNvGraphicFramePr/>
          <p:nvPr>
            <p:extLst>
              <p:ext uri="{D42A27DB-BD31-4B8C-83A1-F6EECF244321}">
                <p14:modId xmlns:p14="http://schemas.microsoft.com/office/powerpoint/2010/main" val="1470364330"/>
              </p:ext>
            </p:extLst>
          </p:nvPr>
        </p:nvGraphicFramePr>
        <p:xfrm>
          <a:off x="1" y="1322173"/>
          <a:ext cx="5577445" cy="3734644"/>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oogle Shape;173;p25">
            <a:extLst>
              <a:ext uri="{FF2B5EF4-FFF2-40B4-BE49-F238E27FC236}">
                <a16:creationId xmlns:a16="http://schemas.microsoft.com/office/drawing/2014/main" id="{D06883B4-73E7-416F-9AE2-E8DE6CA714E9}"/>
              </a:ext>
            </a:extLst>
          </p:cNvPr>
          <p:cNvGrpSpPr/>
          <p:nvPr/>
        </p:nvGrpSpPr>
        <p:grpSpPr>
          <a:xfrm>
            <a:off x="5136859" y="1469724"/>
            <a:ext cx="3929449" cy="889800"/>
            <a:chOff x="882204" y="2340471"/>
            <a:chExt cx="10868528" cy="359782"/>
          </a:xfrm>
        </p:grpSpPr>
        <p:sp>
          <p:nvSpPr>
            <p:cNvPr id="12" name="Google Shape;174;p25">
              <a:extLst>
                <a:ext uri="{FF2B5EF4-FFF2-40B4-BE49-F238E27FC236}">
                  <a16:creationId xmlns:a16="http://schemas.microsoft.com/office/drawing/2014/main" id="{91B6785F-3058-4DE9-BF14-12440DEFB174}"/>
                </a:ext>
              </a:extLst>
            </p:cNvPr>
            <p:cNvSpPr/>
            <p:nvPr/>
          </p:nvSpPr>
          <p:spPr>
            <a:xfrm>
              <a:off x="4731126" y="2344470"/>
              <a:ext cx="7019606" cy="355783"/>
            </a:xfrm>
            <a:prstGeom prst="rect">
              <a:avLst/>
            </a:prstGeom>
            <a:solidFill>
              <a:srgbClr val="CFE2F3"/>
            </a:solidFill>
            <a:ln>
              <a:noFill/>
            </a:ln>
          </p:spPr>
          <p:txBody>
            <a:bodyPr spcFirstLastPara="1" wrap="square" lIns="68575" tIns="81000" rIns="68575" bIns="34275" anchor="ctr" anchorCtr="0">
              <a:noAutofit/>
            </a:bodyPr>
            <a:lstStyle/>
            <a:p>
              <a:pPr marL="0" marR="0" lvl="0" indent="0" algn="l" rtl="0">
                <a:spcBef>
                  <a:spcPts val="0"/>
                </a:spcBef>
                <a:spcAft>
                  <a:spcPts val="0"/>
                </a:spcAft>
                <a:buNone/>
              </a:pPr>
              <a:r>
                <a:rPr lang="en-US" altLang="ja-JP" sz="2000" b="1" dirty="0">
                  <a:solidFill>
                    <a:srgbClr val="1F3864"/>
                  </a:solidFill>
                  <a:latin typeface="Meiryo"/>
                  <a:ea typeface="Meiryo"/>
                  <a:cs typeface="Meiryo"/>
                  <a:sym typeface="Meiryo"/>
                </a:rPr>
                <a:t>1. </a:t>
              </a:r>
              <a:r>
                <a:rPr lang="ja-JP" altLang="en-US" sz="2000" b="1" dirty="0">
                  <a:solidFill>
                    <a:srgbClr val="1F3864"/>
                  </a:solidFill>
                  <a:latin typeface="Meiryo"/>
                  <a:ea typeface="Meiryo"/>
                  <a:cs typeface="Meiryo"/>
                  <a:sym typeface="Meiryo"/>
                </a:rPr>
                <a:t>施設の充実度</a:t>
              </a:r>
            </a:p>
          </p:txBody>
        </p:sp>
        <p:sp>
          <p:nvSpPr>
            <p:cNvPr id="13" name="Google Shape;175;p25">
              <a:extLst>
                <a:ext uri="{FF2B5EF4-FFF2-40B4-BE49-F238E27FC236}">
                  <a16:creationId xmlns:a16="http://schemas.microsoft.com/office/drawing/2014/main" id="{010468C8-FB97-45DD-81A5-3368C35FC871}"/>
                </a:ext>
              </a:extLst>
            </p:cNvPr>
            <p:cNvSpPr/>
            <p:nvPr/>
          </p:nvSpPr>
          <p:spPr>
            <a:xfrm>
              <a:off x="882204" y="2340471"/>
              <a:ext cx="3848925" cy="359782"/>
            </a:xfrm>
            <a:prstGeom prst="rect">
              <a:avLst/>
            </a:prstGeom>
            <a:solidFill>
              <a:schemeClr val="bg1"/>
            </a:solidFill>
            <a:ln w="38100" cap="flat" cmpd="sng">
              <a:solidFill>
                <a:srgbClr val="073763"/>
              </a:solidFill>
              <a:prstDash val="solid"/>
              <a:round/>
              <a:headEnd type="none" w="sm" len="sm"/>
              <a:tailEnd type="none" w="sm" len="sm"/>
            </a:ln>
          </p:spPr>
          <p:txBody>
            <a:bodyPr spcFirstLastPara="1" wrap="square" lIns="68575" tIns="108000" rIns="68575" bIns="34275" anchor="ctr" anchorCtr="0">
              <a:noAutofit/>
            </a:bodyPr>
            <a:lstStyle/>
            <a:p>
              <a:pPr marL="0" marR="0" lvl="0" indent="0" algn="ctr" rtl="0">
                <a:spcBef>
                  <a:spcPts val="0"/>
                </a:spcBef>
                <a:spcAft>
                  <a:spcPts val="0"/>
                </a:spcAft>
                <a:buNone/>
              </a:pPr>
              <a:r>
                <a:rPr lang="ja-JP" altLang="en-US" sz="1600" b="1" dirty="0">
                  <a:solidFill>
                    <a:srgbClr val="1F3864"/>
                  </a:solidFill>
                  <a:latin typeface="Meiryo"/>
                  <a:ea typeface="Meiryo"/>
                  <a:sym typeface="Meiryo"/>
                </a:rPr>
                <a:t>不便な</a:t>
              </a:r>
              <a:br>
                <a:rPr lang="en-US" altLang="ja-JP" sz="1600" b="1" dirty="0">
                  <a:solidFill>
                    <a:srgbClr val="1F3864"/>
                  </a:solidFill>
                  <a:latin typeface="Meiryo"/>
                  <a:ea typeface="Meiryo"/>
                  <a:sym typeface="Meiryo"/>
                </a:rPr>
              </a:br>
              <a:r>
                <a:rPr lang="ja-JP" altLang="en-US" sz="1600" b="1" dirty="0">
                  <a:solidFill>
                    <a:srgbClr val="1F3864"/>
                  </a:solidFill>
                  <a:latin typeface="Meiryo"/>
                  <a:ea typeface="Meiryo"/>
                  <a:sym typeface="Meiryo"/>
                </a:rPr>
                <a:t>生活環境</a:t>
              </a:r>
              <a:endParaRPr lang="ja-JP" altLang="en-US" sz="700" dirty="0"/>
            </a:p>
          </p:txBody>
        </p:sp>
      </p:grpSp>
      <p:grpSp>
        <p:nvGrpSpPr>
          <p:cNvPr id="24" name="Google Shape;173;p25">
            <a:extLst>
              <a:ext uri="{FF2B5EF4-FFF2-40B4-BE49-F238E27FC236}">
                <a16:creationId xmlns:a16="http://schemas.microsoft.com/office/drawing/2014/main" id="{F7F46922-6B08-4493-9E10-733E9119807E}"/>
              </a:ext>
            </a:extLst>
          </p:cNvPr>
          <p:cNvGrpSpPr/>
          <p:nvPr/>
        </p:nvGrpSpPr>
        <p:grpSpPr>
          <a:xfrm>
            <a:off x="5136859" y="2449833"/>
            <a:ext cx="3929449" cy="889800"/>
            <a:chOff x="882204" y="2340471"/>
            <a:chExt cx="10868528" cy="359782"/>
          </a:xfrm>
        </p:grpSpPr>
        <p:sp>
          <p:nvSpPr>
            <p:cNvPr id="25" name="Google Shape;174;p25">
              <a:extLst>
                <a:ext uri="{FF2B5EF4-FFF2-40B4-BE49-F238E27FC236}">
                  <a16:creationId xmlns:a16="http://schemas.microsoft.com/office/drawing/2014/main" id="{81C5DC06-733B-4702-8FD9-59FB14A73456}"/>
                </a:ext>
              </a:extLst>
            </p:cNvPr>
            <p:cNvSpPr/>
            <p:nvPr/>
          </p:nvSpPr>
          <p:spPr>
            <a:xfrm>
              <a:off x="4731126" y="2344470"/>
              <a:ext cx="7019606" cy="355783"/>
            </a:xfrm>
            <a:prstGeom prst="rect">
              <a:avLst/>
            </a:prstGeom>
            <a:solidFill>
              <a:srgbClr val="CFE2F3"/>
            </a:solidFill>
            <a:ln>
              <a:noFill/>
            </a:ln>
          </p:spPr>
          <p:txBody>
            <a:bodyPr spcFirstLastPara="1" wrap="square" lIns="68575" tIns="81000" rIns="68575" bIns="34275" anchor="ctr" anchorCtr="0">
              <a:noAutofit/>
            </a:bodyPr>
            <a:lstStyle/>
            <a:p>
              <a:pPr marL="0" marR="0" lvl="0" indent="0" algn="l" rtl="0">
                <a:spcBef>
                  <a:spcPts val="0"/>
                </a:spcBef>
                <a:spcAft>
                  <a:spcPts val="0"/>
                </a:spcAft>
                <a:buNone/>
              </a:pPr>
              <a:r>
                <a:rPr lang="en-US" altLang="ja-JP" sz="2000" b="1" dirty="0">
                  <a:solidFill>
                    <a:srgbClr val="1F3864"/>
                  </a:solidFill>
                  <a:latin typeface="Meiryo"/>
                  <a:ea typeface="Meiryo"/>
                  <a:cs typeface="Meiryo"/>
                  <a:sym typeface="Meiryo"/>
                </a:rPr>
                <a:t>2. </a:t>
              </a:r>
              <a:r>
                <a:rPr lang="ja-JP" altLang="en-US" sz="2000" b="1" dirty="0">
                  <a:solidFill>
                    <a:srgbClr val="1F3864"/>
                  </a:solidFill>
                  <a:latin typeface="Meiryo"/>
                  <a:ea typeface="Meiryo"/>
                  <a:cs typeface="Meiryo"/>
                  <a:sym typeface="Meiryo"/>
                </a:rPr>
                <a:t>都心との費用の差</a:t>
              </a:r>
            </a:p>
          </p:txBody>
        </p:sp>
        <p:sp>
          <p:nvSpPr>
            <p:cNvPr id="26" name="Google Shape;175;p25">
              <a:extLst>
                <a:ext uri="{FF2B5EF4-FFF2-40B4-BE49-F238E27FC236}">
                  <a16:creationId xmlns:a16="http://schemas.microsoft.com/office/drawing/2014/main" id="{E2DD00C4-1922-4626-88E3-C70B1F5B2110}"/>
                </a:ext>
              </a:extLst>
            </p:cNvPr>
            <p:cNvSpPr/>
            <p:nvPr/>
          </p:nvSpPr>
          <p:spPr>
            <a:xfrm>
              <a:off x="882204" y="2340471"/>
              <a:ext cx="3848925" cy="359782"/>
            </a:xfrm>
            <a:prstGeom prst="rect">
              <a:avLst/>
            </a:prstGeom>
            <a:solidFill>
              <a:schemeClr val="bg1"/>
            </a:solidFill>
            <a:ln w="38100" cap="flat" cmpd="sng">
              <a:solidFill>
                <a:srgbClr val="073763"/>
              </a:solidFill>
              <a:prstDash val="solid"/>
              <a:round/>
              <a:headEnd type="none" w="sm" len="sm"/>
              <a:tailEnd type="none" w="sm" len="sm"/>
            </a:ln>
          </p:spPr>
          <p:txBody>
            <a:bodyPr spcFirstLastPara="1" wrap="square" lIns="68575" tIns="108000" rIns="68575" bIns="34275" anchor="ctr" anchorCtr="0">
              <a:noAutofit/>
            </a:bodyPr>
            <a:lstStyle/>
            <a:p>
              <a:pPr marL="0" marR="0" lvl="0" indent="0" algn="ctr" rtl="0">
                <a:spcBef>
                  <a:spcPts val="0"/>
                </a:spcBef>
                <a:spcAft>
                  <a:spcPts val="0"/>
                </a:spcAft>
                <a:buNone/>
              </a:pPr>
              <a:r>
                <a:rPr lang="ja-JP" altLang="en-US" sz="1600" b="1" dirty="0">
                  <a:solidFill>
                    <a:srgbClr val="1F3864"/>
                  </a:solidFill>
                  <a:latin typeface="Meiryo"/>
                  <a:ea typeface="Meiryo"/>
                  <a:sym typeface="Meiryo"/>
                </a:rPr>
                <a:t>住宅購入費・家賃</a:t>
              </a:r>
              <a:endParaRPr lang="ja-JP" altLang="en-US" sz="700" dirty="0"/>
            </a:p>
          </p:txBody>
        </p:sp>
      </p:grpSp>
      <p:grpSp>
        <p:nvGrpSpPr>
          <p:cNvPr id="27" name="Google Shape;173;p25">
            <a:extLst>
              <a:ext uri="{FF2B5EF4-FFF2-40B4-BE49-F238E27FC236}">
                <a16:creationId xmlns:a16="http://schemas.microsoft.com/office/drawing/2014/main" id="{F4CA3C03-6848-40D4-9C51-0DAAA7672CFC}"/>
              </a:ext>
            </a:extLst>
          </p:cNvPr>
          <p:cNvGrpSpPr/>
          <p:nvPr/>
        </p:nvGrpSpPr>
        <p:grpSpPr>
          <a:xfrm>
            <a:off x="5136859" y="3440560"/>
            <a:ext cx="3929449" cy="889800"/>
            <a:chOff x="882204" y="2340471"/>
            <a:chExt cx="10868528" cy="359782"/>
          </a:xfrm>
        </p:grpSpPr>
        <p:sp>
          <p:nvSpPr>
            <p:cNvPr id="28" name="Google Shape;174;p25">
              <a:extLst>
                <a:ext uri="{FF2B5EF4-FFF2-40B4-BE49-F238E27FC236}">
                  <a16:creationId xmlns:a16="http://schemas.microsoft.com/office/drawing/2014/main" id="{5D85F019-AA38-4E47-91D3-1023E7E14C10}"/>
                </a:ext>
              </a:extLst>
            </p:cNvPr>
            <p:cNvSpPr/>
            <p:nvPr/>
          </p:nvSpPr>
          <p:spPr>
            <a:xfrm>
              <a:off x="4731126" y="2344470"/>
              <a:ext cx="7019606" cy="355783"/>
            </a:xfrm>
            <a:prstGeom prst="rect">
              <a:avLst/>
            </a:prstGeom>
            <a:solidFill>
              <a:srgbClr val="CFE2F3"/>
            </a:solidFill>
            <a:ln>
              <a:noFill/>
            </a:ln>
          </p:spPr>
          <p:txBody>
            <a:bodyPr spcFirstLastPara="1" wrap="square" lIns="68575" tIns="81000" rIns="68575" bIns="34275" anchor="ctr" anchorCtr="0">
              <a:noAutofit/>
            </a:bodyPr>
            <a:lstStyle/>
            <a:p>
              <a:pPr marL="0" marR="0" lvl="0" indent="0" algn="l" rtl="0">
                <a:spcBef>
                  <a:spcPts val="0"/>
                </a:spcBef>
                <a:spcAft>
                  <a:spcPts val="0"/>
                </a:spcAft>
                <a:buNone/>
              </a:pPr>
              <a:r>
                <a:rPr lang="en-US" altLang="ja-JP" sz="1800" b="1" dirty="0">
                  <a:solidFill>
                    <a:srgbClr val="1F3864"/>
                  </a:solidFill>
                  <a:latin typeface="Meiryo"/>
                  <a:ea typeface="Meiryo"/>
                  <a:cs typeface="Meiryo"/>
                  <a:sym typeface="Meiryo"/>
                </a:rPr>
                <a:t>3. </a:t>
              </a:r>
              <a:r>
                <a:rPr lang="ja-JP" altLang="en-US" sz="1800" b="1" dirty="0">
                  <a:solidFill>
                    <a:srgbClr val="1F3864"/>
                  </a:solidFill>
                  <a:latin typeface="Meiryo"/>
                  <a:ea typeface="Meiryo"/>
                  <a:cs typeface="Meiryo"/>
                  <a:sym typeface="Meiryo"/>
                </a:rPr>
                <a:t>コミュニティの場の</a:t>
              </a:r>
              <a:br>
                <a:rPr lang="en-US" altLang="ja-JP" sz="1800" b="1" dirty="0">
                  <a:solidFill>
                    <a:srgbClr val="1F3864"/>
                  </a:solidFill>
                  <a:latin typeface="Meiryo"/>
                  <a:ea typeface="Meiryo"/>
                  <a:cs typeface="Meiryo"/>
                  <a:sym typeface="Meiryo"/>
                </a:rPr>
              </a:br>
              <a:r>
                <a:rPr lang="ja-JP" altLang="en-US" sz="1800" b="1" dirty="0">
                  <a:solidFill>
                    <a:srgbClr val="1F3864"/>
                  </a:solidFill>
                  <a:latin typeface="Meiryo"/>
                  <a:ea typeface="Meiryo"/>
                  <a:cs typeface="Meiryo"/>
                  <a:sym typeface="Meiryo"/>
                </a:rPr>
                <a:t>　 提案</a:t>
              </a:r>
            </a:p>
          </p:txBody>
        </p:sp>
        <p:sp>
          <p:nvSpPr>
            <p:cNvPr id="29" name="Google Shape;175;p25">
              <a:extLst>
                <a:ext uri="{FF2B5EF4-FFF2-40B4-BE49-F238E27FC236}">
                  <a16:creationId xmlns:a16="http://schemas.microsoft.com/office/drawing/2014/main" id="{06F7E080-0964-4431-9575-005632E19CA5}"/>
                </a:ext>
              </a:extLst>
            </p:cNvPr>
            <p:cNvSpPr/>
            <p:nvPr/>
          </p:nvSpPr>
          <p:spPr>
            <a:xfrm>
              <a:off x="882204" y="2340471"/>
              <a:ext cx="3848925" cy="359782"/>
            </a:xfrm>
            <a:prstGeom prst="rect">
              <a:avLst/>
            </a:prstGeom>
            <a:solidFill>
              <a:schemeClr val="bg1"/>
            </a:solidFill>
            <a:ln w="38100" cap="flat" cmpd="sng">
              <a:solidFill>
                <a:srgbClr val="073763"/>
              </a:solidFill>
              <a:prstDash val="solid"/>
              <a:round/>
              <a:headEnd type="none" w="sm" len="sm"/>
              <a:tailEnd type="none" w="sm" len="sm"/>
            </a:ln>
          </p:spPr>
          <p:txBody>
            <a:bodyPr spcFirstLastPara="1" wrap="square" lIns="68575" tIns="108000" rIns="68575" bIns="34275" anchor="ctr" anchorCtr="0">
              <a:noAutofit/>
            </a:bodyPr>
            <a:lstStyle/>
            <a:p>
              <a:pPr marL="0" marR="0" lvl="0" indent="0" algn="ctr" rtl="0">
                <a:spcBef>
                  <a:spcPts val="0"/>
                </a:spcBef>
                <a:spcAft>
                  <a:spcPts val="0"/>
                </a:spcAft>
                <a:buNone/>
              </a:pPr>
              <a:r>
                <a:rPr lang="ja-JP" altLang="en-US" sz="1600" b="1" dirty="0">
                  <a:solidFill>
                    <a:srgbClr val="1F3864"/>
                  </a:solidFill>
                  <a:latin typeface="Meiryo"/>
                  <a:ea typeface="Meiryo"/>
                  <a:sym typeface="Meiryo"/>
                </a:rPr>
                <a:t>これまでの人間関係の喪失</a:t>
              </a:r>
              <a:endParaRPr lang="en-US" altLang="ja-JP" sz="1600" b="1" dirty="0">
                <a:solidFill>
                  <a:srgbClr val="1F3864"/>
                </a:solidFill>
                <a:latin typeface="Meiryo"/>
                <a:ea typeface="Meiryo"/>
                <a:sym typeface="Meiryo"/>
              </a:endParaRPr>
            </a:p>
          </p:txBody>
        </p:sp>
      </p:grpSp>
    </p:spTree>
    <p:extLst>
      <p:ext uri="{BB962C8B-B14F-4D97-AF65-F5344CB8AC3E}">
        <p14:creationId xmlns:p14="http://schemas.microsoft.com/office/powerpoint/2010/main" val="2474632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cxnSp>
        <p:nvCxnSpPr>
          <p:cNvPr id="202" name="Google Shape;202;p27"/>
          <p:cNvCxnSpPr>
            <a:cxnSpLocks/>
          </p:cNvCxnSpPr>
          <p:nvPr/>
        </p:nvCxnSpPr>
        <p:spPr>
          <a:xfrm>
            <a:off x="516750" y="1686697"/>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396031"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PR</a:t>
            </a:r>
            <a:r>
              <a:rPr lang="ja-JP" altLang="en-US" sz="3600" dirty="0">
                <a:latin typeface="Meiryo"/>
                <a:ea typeface="Meiryo"/>
                <a:cs typeface="Meiryo"/>
                <a:sym typeface="Meiryo"/>
              </a:rPr>
              <a:t>ポイント➀</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49</a:t>
            </a:fld>
            <a:endParaRPr/>
          </a:p>
        </p:txBody>
      </p:sp>
      <p:sp>
        <p:nvSpPr>
          <p:cNvPr id="15" name="Google Shape;199;p27">
            <a:extLst>
              <a:ext uri="{FF2B5EF4-FFF2-40B4-BE49-F238E27FC236}">
                <a16:creationId xmlns:a16="http://schemas.microsoft.com/office/drawing/2014/main" id="{CDA253B3-4567-4DEC-96D5-FBA7BA313C77}"/>
              </a:ext>
            </a:extLst>
          </p:cNvPr>
          <p:cNvSpPr txBox="1"/>
          <p:nvPr/>
        </p:nvSpPr>
        <p:spPr>
          <a:xfrm>
            <a:off x="516750" y="1396313"/>
            <a:ext cx="8110500" cy="580767"/>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ja-JP" altLang="en-US" sz="2700" b="1" dirty="0">
                <a:latin typeface="Meiryo"/>
                <a:ea typeface="Meiryo"/>
                <a:cs typeface="Meiryo"/>
                <a:sym typeface="Meiryo"/>
              </a:rPr>
              <a:t>施設の充実度</a:t>
            </a:r>
            <a:r>
              <a:rPr lang="en-US" altLang="ja-JP" sz="2700" b="1" dirty="0">
                <a:latin typeface="Meiryo"/>
                <a:ea typeface="Meiryo"/>
                <a:cs typeface="Meiryo"/>
                <a:sym typeface="Meiryo"/>
              </a:rPr>
              <a:t>(</a:t>
            </a:r>
            <a:r>
              <a:rPr lang="ja-JP" altLang="en-US" sz="2700" b="1" dirty="0">
                <a:latin typeface="Meiryo"/>
                <a:ea typeface="Meiryo"/>
                <a:cs typeface="Meiryo"/>
                <a:sym typeface="Meiryo"/>
              </a:rPr>
              <a:t>同規模の自治体との比較</a:t>
            </a:r>
            <a:r>
              <a:rPr lang="en-US" altLang="ja-JP" sz="2700" b="1" dirty="0">
                <a:latin typeface="Meiryo"/>
                <a:ea typeface="Meiryo"/>
                <a:cs typeface="Meiryo"/>
                <a:sym typeface="Meiryo"/>
              </a:rPr>
              <a:t>)</a:t>
            </a:r>
            <a:endParaRPr lang="ja-JP" altLang="en-US" sz="2700" b="1" dirty="0">
              <a:latin typeface="Meiryo"/>
              <a:ea typeface="Meiryo"/>
              <a:cs typeface="Meiryo"/>
              <a:sym typeface="Meiryo"/>
            </a:endParaRPr>
          </a:p>
        </p:txBody>
      </p:sp>
      <p:pic>
        <p:nvPicPr>
          <p:cNvPr id="2" name="図 1">
            <a:extLst>
              <a:ext uri="{FF2B5EF4-FFF2-40B4-BE49-F238E27FC236}">
                <a16:creationId xmlns:a16="http://schemas.microsoft.com/office/drawing/2014/main" id="{1E5B8142-3710-4BBD-BDA9-429E2EA9E36F}"/>
              </a:ext>
            </a:extLst>
          </p:cNvPr>
          <p:cNvPicPr>
            <a:picLocks noChangeAspect="1"/>
          </p:cNvPicPr>
          <p:nvPr/>
        </p:nvPicPr>
        <p:blipFill>
          <a:blip r:embed="rId3"/>
          <a:stretch>
            <a:fillRect/>
          </a:stretch>
        </p:blipFill>
        <p:spPr>
          <a:xfrm>
            <a:off x="516750" y="1942734"/>
            <a:ext cx="8110500" cy="2419501"/>
          </a:xfrm>
          <a:prstGeom prst="rect">
            <a:avLst/>
          </a:prstGeom>
        </p:spPr>
      </p:pic>
      <p:sp>
        <p:nvSpPr>
          <p:cNvPr id="21" name="Google Shape;199;p27">
            <a:extLst>
              <a:ext uri="{FF2B5EF4-FFF2-40B4-BE49-F238E27FC236}">
                <a16:creationId xmlns:a16="http://schemas.microsoft.com/office/drawing/2014/main" id="{5A16F5A2-20D4-4D55-802B-7CEB2EDC5077}"/>
              </a:ext>
            </a:extLst>
          </p:cNvPr>
          <p:cNvSpPr txBox="1"/>
          <p:nvPr/>
        </p:nvSpPr>
        <p:spPr>
          <a:xfrm>
            <a:off x="1618735" y="4509966"/>
            <a:ext cx="7216346" cy="580767"/>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ja-JP" altLang="en-US" sz="2000" b="1" dirty="0">
                <a:latin typeface="Meiryo"/>
                <a:ea typeface="Meiryo"/>
                <a:cs typeface="Meiryo"/>
                <a:sym typeface="Meiryo"/>
              </a:rPr>
              <a:t>→同規模の街の中でも住みやすい土地であることが</a:t>
            </a:r>
            <a:r>
              <a:rPr lang="en-US" altLang="ja-JP" sz="2000" b="1" dirty="0">
                <a:latin typeface="Meiryo"/>
                <a:ea typeface="Meiryo"/>
                <a:cs typeface="Meiryo"/>
                <a:sym typeface="Meiryo"/>
              </a:rPr>
              <a:t>PR</a:t>
            </a:r>
            <a:r>
              <a:rPr lang="ja-JP" altLang="en-US" sz="2000" b="1" dirty="0">
                <a:latin typeface="Meiryo"/>
                <a:ea typeface="Meiryo"/>
                <a:cs typeface="Meiryo"/>
                <a:sym typeface="Meiryo"/>
              </a:rPr>
              <a:t>できる</a:t>
            </a:r>
          </a:p>
        </p:txBody>
      </p:sp>
    </p:spTree>
    <p:extLst>
      <p:ext uri="{BB962C8B-B14F-4D97-AF65-F5344CB8AC3E}">
        <p14:creationId xmlns:p14="http://schemas.microsoft.com/office/powerpoint/2010/main" val="922218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5"/>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kumimoji="0" lang="en-US" altLang="ja-JP" sz="36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Merriweather"/>
              </a:rPr>
              <a:t>1. </a:t>
            </a:r>
            <a:r>
              <a:rPr kumimoji="0" lang="ja-JP" altLang="en-US" sz="36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Merriweather"/>
              </a:rPr>
              <a:t>現状</a:t>
            </a:r>
            <a:endParaRPr dirty="0">
              <a:latin typeface="Meiryo"/>
              <a:ea typeface="Meiryo"/>
              <a:cs typeface="Meiryo"/>
              <a:sym typeface="Meiryo"/>
            </a:endParaRPr>
          </a:p>
        </p:txBody>
      </p:sp>
      <p:grpSp>
        <p:nvGrpSpPr>
          <p:cNvPr id="173" name="Google Shape;173;p25"/>
          <p:cNvGrpSpPr/>
          <p:nvPr/>
        </p:nvGrpSpPr>
        <p:grpSpPr>
          <a:xfrm>
            <a:off x="986583" y="1755353"/>
            <a:ext cx="7464056" cy="816374"/>
            <a:chOff x="882204" y="2340471"/>
            <a:chExt cx="10358112" cy="1088499"/>
          </a:xfrm>
        </p:grpSpPr>
        <p:sp>
          <p:nvSpPr>
            <p:cNvPr id="174" name="Google Shape;174;p25"/>
            <p:cNvSpPr/>
            <p:nvPr/>
          </p:nvSpPr>
          <p:spPr>
            <a:xfrm>
              <a:off x="3690516" y="2344470"/>
              <a:ext cx="7549800" cy="1084500"/>
            </a:xfrm>
            <a:prstGeom prst="rect">
              <a:avLst/>
            </a:prstGeom>
            <a:solidFill>
              <a:srgbClr val="CFE2F3"/>
            </a:solidFill>
            <a:ln>
              <a:noFill/>
            </a:ln>
          </p:spPr>
          <p:txBody>
            <a:bodyPr spcFirstLastPara="1" wrap="square" lIns="68575" tIns="81000" rIns="68575" bIns="34275" anchor="ctr" anchorCtr="0">
              <a:noAutofit/>
            </a:bodyPr>
            <a:lstStyle/>
            <a:p>
              <a:pPr marL="0" marR="0" lvl="0" indent="0" algn="l" rtl="0">
                <a:spcBef>
                  <a:spcPts val="0"/>
                </a:spcBef>
                <a:spcAft>
                  <a:spcPts val="0"/>
                </a:spcAft>
                <a:buNone/>
              </a:pPr>
              <a:r>
                <a:rPr lang="ja-JP" altLang="en-US" sz="2000" b="1" dirty="0">
                  <a:solidFill>
                    <a:srgbClr val="1F3864"/>
                  </a:solidFill>
                  <a:latin typeface="Meiryo"/>
                  <a:ea typeface="Meiryo"/>
                  <a:cs typeface="Meiryo"/>
                  <a:sym typeface="Meiryo"/>
                </a:rPr>
                <a:t>・海釣り・餌やり体験が可能</a:t>
              </a:r>
              <a:endParaRPr lang="en-US" altLang="ja-JP" sz="2000" b="1" dirty="0">
                <a:solidFill>
                  <a:srgbClr val="1F3864"/>
                </a:solidFill>
                <a:latin typeface="Meiryo"/>
                <a:ea typeface="Meiryo"/>
                <a:cs typeface="Meiryo"/>
                <a:sym typeface="Meiryo"/>
              </a:endParaRPr>
            </a:p>
            <a:p>
              <a:pPr marL="0" marR="0" lvl="0" indent="0" algn="l" rtl="0">
                <a:spcBef>
                  <a:spcPts val="0"/>
                </a:spcBef>
                <a:spcAft>
                  <a:spcPts val="0"/>
                </a:spcAft>
                <a:buNone/>
              </a:pPr>
              <a:r>
                <a:rPr lang="ja-JP" altLang="en-US" sz="2000" b="1" dirty="0">
                  <a:solidFill>
                    <a:srgbClr val="1F3864"/>
                  </a:solidFill>
                  <a:latin typeface="Meiryo"/>
                  <a:ea typeface="Meiryo"/>
                  <a:cs typeface="Meiryo"/>
                  <a:sym typeface="Meiryo"/>
                </a:rPr>
                <a:t>・長期休暇の子どもに人気</a:t>
              </a:r>
              <a:endParaRPr sz="2000" b="1" dirty="0">
                <a:solidFill>
                  <a:srgbClr val="1F3864"/>
                </a:solidFill>
                <a:latin typeface="Meiryo"/>
                <a:ea typeface="Meiryo"/>
                <a:cs typeface="Meiryo"/>
                <a:sym typeface="Meiryo"/>
              </a:endParaRPr>
            </a:p>
          </p:txBody>
        </p:sp>
        <p:sp>
          <p:nvSpPr>
            <p:cNvPr id="175" name="Google Shape;175;p25"/>
            <p:cNvSpPr/>
            <p:nvPr/>
          </p:nvSpPr>
          <p:spPr>
            <a:xfrm>
              <a:off x="882204" y="2340471"/>
              <a:ext cx="2808300" cy="720000"/>
            </a:xfrm>
            <a:prstGeom prst="rect">
              <a:avLst/>
            </a:prstGeom>
            <a:noFill/>
            <a:ln w="38100" cap="flat" cmpd="sng">
              <a:solidFill>
                <a:srgbClr val="073763"/>
              </a:solidFill>
              <a:prstDash val="solid"/>
              <a:round/>
              <a:headEnd type="none" w="sm" len="sm"/>
              <a:tailEnd type="none" w="sm" len="sm"/>
            </a:ln>
          </p:spPr>
          <p:txBody>
            <a:bodyPr spcFirstLastPara="1" wrap="square" lIns="68575" tIns="108000" rIns="68575" bIns="34275" anchor="ctr" anchorCtr="0">
              <a:noAutofit/>
            </a:bodyPr>
            <a:lstStyle/>
            <a:p>
              <a:pPr marL="0" marR="0" lvl="0" indent="0" algn="ctr" rtl="0">
                <a:spcBef>
                  <a:spcPts val="0"/>
                </a:spcBef>
                <a:spcAft>
                  <a:spcPts val="0"/>
                </a:spcAft>
                <a:buNone/>
              </a:pPr>
              <a:r>
                <a:rPr lang="ja-JP" altLang="en-US" sz="2400" b="1" dirty="0">
                  <a:solidFill>
                    <a:srgbClr val="1F3864"/>
                  </a:solidFill>
                  <a:latin typeface="Meiryo"/>
                  <a:ea typeface="Meiryo"/>
                  <a:cs typeface="Meiryo"/>
                  <a:sym typeface="Meiryo"/>
                </a:rPr>
                <a:t>釣り体験</a:t>
              </a:r>
              <a:endParaRPr lang="ja-JP" altLang="en-US" sz="1000" dirty="0"/>
            </a:p>
          </p:txBody>
        </p:sp>
      </p:grpSp>
      <p:grpSp>
        <p:nvGrpSpPr>
          <p:cNvPr id="176" name="Google Shape;176;p25"/>
          <p:cNvGrpSpPr/>
          <p:nvPr/>
        </p:nvGrpSpPr>
        <p:grpSpPr>
          <a:xfrm>
            <a:off x="986583" y="2730346"/>
            <a:ext cx="7464056" cy="1232054"/>
            <a:chOff x="882204" y="2340471"/>
            <a:chExt cx="10358112" cy="1642738"/>
          </a:xfrm>
        </p:grpSpPr>
        <p:sp>
          <p:nvSpPr>
            <p:cNvPr id="177" name="Google Shape;177;p25"/>
            <p:cNvSpPr/>
            <p:nvPr/>
          </p:nvSpPr>
          <p:spPr>
            <a:xfrm>
              <a:off x="3690516" y="2344471"/>
              <a:ext cx="7549800" cy="1638738"/>
            </a:xfrm>
            <a:prstGeom prst="rect">
              <a:avLst/>
            </a:prstGeom>
            <a:solidFill>
              <a:srgbClr val="CFE2F3"/>
            </a:solidFill>
            <a:ln>
              <a:noFill/>
            </a:ln>
          </p:spPr>
          <p:txBody>
            <a:bodyPr spcFirstLastPara="1" wrap="square" lIns="68575" tIns="81000" rIns="68575" bIns="34275" anchor="ctr" anchorCtr="0">
              <a:noAutofit/>
            </a:bodyPr>
            <a:lstStyle/>
            <a:p>
              <a:pPr marL="0" marR="0" lvl="0" indent="0" algn="l" rtl="0">
                <a:spcBef>
                  <a:spcPts val="0"/>
                </a:spcBef>
                <a:spcAft>
                  <a:spcPts val="0"/>
                </a:spcAft>
                <a:buNone/>
              </a:pPr>
              <a:r>
                <a:rPr lang="ja-JP" altLang="en-US" sz="2000" b="1" dirty="0">
                  <a:solidFill>
                    <a:srgbClr val="1F3864"/>
                  </a:solidFill>
                  <a:latin typeface="Meiryo"/>
                  <a:ea typeface="Meiryo"/>
                  <a:cs typeface="Meiryo"/>
                  <a:sym typeface="Meiryo"/>
                </a:rPr>
                <a:t>観光客について</a:t>
              </a:r>
              <a:endParaRPr lang="en-US" altLang="ja-JP" sz="2000" b="1" dirty="0">
                <a:solidFill>
                  <a:srgbClr val="1F3864"/>
                </a:solidFill>
                <a:latin typeface="Meiryo"/>
                <a:ea typeface="Meiryo"/>
                <a:cs typeface="Meiryo"/>
                <a:sym typeface="Meiryo"/>
              </a:endParaRPr>
            </a:p>
            <a:p>
              <a:pPr marL="0" marR="0" lvl="0" indent="0" algn="l" rtl="0">
                <a:spcBef>
                  <a:spcPts val="0"/>
                </a:spcBef>
                <a:spcAft>
                  <a:spcPts val="0"/>
                </a:spcAft>
                <a:buNone/>
              </a:pPr>
              <a:r>
                <a:rPr lang="ja-JP" altLang="en-US" sz="1800" dirty="0">
                  <a:solidFill>
                    <a:srgbClr val="1F3864"/>
                  </a:solidFill>
                  <a:latin typeface="Meiryo"/>
                  <a:ea typeface="Meiryo"/>
                  <a:cs typeface="Meiryo"/>
                  <a:sym typeface="Meiryo"/>
                </a:rPr>
                <a:t>・地元と近隣県外から同程度の観光客数</a:t>
              </a:r>
              <a:endParaRPr lang="en-US" altLang="ja-JP" sz="1800" dirty="0">
                <a:solidFill>
                  <a:srgbClr val="1F3864"/>
                </a:solidFill>
                <a:latin typeface="Meiryo"/>
                <a:ea typeface="Meiryo"/>
                <a:cs typeface="Meiryo"/>
                <a:sym typeface="Meiryo"/>
              </a:endParaRPr>
            </a:p>
            <a:p>
              <a:pPr marL="0" marR="0" lvl="0" indent="0" algn="l" rtl="0">
                <a:spcBef>
                  <a:spcPts val="0"/>
                </a:spcBef>
                <a:spcAft>
                  <a:spcPts val="0"/>
                </a:spcAft>
                <a:buNone/>
              </a:pPr>
              <a:r>
                <a:rPr lang="ja-JP" altLang="en-US" sz="1800" dirty="0">
                  <a:solidFill>
                    <a:srgbClr val="1F3864"/>
                  </a:solidFill>
                  <a:latin typeface="Meiryo"/>
                  <a:ea typeface="Meiryo"/>
                  <a:cs typeface="Meiryo"/>
                  <a:sym typeface="Meiryo"/>
                </a:rPr>
                <a:t>・学生や社会人の少人数グループがある</a:t>
              </a:r>
              <a:endParaRPr lang="en-US" altLang="ja-JP" sz="1800" dirty="0">
                <a:solidFill>
                  <a:srgbClr val="1F3864"/>
                </a:solidFill>
                <a:latin typeface="Meiryo"/>
                <a:ea typeface="Meiryo"/>
                <a:cs typeface="Meiryo"/>
                <a:sym typeface="Meiryo"/>
              </a:endParaRPr>
            </a:p>
            <a:p>
              <a:pPr marL="0" marR="0" lvl="0" indent="0" algn="l" rtl="0">
                <a:spcBef>
                  <a:spcPts val="0"/>
                </a:spcBef>
                <a:spcAft>
                  <a:spcPts val="0"/>
                </a:spcAft>
                <a:buNone/>
              </a:pPr>
              <a:r>
                <a:rPr lang="ja-JP" altLang="en-US" sz="2000" b="1" dirty="0">
                  <a:solidFill>
                    <a:srgbClr val="1F3864"/>
                  </a:solidFill>
                  <a:latin typeface="Meiryo"/>
                  <a:ea typeface="Meiryo"/>
                  <a:cs typeface="Meiryo"/>
                  <a:sym typeface="Meiryo"/>
                </a:rPr>
                <a:t>⇒それらをターゲットとしたプランはない</a:t>
              </a:r>
            </a:p>
          </p:txBody>
        </p:sp>
        <p:sp>
          <p:nvSpPr>
            <p:cNvPr id="178" name="Google Shape;178;p25"/>
            <p:cNvSpPr/>
            <p:nvPr/>
          </p:nvSpPr>
          <p:spPr>
            <a:xfrm>
              <a:off x="882204" y="2340471"/>
              <a:ext cx="2808300" cy="720000"/>
            </a:xfrm>
            <a:prstGeom prst="rect">
              <a:avLst/>
            </a:prstGeom>
            <a:noFill/>
            <a:ln w="38100" cap="flat" cmpd="sng">
              <a:solidFill>
                <a:srgbClr val="073763"/>
              </a:solidFill>
              <a:prstDash val="solid"/>
              <a:round/>
              <a:headEnd type="none" w="sm" len="sm"/>
              <a:tailEnd type="none" w="sm" len="sm"/>
            </a:ln>
          </p:spPr>
          <p:txBody>
            <a:bodyPr spcFirstLastPara="1" wrap="square" lIns="68575" tIns="108000" rIns="68575" bIns="34275" anchor="ctr" anchorCtr="0">
              <a:noAutofit/>
            </a:bodyPr>
            <a:lstStyle/>
            <a:p>
              <a:pPr marL="0" marR="0" lvl="0" indent="0" algn="ctr" rtl="0">
                <a:spcBef>
                  <a:spcPts val="0"/>
                </a:spcBef>
                <a:spcAft>
                  <a:spcPts val="0"/>
                </a:spcAft>
                <a:buNone/>
              </a:pPr>
              <a:r>
                <a:rPr lang="ja-JP" altLang="en-US" sz="2400" b="1" dirty="0">
                  <a:solidFill>
                    <a:srgbClr val="1F3864"/>
                  </a:solidFill>
                  <a:latin typeface="Meiryo"/>
                  <a:ea typeface="Meiryo"/>
                  <a:cs typeface="Meiryo"/>
                  <a:sym typeface="Meiryo"/>
                </a:rPr>
                <a:t>グランピング</a:t>
              </a:r>
              <a:endParaRPr sz="1000" dirty="0"/>
            </a:p>
          </p:txBody>
        </p:sp>
      </p:grpSp>
      <p:grpSp>
        <p:nvGrpSpPr>
          <p:cNvPr id="182" name="Google Shape;182;p25"/>
          <p:cNvGrpSpPr/>
          <p:nvPr/>
        </p:nvGrpSpPr>
        <p:grpSpPr>
          <a:xfrm>
            <a:off x="986583" y="4101947"/>
            <a:ext cx="7464056" cy="698404"/>
            <a:chOff x="882204" y="2340471"/>
            <a:chExt cx="10358112" cy="931205"/>
          </a:xfrm>
        </p:grpSpPr>
        <p:sp>
          <p:nvSpPr>
            <p:cNvPr id="183" name="Google Shape;183;p25"/>
            <p:cNvSpPr/>
            <p:nvPr/>
          </p:nvSpPr>
          <p:spPr>
            <a:xfrm>
              <a:off x="3690516" y="2344471"/>
              <a:ext cx="7549800" cy="927205"/>
            </a:xfrm>
            <a:prstGeom prst="rect">
              <a:avLst/>
            </a:prstGeom>
            <a:solidFill>
              <a:srgbClr val="CFE2F3"/>
            </a:solidFill>
            <a:ln>
              <a:noFill/>
            </a:ln>
          </p:spPr>
          <p:txBody>
            <a:bodyPr spcFirstLastPara="1" wrap="square" lIns="68575" tIns="81000" rIns="68575" bIns="34275" anchor="ctr" anchorCtr="0">
              <a:noAutofit/>
            </a:bodyPr>
            <a:lstStyle/>
            <a:p>
              <a:pPr marL="0" marR="0" lvl="0" indent="0" algn="l" rtl="0">
                <a:spcBef>
                  <a:spcPts val="0"/>
                </a:spcBef>
                <a:spcAft>
                  <a:spcPts val="0"/>
                </a:spcAft>
                <a:buNone/>
              </a:pPr>
              <a:r>
                <a:rPr lang="ja-JP" altLang="en-US" sz="2000" b="1" dirty="0">
                  <a:solidFill>
                    <a:srgbClr val="1F3864"/>
                  </a:solidFill>
                  <a:latin typeface="Meiryo"/>
                  <a:ea typeface="Meiryo"/>
                  <a:cs typeface="Meiryo"/>
                  <a:sym typeface="Meiryo"/>
                </a:rPr>
                <a:t>・自家用車を利用して訪れる人が多い</a:t>
              </a:r>
              <a:endParaRPr lang="en-US" altLang="ja-JP" sz="2000" b="1" dirty="0">
                <a:solidFill>
                  <a:srgbClr val="1F3864"/>
                </a:solidFill>
                <a:latin typeface="Meiryo"/>
                <a:ea typeface="Meiryo"/>
                <a:cs typeface="Meiryo"/>
                <a:sym typeface="Meiryo"/>
              </a:endParaRPr>
            </a:p>
            <a:p>
              <a:pPr marL="0" marR="0" lvl="0" indent="0" algn="l" rtl="0">
                <a:spcBef>
                  <a:spcPts val="0"/>
                </a:spcBef>
                <a:spcAft>
                  <a:spcPts val="0"/>
                </a:spcAft>
                <a:buNone/>
              </a:pPr>
              <a:r>
                <a:rPr lang="ja-JP" altLang="en-US" sz="2000" b="1" dirty="0">
                  <a:solidFill>
                    <a:srgbClr val="1F3864"/>
                  </a:solidFill>
                  <a:latin typeface="Meiryo"/>
                  <a:ea typeface="Meiryo"/>
                  <a:cs typeface="Meiryo"/>
                  <a:sym typeface="Meiryo"/>
                </a:rPr>
                <a:t>・関西圏、近隣の県、県内の利用者も多い</a:t>
              </a:r>
              <a:endParaRPr sz="2000" b="1" dirty="0">
                <a:solidFill>
                  <a:srgbClr val="1F3864"/>
                </a:solidFill>
                <a:latin typeface="Meiryo"/>
                <a:ea typeface="Meiryo"/>
                <a:cs typeface="Meiryo"/>
                <a:sym typeface="Meiryo"/>
              </a:endParaRPr>
            </a:p>
          </p:txBody>
        </p:sp>
        <p:sp>
          <p:nvSpPr>
            <p:cNvPr id="184" name="Google Shape;184;p25"/>
            <p:cNvSpPr/>
            <p:nvPr/>
          </p:nvSpPr>
          <p:spPr>
            <a:xfrm>
              <a:off x="882204" y="2340471"/>
              <a:ext cx="2808300" cy="720000"/>
            </a:xfrm>
            <a:prstGeom prst="rect">
              <a:avLst/>
            </a:prstGeom>
            <a:noFill/>
            <a:ln w="38100" cap="flat" cmpd="sng">
              <a:solidFill>
                <a:srgbClr val="073763"/>
              </a:solidFill>
              <a:prstDash val="solid"/>
              <a:round/>
              <a:headEnd type="none" w="sm" len="sm"/>
              <a:tailEnd type="none" w="sm" len="sm"/>
            </a:ln>
          </p:spPr>
          <p:txBody>
            <a:bodyPr spcFirstLastPara="1" wrap="square" lIns="68575" tIns="108000" rIns="68575" bIns="34275" anchor="ctr" anchorCtr="0">
              <a:noAutofit/>
            </a:bodyPr>
            <a:lstStyle/>
            <a:p>
              <a:pPr marL="0" marR="0" lvl="0" indent="0" algn="ctr" rtl="0">
                <a:spcBef>
                  <a:spcPts val="0"/>
                </a:spcBef>
                <a:spcAft>
                  <a:spcPts val="0"/>
                </a:spcAft>
                <a:buNone/>
              </a:pPr>
              <a:r>
                <a:rPr lang="ja-JP" altLang="en-US" sz="2400" b="1" dirty="0">
                  <a:solidFill>
                    <a:srgbClr val="1F3864"/>
                  </a:solidFill>
                  <a:latin typeface="Meiryo"/>
                  <a:ea typeface="Meiryo"/>
                  <a:cs typeface="Meiryo"/>
                  <a:sym typeface="Meiryo"/>
                </a:rPr>
                <a:t>その他</a:t>
              </a:r>
              <a:endParaRPr sz="1000" dirty="0"/>
            </a:p>
          </p:txBody>
        </p:sp>
      </p:grpSp>
      <p:sp>
        <p:nvSpPr>
          <p:cNvPr id="185" name="Google Shape;18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5</a:t>
            </a:fld>
            <a:endParaRPr/>
          </a:p>
        </p:txBody>
      </p:sp>
    </p:spTree>
    <p:extLst>
      <p:ext uri="{BB962C8B-B14F-4D97-AF65-F5344CB8AC3E}">
        <p14:creationId xmlns:p14="http://schemas.microsoft.com/office/powerpoint/2010/main" val="10370917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cxnSp>
        <p:nvCxnSpPr>
          <p:cNvPr id="202" name="Google Shape;202;p27"/>
          <p:cNvCxnSpPr>
            <a:cxnSpLocks/>
          </p:cNvCxnSpPr>
          <p:nvPr/>
        </p:nvCxnSpPr>
        <p:spPr>
          <a:xfrm>
            <a:off x="516750" y="1686697"/>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396031"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PR</a:t>
            </a:r>
            <a:r>
              <a:rPr lang="ja-JP" altLang="en-US" sz="3600" dirty="0">
                <a:latin typeface="Meiryo"/>
                <a:ea typeface="Meiryo"/>
                <a:cs typeface="Meiryo"/>
                <a:sym typeface="Meiryo"/>
              </a:rPr>
              <a:t>ポイント②</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50</a:t>
            </a:fld>
            <a:endParaRPr/>
          </a:p>
        </p:txBody>
      </p:sp>
      <p:sp>
        <p:nvSpPr>
          <p:cNvPr id="15" name="Google Shape;199;p27">
            <a:extLst>
              <a:ext uri="{FF2B5EF4-FFF2-40B4-BE49-F238E27FC236}">
                <a16:creationId xmlns:a16="http://schemas.microsoft.com/office/drawing/2014/main" id="{CDA253B3-4567-4DEC-96D5-FBA7BA313C77}"/>
              </a:ext>
            </a:extLst>
          </p:cNvPr>
          <p:cNvSpPr txBox="1"/>
          <p:nvPr/>
        </p:nvSpPr>
        <p:spPr>
          <a:xfrm>
            <a:off x="516750" y="1396313"/>
            <a:ext cx="8110500" cy="580767"/>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ja-JP" altLang="en-US" sz="2700" b="1" dirty="0">
                <a:latin typeface="Meiryo"/>
                <a:ea typeface="Meiryo"/>
                <a:cs typeface="Meiryo"/>
                <a:sym typeface="Meiryo"/>
              </a:rPr>
              <a:t>住宅に関する費用の違い</a:t>
            </a:r>
          </a:p>
        </p:txBody>
      </p:sp>
      <p:grpSp>
        <p:nvGrpSpPr>
          <p:cNvPr id="9" name="Google Shape;176;p25">
            <a:extLst>
              <a:ext uri="{FF2B5EF4-FFF2-40B4-BE49-F238E27FC236}">
                <a16:creationId xmlns:a16="http://schemas.microsoft.com/office/drawing/2014/main" id="{EB003CAF-6CE7-419F-965B-B181DB4B1B90}"/>
              </a:ext>
            </a:extLst>
          </p:cNvPr>
          <p:cNvGrpSpPr/>
          <p:nvPr/>
        </p:nvGrpSpPr>
        <p:grpSpPr>
          <a:xfrm>
            <a:off x="640594" y="2387578"/>
            <a:ext cx="7831864" cy="1016339"/>
            <a:chOff x="882204" y="2340471"/>
            <a:chExt cx="10868531" cy="1355118"/>
          </a:xfrm>
        </p:grpSpPr>
        <p:sp>
          <p:nvSpPr>
            <p:cNvPr id="10" name="Google Shape;177;p25">
              <a:extLst>
                <a:ext uri="{FF2B5EF4-FFF2-40B4-BE49-F238E27FC236}">
                  <a16:creationId xmlns:a16="http://schemas.microsoft.com/office/drawing/2014/main" id="{C2DC9E5F-DBD1-47E3-ADBF-C23F93F247F6}"/>
                </a:ext>
              </a:extLst>
            </p:cNvPr>
            <p:cNvSpPr/>
            <p:nvPr/>
          </p:nvSpPr>
          <p:spPr>
            <a:xfrm>
              <a:off x="3690516" y="2344471"/>
              <a:ext cx="8060219" cy="1351118"/>
            </a:xfrm>
            <a:prstGeom prst="rect">
              <a:avLst/>
            </a:prstGeom>
            <a:solidFill>
              <a:srgbClr val="CFE2F3"/>
            </a:solidFill>
            <a:ln>
              <a:noFill/>
            </a:ln>
          </p:spPr>
          <p:txBody>
            <a:bodyPr spcFirstLastPara="1" wrap="square" lIns="180000" tIns="81000" rIns="68575" bIns="34275" anchor="ctr" anchorCtr="0">
              <a:noAutofit/>
            </a:bodyPr>
            <a:lstStyle/>
            <a:p>
              <a:pPr marL="0" marR="0" lvl="0" indent="0" algn="l" rtl="0">
                <a:spcBef>
                  <a:spcPts val="0"/>
                </a:spcBef>
                <a:spcAft>
                  <a:spcPts val="0"/>
                </a:spcAft>
                <a:buNone/>
              </a:pPr>
              <a:r>
                <a:rPr lang="ja-JP" altLang="en-US" sz="2000" b="1" dirty="0">
                  <a:solidFill>
                    <a:srgbClr val="1F3864"/>
                  </a:solidFill>
                  <a:latin typeface="Meiryo"/>
                  <a:ea typeface="Meiryo"/>
                  <a:cs typeface="Meiryo"/>
                  <a:sym typeface="Meiryo"/>
                </a:rPr>
                <a:t>都心　 	 </a:t>
              </a:r>
              <a:r>
                <a:rPr lang="en-US" altLang="ja-JP" sz="2000" b="1" dirty="0">
                  <a:solidFill>
                    <a:srgbClr val="1F3864"/>
                  </a:solidFill>
                  <a:latin typeface="Meiryo"/>
                  <a:ea typeface="Meiryo"/>
                  <a:cs typeface="Meiryo"/>
                  <a:sym typeface="Meiryo"/>
                </a:rPr>
                <a:t>…</a:t>
              </a:r>
              <a:r>
                <a:rPr lang="ja-JP" altLang="en-US" sz="2000" b="1" dirty="0">
                  <a:solidFill>
                    <a:srgbClr val="1F3864"/>
                  </a:solidFill>
                  <a:latin typeface="Meiryo"/>
                  <a:ea typeface="Meiryo"/>
                  <a:cs typeface="Meiryo"/>
                  <a:sym typeface="Meiryo"/>
                </a:rPr>
                <a:t>　</a:t>
              </a:r>
              <a:r>
                <a:rPr lang="en-US" altLang="ja-JP" sz="2000" b="1" dirty="0">
                  <a:solidFill>
                    <a:srgbClr val="1F3864"/>
                  </a:solidFill>
                  <a:latin typeface="Meiryo"/>
                  <a:ea typeface="Meiryo"/>
                  <a:cs typeface="Meiryo"/>
                  <a:sym typeface="Meiryo"/>
                </a:rPr>
                <a:t>3,745,567</a:t>
              </a:r>
              <a:r>
                <a:rPr lang="ja-JP" altLang="en-US" sz="2000" b="1" dirty="0">
                  <a:solidFill>
                    <a:srgbClr val="1F3864"/>
                  </a:solidFill>
                  <a:latin typeface="Meiryo"/>
                  <a:ea typeface="Meiryo"/>
                  <a:cs typeface="Meiryo"/>
                  <a:sym typeface="Meiryo"/>
                </a:rPr>
                <a:t>円</a:t>
              </a:r>
              <a:br>
                <a:rPr lang="ja-JP" altLang="en-US" sz="2000" b="1" dirty="0">
                  <a:solidFill>
                    <a:srgbClr val="1F3864"/>
                  </a:solidFill>
                  <a:latin typeface="Meiryo"/>
                  <a:ea typeface="Meiryo"/>
                  <a:cs typeface="Meiryo"/>
                  <a:sym typeface="Meiryo"/>
                </a:rPr>
              </a:br>
              <a:r>
                <a:rPr lang="ja-JP" altLang="en-US" sz="2000" b="1" dirty="0">
                  <a:solidFill>
                    <a:srgbClr val="1F3864"/>
                  </a:solidFill>
                  <a:latin typeface="Meiryo"/>
                  <a:ea typeface="Meiryo"/>
                  <a:cs typeface="Meiryo"/>
                  <a:sym typeface="Meiryo"/>
                </a:rPr>
                <a:t>鬼北町　</a:t>
              </a:r>
              <a:r>
                <a:rPr lang="en-US" altLang="ja-JP" sz="2000" b="1" dirty="0">
                  <a:solidFill>
                    <a:srgbClr val="1F3864"/>
                  </a:solidFill>
                  <a:latin typeface="Meiryo"/>
                  <a:ea typeface="Meiryo"/>
                  <a:cs typeface="Meiryo"/>
                  <a:sym typeface="Meiryo"/>
                </a:rPr>
                <a:t>…</a:t>
              </a:r>
              <a:r>
                <a:rPr lang="ja-JP" altLang="en-US" sz="2000" b="1" dirty="0">
                  <a:solidFill>
                    <a:srgbClr val="1F3864"/>
                  </a:solidFill>
                  <a:latin typeface="Meiryo"/>
                  <a:ea typeface="Meiryo"/>
                  <a:cs typeface="Meiryo"/>
                  <a:sym typeface="Meiryo"/>
                </a:rPr>
                <a:t>　　  </a:t>
              </a:r>
              <a:r>
                <a:rPr lang="en-US" altLang="ja-JP" sz="2000" b="1" dirty="0">
                  <a:solidFill>
                    <a:srgbClr val="1F3864"/>
                  </a:solidFill>
                  <a:latin typeface="Meiryo"/>
                  <a:ea typeface="Meiryo"/>
                  <a:cs typeface="Meiryo"/>
                  <a:sym typeface="Meiryo"/>
                </a:rPr>
                <a:t>67,327</a:t>
              </a:r>
              <a:r>
                <a:rPr lang="ja-JP" altLang="en-US" sz="2000" b="1" dirty="0">
                  <a:solidFill>
                    <a:srgbClr val="1F3864"/>
                  </a:solidFill>
                  <a:latin typeface="Meiryo"/>
                  <a:ea typeface="Meiryo"/>
                  <a:cs typeface="Meiryo"/>
                  <a:sym typeface="Meiryo"/>
                </a:rPr>
                <a:t>円</a:t>
              </a:r>
            </a:p>
          </p:txBody>
        </p:sp>
        <p:sp>
          <p:nvSpPr>
            <p:cNvPr id="11" name="Google Shape;178;p25">
              <a:extLst>
                <a:ext uri="{FF2B5EF4-FFF2-40B4-BE49-F238E27FC236}">
                  <a16:creationId xmlns:a16="http://schemas.microsoft.com/office/drawing/2014/main" id="{F616D6B9-76AC-4035-9D58-B5CDDBE13A63}"/>
                </a:ext>
              </a:extLst>
            </p:cNvPr>
            <p:cNvSpPr/>
            <p:nvPr/>
          </p:nvSpPr>
          <p:spPr>
            <a:xfrm>
              <a:off x="882204" y="2340471"/>
              <a:ext cx="2808300" cy="720000"/>
            </a:xfrm>
            <a:prstGeom prst="rect">
              <a:avLst/>
            </a:prstGeom>
            <a:noFill/>
            <a:ln w="38100" cap="flat" cmpd="sng">
              <a:solidFill>
                <a:srgbClr val="073763"/>
              </a:solidFill>
              <a:prstDash val="solid"/>
              <a:round/>
              <a:headEnd type="none" w="sm" len="sm"/>
              <a:tailEnd type="none" w="sm" len="sm"/>
            </a:ln>
          </p:spPr>
          <p:txBody>
            <a:bodyPr spcFirstLastPara="1" wrap="square" lIns="68575" tIns="108000" rIns="68575" bIns="34275" anchor="ctr" anchorCtr="0">
              <a:noAutofit/>
            </a:bodyPr>
            <a:lstStyle/>
            <a:p>
              <a:pPr marL="0" marR="0" lvl="0" indent="0" algn="ctr" rtl="0">
                <a:spcBef>
                  <a:spcPts val="0"/>
                </a:spcBef>
                <a:spcAft>
                  <a:spcPts val="0"/>
                </a:spcAft>
                <a:buNone/>
              </a:pPr>
              <a:r>
                <a:rPr lang="ja-JP" altLang="en-US" sz="2400" b="1" dirty="0">
                  <a:solidFill>
                    <a:srgbClr val="1F3864"/>
                  </a:solidFill>
                  <a:latin typeface="Meiryo"/>
                  <a:ea typeface="Meiryo"/>
                  <a:cs typeface="Meiryo"/>
                  <a:sym typeface="Meiryo"/>
                </a:rPr>
                <a:t>坪単価</a:t>
              </a:r>
              <a:endParaRPr sz="1000" dirty="0"/>
            </a:p>
          </p:txBody>
        </p:sp>
      </p:grpSp>
      <p:grpSp>
        <p:nvGrpSpPr>
          <p:cNvPr id="12" name="Google Shape;176;p25">
            <a:extLst>
              <a:ext uri="{FF2B5EF4-FFF2-40B4-BE49-F238E27FC236}">
                <a16:creationId xmlns:a16="http://schemas.microsoft.com/office/drawing/2014/main" id="{55AE2807-FF28-4D93-9B83-CAA033A5EE9E}"/>
              </a:ext>
            </a:extLst>
          </p:cNvPr>
          <p:cNvGrpSpPr/>
          <p:nvPr/>
        </p:nvGrpSpPr>
        <p:grpSpPr>
          <a:xfrm>
            <a:off x="656068" y="3501742"/>
            <a:ext cx="7831864" cy="1016339"/>
            <a:chOff x="882204" y="2340471"/>
            <a:chExt cx="10868531" cy="1355118"/>
          </a:xfrm>
        </p:grpSpPr>
        <p:sp>
          <p:nvSpPr>
            <p:cNvPr id="13" name="Google Shape;177;p25">
              <a:extLst>
                <a:ext uri="{FF2B5EF4-FFF2-40B4-BE49-F238E27FC236}">
                  <a16:creationId xmlns:a16="http://schemas.microsoft.com/office/drawing/2014/main" id="{0241B139-A4E8-4D41-AA80-7880D6469B51}"/>
                </a:ext>
              </a:extLst>
            </p:cNvPr>
            <p:cNvSpPr/>
            <p:nvPr/>
          </p:nvSpPr>
          <p:spPr>
            <a:xfrm>
              <a:off x="3690516" y="2344471"/>
              <a:ext cx="8060219" cy="1351118"/>
            </a:xfrm>
            <a:prstGeom prst="rect">
              <a:avLst/>
            </a:prstGeom>
            <a:solidFill>
              <a:srgbClr val="CFE2F3"/>
            </a:solidFill>
            <a:ln>
              <a:noFill/>
            </a:ln>
          </p:spPr>
          <p:txBody>
            <a:bodyPr spcFirstLastPara="1" wrap="square" lIns="180000" tIns="81000" rIns="68575" bIns="34275" anchor="ctr" anchorCtr="0">
              <a:noAutofit/>
            </a:bodyPr>
            <a:lstStyle/>
            <a:p>
              <a:pPr marL="0" marR="0" lvl="0" indent="0" algn="l" rtl="0">
                <a:spcBef>
                  <a:spcPts val="0"/>
                </a:spcBef>
                <a:spcAft>
                  <a:spcPts val="0"/>
                </a:spcAft>
                <a:buNone/>
              </a:pPr>
              <a:r>
                <a:rPr lang="zh-CN" altLang="en-US" sz="2000" b="1" dirty="0">
                  <a:solidFill>
                    <a:srgbClr val="1F3864"/>
                  </a:solidFill>
                  <a:latin typeface="Meiryo"/>
                  <a:ea typeface="Meiryo"/>
                  <a:cs typeface="Meiryo"/>
                  <a:sym typeface="Meiryo"/>
                </a:rPr>
                <a:t>都心</a:t>
              </a:r>
              <a:r>
                <a:rPr lang="en-US" altLang="zh-CN" sz="2000" b="1" dirty="0">
                  <a:solidFill>
                    <a:srgbClr val="1F3864"/>
                  </a:solidFill>
                  <a:latin typeface="Meiryo"/>
                  <a:ea typeface="Meiryo"/>
                  <a:cs typeface="Meiryo"/>
                  <a:sym typeface="Meiryo"/>
                </a:rPr>
                <a:t>(</a:t>
              </a:r>
              <a:r>
                <a:rPr lang="zh-CN" altLang="en-US" sz="2000" b="1" dirty="0">
                  <a:solidFill>
                    <a:srgbClr val="1F3864"/>
                  </a:solidFill>
                  <a:latin typeface="Meiryo"/>
                  <a:ea typeface="Meiryo"/>
                  <a:cs typeface="Meiryo"/>
                  <a:sym typeface="Meiryo"/>
                </a:rPr>
                <a:t>荒川区</a:t>
              </a:r>
              <a:r>
                <a:rPr lang="en-US" altLang="zh-CN" sz="2000" b="1" dirty="0">
                  <a:solidFill>
                    <a:srgbClr val="1F3864"/>
                  </a:solidFill>
                  <a:latin typeface="Meiryo"/>
                  <a:ea typeface="Meiryo"/>
                  <a:cs typeface="Meiryo"/>
                  <a:sym typeface="Meiryo"/>
                </a:rPr>
                <a:t>)</a:t>
              </a:r>
              <a:r>
                <a:rPr lang="zh-CN" altLang="en-US" sz="2000" b="1" dirty="0">
                  <a:solidFill>
                    <a:srgbClr val="1F3864"/>
                  </a:solidFill>
                  <a:latin typeface="Meiryo"/>
                  <a:ea typeface="Meiryo"/>
                  <a:cs typeface="Meiryo"/>
                  <a:sym typeface="Meiryo"/>
                </a:rPr>
                <a:t>　</a:t>
              </a:r>
              <a:r>
                <a:rPr lang="en-US" altLang="zh-CN" sz="2000" b="1" dirty="0">
                  <a:solidFill>
                    <a:srgbClr val="1F3864"/>
                  </a:solidFill>
                  <a:latin typeface="Meiryo"/>
                  <a:ea typeface="Meiryo"/>
                  <a:cs typeface="Meiryo"/>
                  <a:sym typeface="Meiryo"/>
                </a:rPr>
                <a:t>…</a:t>
              </a:r>
              <a:r>
                <a:rPr lang="zh-CN" altLang="en-US" sz="2000" b="1" dirty="0">
                  <a:solidFill>
                    <a:srgbClr val="1F3864"/>
                  </a:solidFill>
                  <a:latin typeface="Meiryo"/>
                  <a:ea typeface="Meiryo"/>
                  <a:cs typeface="Meiryo"/>
                  <a:sym typeface="Meiryo"/>
                </a:rPr>
                <a:t>　</a:t>
              </a:r>
              <a:r>
                <a:rPr lang="en-US" altLang="zh-CN" sz="2000" b="1" dirty="0">
                  <a:solidFill>
                    <a:srgbClr val="1F3864"/>
                  </a:solidFill>
                  <a:latin typeface="Meiryo"/>
                  <a:ea typeface="Meiryo"/>
                  <a:cs typeface="Meiryo"/>
                  <a:sym typeface="Meiryo"/>
                </a:rPr>
                <a:t>21.1</a:t>
              </a:r>
              <a:r>
                <a:rPr lang="zh-CN" altLang="en-US" sz="2000" b="1" dirty="0">
                  <a:solidFill>
                    <a:srgbClr val="1F3864"/>
                  </a:solidFill>
                  <a:latin typeface="Meiryo"/>
                  <a:ea typeface="Meiryo"/>
                  <a:cs typeface="Meiryo"/>
                  <a:sym typeface="Meiryo"/>
                </a:rPr>
                <a:t>万円</a:t>
              </a:r>
            </a:p>
            <a:p>
              <a:pPr marL="0" marR="0" lvl="0" indent="0" algn="l" rtl="0">
                <a:spcBef>
                  <a:spcPts val="0"/>
                </a:spcBef>
                <a:spcAft>
                  <a:spcPts val="0"/>
                </a:spcAft>
                <a:buNone/>
              </a:pPr>
              <a:r>
                <a:rPr lang="zh-CN" altLang="en-US" sz="2000" b="1" dirty="0">
                  <a:solidFill>
                    <a:srgbClr val="1F3864"/>
                  </a:solidFill>
                  <a:latin typeface="Meiryo"/>
                  <a:ea typeface="Meiryo"/>
                  <a:cs typeface="Meiryo"/>
                  <a:sym typeface="Meiryo"/>
                </a:rPr>
                <a:t>鬼北町　　　   </a:t>
              </a:r>
              <a:r>
                <a:rPr lang="en-US" altLang="zh-CN" sz="2000" b="1" dirty="0">
                  <a:solidFill>
                    <a:srgbClr val="1F3864"/>
                  </a:solidFill>
                  <a:latin typeface="Meiryo"/>
                  <a:ea typeface="Meiryo"/>
                  <a:cs typeface="Meiryo"/>
                  <a:sym typeface="Meiryo"/>
                </a:rPr>
                <a:t>…</a:t>
              </a:r>
              <a:r>
                <a:rPr lang="zh-CN" altLang="en-US" sz="2000" b="1" dirty="0">
                  <a:solidFill>
                    <a:srgbClr val="1F3864"/>
                  </a:solidFill>
                  <a:latin typeface="Meiryo"/>
                  <a:ea typeface="Meiryo"/>
                  <a:cs typeface="Meiryo"/>
                  <a:sym typeface="Meiryo"/>
                </a:rPr>
                <a:t>　  </a:t>
              </a:r>
              <a:r>
                <a:rPr lang="en-US" altLang="zh-CN" sz="2000" b="1" dirty="0">
                  <a:solidFill>
                    <a:srgbClr val="1F3864"/>
                  </a:solidFill>
                  <a:latin typeface="Meiryo"/>
                  <a:ea typeface="Meiryo"/>
                  <a:cs typeface="Meiryo"/>
                  <a:sym typeface="Meiryo"/>
                </a:rPr>
                <a:t>7.7</a:t>
              </a:r>
              <a:r>
                <a:rPr lang="zh-CN" altLang="en-US" sz="2000" b="1" dirty="0">
                  <a:solidFill>
                    <a:srgbClr val="1F3864"/>
                  </a:solidFill>
                  <a:latin typeface="Meiryo"/>
                  <a:ea typeface="Meiryo"/>
                  <a:cs typeface="Meiryo"/>
                  <a:sym typeface="Meiryo"/>
                </a:rPr>
                <a:t>万円</a:t>
              </a:r>
            </a:p>
          </p:txBody>
        </p:sp>
        <p:sp>
          <p:nvSpPr>
            <p:cNvPr id="14" name="Google Shape;178;p25">
              <a:extLst>
                <a:ext uri="{FF2B5EF4-FFF2-40B4-BE49-F238E27FC236}">
                  <a16:creationId xmlns:a16="http://schemas.microsoft.com/office/drawing/2014/main" id="{F5EC0590-7D10-4EEF-BB73-ECE05BC18B8C}"/>
                </a:ext>
              </a:extLst>
            </p:cNvPr>
            <p:cNvSpPr/>
            <p:nvPr/>
          </p:nvSpPr>
          <p:spPr>
            <a:xfrm>
              <a:off x="882204" y="2340471"/>
              <a:ext cx="2808300" cy="720000"/>
            </a:xfrm>
            <a:prstGeom prst="rect">
              <a:avLst/>
            </a:prstGeom>
            <a:noFill/>
            <a:ln w="38100" cap="flat" cmpd="sng">
              <a:solidFill>
                <a:srgbClr val="073763"/>
              </a:solidFill>
              <a:prstDash val="solid"/>
              <a:round/>
              <a:headEnd type="none" w="sm" len="sm"/>
              <a:tailEnd type="none" w="sm" len="sm"/>
            </a:ln>
          </p:spPr>
          <p:txBody>
            <a:bodyPr spcFirstLastPara="1" wrap="square" lIns="68575" tIns="108000" rIns="68575" bIns="34275" anchor="ctr" anchorCtr="0">
              <a:noAutofit/>
            </a:bodyPr>
            <a:lstStyle/>
            <a:p>
              <a:pPr marL="0" marR="0" lvl="0" indent="0" algn="ctr" rtl="0">
                <a:spcBef>
                  <a:spcPts val="0"/>
                </a:spcBef>
                <a:spcAft>
                  <a:spcPts val="0"/>
                </a:spcAft>
                <a:buNone/>
              </a:pPr>
              <a:r>
                <a:rPr lang="en-US" altLang="ja-JP" sz="2400" b="1" dirty="0">
                  <a:solidFill>
                    <a:srgbClr val="1F3864"/>
                  </a:solidFill>
                  <a:latin typeface="Meiryo"/>
                  <a:ea typeface="Meiryo"/>
                  <a:cs typeface="Meiryo"/>
                  <a:sym typeface="Meiryo"/>
                </a:rPr>
                <a:t>2LDK</a:t>
              </a:r>
              <a:r>
                <a:rPr lang="ja-JP" altLang="en-US" sz="2400" b="1" dirty="0">
                  <a:solidFill>
                    <a:srgbClr val="1F3864"/>
                  </a:solidFill>
                  <a:latin typeface="Meiryo"/>
                  <a:ea typeface="Meiryo"/>
                  <a:cs typeface="Meiryo"/>
                  <a:sym typeface="Meiryo"/>
                </a:rPr>
                <a:t>の家賃</a:t>
              </a:r>
              <a:endParaRPr lang="ja-JP" altLang="en-US" sz="1000" dirty="0"/>
            </a:p>
          </p:txBody>
        </p:sp>
      </p:grpSp>
    </p:spTree>
    <p:extLst>
      <p:ext uri="{BB962C8B-B14F-4D97-AF65-F5344CB8AC3E}">
        <p14:creationId xmlns:p14="http://schemas.microsoft.com/office/powerpoint/2010/main" val="801320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cxnSp>
        <p:nvCxnSpPr>
          <p:cNvPr id="202" name="Google Shape;202;p27"/>
          <p:cNvCxnSpPr>
            <a:cxnSpLocks/>
          </p:cNvCxnSpPr>
          <p:nvPr/>
        </p:nvCxnSpPr>
        <p:spPr>
          <a:xfrm>
            <a:off x="516750" y="1686697"/>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396031"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PR</a:t>
            </a:r>
            <a:r>
              <a:rPr lang="ja-JP" altLang="en-US" sz="3600" dirty="0">
                <a:latin typeface="Meiryo"/>
                <a:ea typeface="Meiryo"/>
                <a:cs typeface="Meiryo"/>
                <a:sym typeface="Meiryo"/>
              </a:rPr>
              <a:t>ポイント③</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51</a:t>
            </a:fld>
            <a:endParaRPr/>
          </a:p>
        </p:txBody>
      </p:sp>
      <p:sp>
        <p:nvSpPr>
          <p:cNvPr id="15" name="Google Shape;199;p27">
            <a:extLst>
              <a:ext uri="{FF2B5EF4-FFF2-40B4-BE49-F238E27FC236}">
                <a16:creationId xmlns:a16="http://schemas.microsoft.com/office/drawing/2014/main" id="{CDA253B3-4567-4DEC-96D5-FBA7BA313C77}"/>
              </a:ext>
            </a:extLst>
          </p:cNvPr>
          <p:cNvSpPr txBox="1"/>
          <p:nvPr/>
        </p:nvSpPr>
        <p:spPr>
          <a:xfrm>
            <a:off x="0" y="1606377"/>
            <a:ext cx="9144000" cy="679735"/>
          </a:xfrm>
          <a:prstGeom prst="rect">
            <a:avLst/>
          </a:prstGeom>
          <a:noFill/>
          <a:ln>
            <a:noFill/>
          </a:ln>
        </p:spPr>
        <p:txBody>
          <a:bodyPr spcFirstLastPara="1" wrap="square" lIns="91425" tIns="91425" rIns="91425" bIns="91425" anchor="t" anchorCtr="0">
            <a:noAutofit/>
          </a:bodyPr>
          <a:lstStyle/>
          <a:p>
            <a:pPr lvl="0" algn="ctr" rtl="0">
              <a:spcBef>
                <a:spcPts val="0"/>
              </a:spcBef>
              <a:spcAft>
                <a:spcPts val="0"/>
              </a:spcAft>
            </a:pPr>
            <a:r>
              <a:rPr lang="ja-JP" altLang="en-US" sz="2400" dirty="0">
                <a:latin typeface="Meiryo"/>
                <a:ea typeface="Meiryo"/>
                <a:cs typeface="Meiryo"/>
                <a:sym typeface="Meiryo"/>
              </a:rPr>
              <a:t>「これまでの人間関係がなくなるのが不安</a:t>
            </a:r>
            <a:r>
              <a:rPr lang="en-US" altLang="ja-JP" sz="2400" dirty="0">
                <a:latin typeface="Meiryo"/>
                <a:ea typeface="Meiryo"/>
                <a:cs typeface="Meiryo"/>
                <a:sym typeface="Meiryo"/>
              </a:rPr>
              <a:t>…</a:t>
            </a:r>
            <a:r>
              <a:rPr lang="ja-JP" altLang="en-US" sz="2400" dirty="0">
                <a:latin typeface="Meiryo"/>
                <a:ea typeface="Meiryo"/>
                <a:cs typeface="Meiryo"/>
                <a:sym typeface="Meiryo"/>
              </a:rPr>
              <a:t>」</a:t>
            </a:r>
          </a:p>
        </p:txBody>
      </p:sp>
      <p:sp>
        <p:nvSpPr>
          <p:cNvPr id="17" name="Google Shape;199;p27">
            <a:extLst>
              <a:ext uri="{FF2B5EF4-FFF2-40B4-BE49-F238E27FC236}">
                <a16:creationId xmlns:a16="http://schemas.microsoft.com/office/drawing/2014/main" id="{DF3422EB-E5E1-4019-B499-EC5F15A2CFD4}"/>
              </a:ext>
            </a:extLst>
          </p:cNvPr>
          <p:cNvSpPr txBox="1"/>
          <p:nvPr/>
        </p:nvSpPr>
        <p:spPr>
          <a:xfrm>
            <a:off x="1136822" y="3635160"/>
            <a:ext cx="7490428" cy="13427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000" b="1" dirty="0">
                <a:latin typeface="Meiryo"/>
                <a:ea typeface="Meiryo"/>
                <a:cs typeface="Meiryo"/>
                <a:sym typeface="Meiryo"/>
              </a:rPr>
              <a:t>例</a:t>
            </a:r>
            <a:endParaRPr lang="en-US" altLang="ja-JP" sz="2000" b="1" dirty="0">
              <a:latin typeface="Meiryo"/>
              <a:ea typeface="Meiryo"/>
              <a:cs typeface="Meiryo"/>
              <a:sym typeface="Meiryo"/>
            </a:endParaRPr>
          </a:p>
          <a:p>
            <a:pPr marL="0" lvl="0" indent="0" algn="l" rtl="0">
              <a:spcBef>
                <a:spcPts val="0"/>
              </a:spcBef>
              <a:spcAft>
                <a:spcPts val="0"/>
              </a:spcAft>
              <a:buNone/>
            </a:pPr>
            <a:r>
              <a:rPr lang="ja-JP" altLang="en-US" sz="1800" dirty="0">
                <a:latin typeface="Meiryo"/>
                <a:ea typeface="Meiryo"/>
                <a:cs typeface="Meiryo"/>
                <a:sym typeface="Meiryo"/>
              </a:rPr>
              <a:t>・自治会長との面談の実施</a:t>
            </a:r>
          </a:p>
          <a:p>
            <a:pPr marL="0" lvl="0" indent="0" algn="l" rtl="0">
              <a:spcBef>
                <a:spcPts val="0"/>
              </a:spcBef>
              <a:spcAft>
                <a:spcPts val="0"/>
              </a:spcAft>
              <a:buNone/>
            </a:pPr>
            <a:r>
              <a:rPr lang="ja-JP" altLang="en-US" sz="1800" dirty="0">
                <a:latin typeface="Meiryo"/>
                <a:ea typeface="Meiryo"/>
                <a:cs typeface="Meiryo"/>
                <a:sym typeface="Meiryo"/>
              </a:rPr>
              <a:t>・先輩移住者との交流の場の創出</a:t>
            </a:r>
          </a:p>
          <a:p>
            <a:pPr marL="0" lvl="0" indent="0" algn="l" rtl="0">
              <a:spcBef>
                <a:spcPts val="0"/>
              </a:spcBef>
              <a:spcAft>
                <a:spcPts val="0"/>
              </a:spcAft>
              <a:buNone/>
            </a:pPr>
            <a:endParaRPr sz="2000" dirty="0">
              <a:latin typeface="Meiryo"/>
              <a:ea typeface="Meiryo"/>
              <a:cs typeface="Meiryo"/>
              <a:sym typeface="Meiryo"/>
            </a:endParaRPr>
          </a:p>
        </p:txBody>
      </p:sp>
      <p:sp>
        <p:nvSpPr>
          <p:cNvPr id="18" name="Google Shape;97;p17">
            <a:extLst>
              <a:ext uri="{FF2B5EF4-FFF2-40B4-BE49-F238E27FC236}">
                <a16:creationId xmlns:a16="http://schemas.microsoft.com/office/drawing/2014/main" id="{D7352CA4-68CD-4FD9-9A06-7FEDC48F083B}"/>
              </a:ext>
            </a:extLst>
          </p:cNvPr>
          <p:cNvSpPr/>
          <p:nvPr/>
        </p:nvSpPr>
        <p:spPr>
          <a:xfrm>
            <a:off x="1013254" y="2611771"/>
            <a:ext cx="7117492" cy="1014600"/>
          </a:xfrm>
          <a:prstGeom prst="rect">
            <a:avLst/>
          </a:prstGeom>
          <a:solidFill>
            <a:srgbClr val="CFE2F3"/>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2400" b="1" dirty="0">
                <a:solidFill>
                  <a:srgbClr val="073763"/>
                </a:solidFill>
                <a:latin typeface="Meiryo"/>
                <a:ea typeface="Meiryo"/>
                <a:cs typeface="Meiryo"/>
                <a:sym typeface="Meiryo"/>
              </a:rPr>
              <a:t>コミュニティ形成の手助け</a:t>
            </a:r>
            <a:endParaRPr lang="en-US" altLang="ja-JP" sz="2400" b="1" dirty="0">
              <a:solidFill>
                <a:srgbClr val="073763"/>
              </a:solidFill>
              <a:latin typeface="Meiryo"/>
              <a:ea typeface="Meiryo"/>
              <a:cs typeface="Meiryo"/>
              <a:sym typeface="Meiryo"/>
            </a:endParaRPr>
          </a:p>
        </p:txBody>
      </p:sp>
      <p:sp>
        <p:nvSpPr>
          <p:cNvPr id="19" name="Google Shape;98;p17">
            <a:extLst>
              <a:ext uri="{FF2B5EF4-FFF2-40B4-BE49-F238E27FC236}">
                <a16:creationId xmlns:a16="http://schemas.microsoft.com/office/drawing/2014/main" id="{48AF3049-8461-458B-A5D1-96CF6C914D82}"/>
              </a:ext>
            </a:extLst>
          </p:cNvPr>
          <p:cNvSpPr/>
          <p:nvPr/>
        </p:nvSpPr>
        <p:spPr>
          <a:xfrm>
            <a:off x="3870150" y="2003024"/>
            <a:ext cx="1403700" cy="719400"/>
          </a:xfrm>
          <a:prstGeom prst="downArrow">
            <a:avLst>
              <a:gd name="adj1" fmla="val 50000"/>
              <a:gd name="adj2" fmla="val 50000"/>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19684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cxnSp>
        <p:nvCxnSpPr>
          <p:cNvPr id="202" name="Google Shape;202;p27"/>
          <p:cNvCxnSpPr>
            <a:cxnSpLocks/>
          </p:cNvCxnSpPr>
          <p:nvPr/>
        </p:nvCxnSpPr>
        <p:spPr>
          <a:xfrm>
            <a:off x="516750" y="1686697"/>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396031"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PR</a:t>
            </a:r>
            <a:r>
              <a:rPr lang="ja-JP" altLang="en-US" sz="3600" dirty="0">
                <a:latin typeface="Meiryo"/>
                <a:ea typeface="Meiryo"/>
                <a:cs typeface="Meiryo"/>
                <a:sym typeface="Meiryo"/>
              </a:rPr>
              <a:t>ポイント </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52</a:t>
            </a:fld>
            <a:endParaRPr/>
          </a:p>
        </p:txBody>
      </p:sp>
      <p:sp>
        <p:nvSpPr>
          <p:cNvPr id="9" name="Google Shape;199;p27">
            <a:extLst>
              <a:ext uri="{FF2B5EF4-FFF2-40B4-BE49-F238E27FC236}">
                <a16:creationId xmlns:a16="http://schemas.microsoft.com/office/drawing/2014/main" id="{107F3ADE-B764-4FA0-92C4-EF8F73BC1DFA}"/>
              </a:ext>
            </a:extLst>
          </p:cNvPr>
          <p:cNvSpPr txBox="1"/>
          <p:nvPr/>
        </p:nvSpPr>
        <p:spPr>
          <a:xfrm>
            <a:off x="516750" y="1396313"/>
            <a:ext cx="8110500" cy="580767"/>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Wingdings" panose="05000000000000000000" pitchFamily="2" charset="2"/>
              <a:buChar char="n"/>
            </a:pPr>
            <a:r>
              <a:rPr lang="ja-JP" altLang="en-US" sz="2700" b="1" dirty="0">
                <a:latin typeface="Meiryo"/>
                <a:ea typeface="Meiryo"/>
                <a:cs typeface="Meiryo"/>
                <a:sym typeface="Meiryo"/>
              </a:rPr>
              <a:t>鬼北町の強み</a:t>
            </a:r>
          </a:p>
        </p:txBody>
      </p:sp>
      <p:sp>
        <p:nvSpPr>
          <p:cNvPr id="10" name="Google Shape;166;p24">
            <a:extLst>
              <a:ext uri="{FF2B5EF4-FFF2-40B4-BE49-F238E27FC236}">
                <a16:creationId xmlns:a16="http://schemas.microsoft.com/office/drawing/2014/main" id="{D3F92AFD-28FF-41B9-A672-5B0829A8AC65}"/>
              </a:ext>
            </a:extLst>
          </p:cNvPr>
          <p:cNvSpPr/>
          <p:nvPr/>
        </p:nvSpPr>
        <p:spPr>
          <a:xfrm>
            <a:off x="790831" y="1853515"/>
            <a:ext cx="7525265" cy="1606378"/>
          </a:xfrm>
          <a:prstGeom prst="rect">
            <a:avLst/>
          </a:prstGeom>
          <a:noFill/>
          <a:ln>
            <a:noFill/>
          </a:ln>
        </p:spPr>
        <p:txBody>
          <a:bodyPr spcFirstLastPara="1" wrap="square" lIns="68575" tIns="81000" rIns="68575" bIns="34275" anchor="ctr" anchorCtr="0">
            <a:noAutofit/>
          </a:bodyPr>
          <a:lstStyle/>
          <a:p>
            <a:pPr marR="0" lvl="0" rtl="0">
              <a:spcBef>
                <a:spcPts val="0"/>
              </a:spcBef>
              <a:spcAft>
                <a:spcPts val="0"/>
              </a:spcAft>
            </a:pPr>
            <a:r>
              <a:rPr lang="ja-JP" altLang="en-US" sz="2200" dirty="0">
                <a:latin typeface="Meiryo"/>
                <a:ea typeface="Meiryo"/>
                <a:cs typeface="Meiryo"/>
                <a:sym typeface="Meiryo"/>
              </a:rPr>
              <a:t>①支援制度の充実度</a:t>
            </a:r>
          </a:p>
          <a:p>
            <a:pPr marR="0" lvl="0" rtl="0">
              <a:spcBef>
                <a:spcPts val="0"/>
              </a:spcBef>
              <a:spcAft>
                <a:spcPts val="0"/>
              </a:spcAft>
            </a:pPr>
            <a:r>
              <a:rPr lang="ja-JP" altLang="en-US" sz="2200" dirty="0">
                <a:latin typeface="Meiryo"/>
                <a:ea typeface="Meiryo"/>
                <a:cs typeface="Meiryo"/>
                <a:sym typeface="Meiryo"/>
              </a:rPr>
              <a:t>②ストレスレスな環境</a:t>
            </a:r>
            <a:r>
              <a:rPr lang="en-US" altLang="ja-JP" sz="2200" dirty="0">
                <a:latin typeface="Meiryo"/>
                <a:ea typeface="Meiryo"/>
                <a:cs typeface="Meiryo"/>
                <a:sym typeface="Meiryo"/>
              </a:rPr>
              <a:t>(</a:t>
            </a:r>
            <a:r>
              <a:rPr lang="ja-JP" altLang="en-US" sz="2200" dirty="0">
                <a:latin typeface="Meiryo"/>
                <a:ea typeface="Meiryo"/>
                <a:cs typeface="Meiryo"/>
                <a:sym typeface="Meiryo"/>
              </a:rPr>
              <a:t>愛媛県</a:t>
            </a:r>
            <a:r>
              <a:rPr lang="en-US" altLang="ja-JP" sz="2200" dirty="0">
                <a:latin typeface="Meiryo"/>
                <a:ea typeface="Meiryo"/>
                <a:cs typeface="Meiryo"/>
                <a:sym typeface="Meiryo"/>
              </a:rPr>
              <a:t>)</a:t>
            </a:r>
          </a:p>
          <a:p>
            <a:pPr marR="0" lvl="0" rtl="0">
              <a:spcBef>
                <a:spcPts val="0"/>
              </a:spcBef>
              <a:spcAft>
                <a:spcPts val="0"/>
              </a:spcAft>
            </a:pPr>
            <a:r>
              <a:rPr lang="en-US" altLang="ja-JP" sz="2200" dirty="0">
                <a:latin typeface="Meiryo"/>
                <a:ea typeface="Meiryo"/>
                <a:cs typeface="Meiryo"/>
                <a:sym typeface="Meiryo"/>
              </a:rPr>
              <a:t>③</a:t>
            </a:r>
            <a:r>
              <a:rPr lang="ja-JP" altLang="en-US" sz="2200" dirty="0">
                <a:latin typeface="Meiryo"/>
                <a:ea typeface="Meiryo"/>
                <a:cs typeface="Meiryo"/>
                <a:sym typeface="Meiryo"/>
              </a:rPr>
              <a:t>自然の魅力</a:t>
            </a:r>
          </a:p>
          <a:p>
            <a:pPr marR="0" lvl="0" rtl="0">
              <a:spcBef>
                <a:spcPts val="0"/>
              </a:spcBef>
              <a:spcAft>
                <a:spcPts val="0"/>
              </a:spcAft>
            </a:pPr>
            <a:r>
              <a:rPr lang="ja-JP" altLang="en-US" sz="2200" dirty="0">
                <a:latin typeface="Meiryo"/>
                <a:ea typeface="Meiryo"/>
                <a:cs typeface="Meiryo"/>
                <a:sym typeface="Meiryo"/>
              </a:rPr>
              <a:t>④空き家バンク</a:t>
            </a:r>
          </a:p>
        </p:txBody>
      </p:sp>
      <p:pic>
        <p:nvPicPr>
          <p:cNvPr id="2" name="図 1">
            <a:extLst>
              <a:ext uri="{FF2B5EF4-FFF2-40B4-BE49-F238E27FC236}">
                <a16:creationId xmlns:a16="http://schemas.microsoft.com/office/drawing/2014/main" id="{C595E9E3-0161-4D1B-AE0F-9CED9054BA19}"/>
              </a:ext>
            </a:extLst>
          </p:cNvPr>
          <p:cNvPicPr>
            <a:picLocks noChangeAspect="1"/>
          </p:cNvPicPr>
          <p:nvPr/>
        </p:nvPicPr>
        <p:blipFill>
          <a:blip r:embed="rId3"/>
          <a:stretch>
            <a:fillRect/>
          </a:stretch>
        </p:blipFill>
        <p:spPr>
          <a:xfrm>
            <a:off x="3683528" y="2716906"/>
            <a:ext cx="4943722" cy="2339911"/>
          </a:xfrm>
          <a:prstGeom prst="rect">
            <a:avLst/>
          </a:prstGeom>
        </p:spPr>
      </p:pic>
    </p:spTree>
    <p:extLst>
      <p:ext uri="{BB962C8B-B14F-4D97-AF65-F5344CB8AC3E}">
        <p14:creationId xmlns:p14="http://schemas.microsoft.com/office/powerpoint/2010/main" val="319073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cxnSp>
        <p:nvCxnSpPr>
          <p:cNvPr id="202" name="Google Shape;202;p27"/>
          <p:cNvCxnSpPr>
            <a:cxnSpLocks/>
          </p:cNvCxnSpPr>
          <p:nvPr/>
        </p:nvCxnSpPr>
        <p:spPr>
          <a:xfrm>
            <a:off x="516750" y="1686697"/>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396031"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ltLang="ja-JP" sz="3600" dirty="0">
                <a:latin typeface="Meiryo"/>
                <a:ea typeface="Meiryo"/>
                <a:cs typeface="Meiryo"/>
                <a:sym typeface="Meiryo"/>
              </a:rPr>
              <a:t>PR</a:t>
            </a:r>
            <a:r>
              <a:rPr lang="ja-JP" altLang="en-US" sz="3600" dirty="0">
                <a:latin typeface="Meiryo"/>
                <a:ea typeface="Meiryo"/>
                <a:cs typeface="Meiryo"/>
                <a:sym typeface="Meiryo"/>
              </a:rPr>
              <a:t>ポイント </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53</a:t>
            </a:fld>
            <a:endParaRPr/>
          </a:p>
        </p:txBody>
      </p:sp>
      <p:sp>
        <p:nvSpPr>
          <p:cNvPr id="10" name="Google Shape;166;p24">
            <a:extLst>
              <a:ext uri="{FF2B5EF4-FFF2-40B4-BE49-F238E27FC236}">
                <a16:creationId xmlns:a16="http://schemas.microsoft.com/office/drawing/2014/main" id="{D3F92AFD-28FF-41B9-A672-5B0829A8AC65}"/>
              </a:ext>
            </a:extLst>
          </p:cNvPr>
          <p:cNvSpPr/>
          <p:nvPr/>
        </p:nvSpPr>
        <p:spPr>
          <a:xfrm>
            <a:off x="790831" y="4275437"/>
            <a:ext cx="7681627" cy="781379"/>
          </a:xfrm>
          <a:prstGeom prst="rect">
            <a:avLst/>
          </a:prstGeom>
          <a:noFill/>
          <a:ln>
            <a:noFill/>
          </a:ln>
        </p:spPr>
        <p:txBody>
          <a:bodyPr spcFirstLastPara="1" wrap="square" lIns="68575" tIns="81000" rIns="68575" bIns="34275" anchor="ctr" anchorCtr="0">
            <a:noAutofit/>
          </a:bodyPr>
          <a:lstStyle/>
          <a:p>
            <a:pPr marR="0" lvl="0" rtl="0">
              <a:spcBef>
                <a:spcPts val="0"/>
              </a:spcBef>
              <a:spcAft>
                <a:spcPts val="0"/>
              </a:spcAft>
            </a:pPr>
            <a:r>
              <a:rPr lang="ja-JP" altLang="en-US" sz="1800" dirty="0">
                <a:latin typeface="Meiryo"/>
                <a:ea typeface="Meiryo"/>
                <a:cs typeface="Meiryo"/>
                <a:sym typeface="Meiryo"/>
              </a:rPr>
              <a:t>➡移住してくる人たちは、移住した地での人間関係に不安を感じている。</a:t>
            </a:r>
            <a:endParaRPr lang="en-US" altLang="ja-JP" sz="1800" dirty="0">
              <a:latin typeface="Meiryo"/>
              <a:ea typeface="Meiryo"/>
              <a:cs typeface="Meiryo"/>
              <a:sym typeface="Meiryo"/>
            </a:endParaRPr>
          </a:p>
          <a:p>
            <a:pPr marR="0" lvl="0" rtl="0">
              <a:spcBef>
                <a:spcPts val="0"/>
              </a:spcBef>
              <a:spcAft>
                <a:spcPts val="0"/>
              </a:spcAft>
            </a:pPr>
            <a:r>
              <a:rPr lang="ja-JP" altLang="en-US" sz="1800" dirty="0">
                <a:latin typeface="Meiryo"/>
                <a:ea typeface="Meiryo"/>
                <a:cs typeface="Meiryo"/>
                <a:sym typeface="Meiryo"/>
              </a:rPr>
              <a:t>　そのため、鬼北町の町民の連携、協力が必要。</a:t>
            </a:r>
          </a:p>
        </p:txBody>
      </p:sp>
      <p:sp>
        <p:nvSpPr>
          <p:cNvPr id="8" name="Google Shape;97;p17">
            <a:extLst>
              <a:ext uri="{FF2B5EF4-FFF2-40B4-BE49-F238E27FC236}">
                <a16:creationId xmlns:a16="http://schemas.microsoft.com/office/drawing/2014/main" id="{97E21614-929A-4268-A35E-CCB96B3EBCE6}"/>
              </a:ext>
            </a:extLst>
          </p:cNvPr>
          <p:cNvSpPr/>
          <p:nvPr/>
        </p:nvSpPr>
        <p:spPr>
          <a:xfrm>
            <a:off x="790830" y="1426183"/>
            <a:ext cx="7681628" cy="1145567"/>
          </a:xfrm>
          <a:prstGeom prst="rect">
            <a:avLst/>
          </a:prstGeom>
          <a:solidFill>
            <a:srgbClr val="CFE2F3"/>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ja-JP" altLang="en-US" sz="2000" b="1" dirty="0">
                <a:solidFill>
                  <a:srgbClr val="073763"/>
                </a:solidFill>
                <a:latin typeface="Meiryo"/>
                <a:ea typeface="Meiryo"/>
                <a:cs typeface="Meiryo"/>
                <a:sym typeface="Meiryo"/>
              </a:rPr>
              <a:t>①陸上競技部</a:t>
            </a:r>
          </a:p>
          <a:p>
            <a:pPr marL="0" lvl="0" indent="0" rtl="0">
              <a:spcBef>
                <a:spcPts val="0"/>
              </a:spcBef>
              <a:spcAft>
                <a:spcPts val="0"/>
              </a:spcAft>
              <a:buNone/>
            </a:pPr>
            <a:r>
              <a:rPr lang="ja-JP" altLang="en-US" sz="1800" dirty="0">
                <a:solidFill>
                  <a:srgbClr val="073763"/>
                </a:solidFill>
                <a:latin typeface="Meiryo"/>
                <a:ea typeface="Meiryo"/>
                <a:cs typeface="Meiryo"/>
                <a:sym typeface="Meiryo"/>
              </a:rPr>
              <a:t>合宿の誘致を行うことによる</a:t>
            </a:r>
            <a:r>
              <a:rPr lang="ja-JP" altLang="en-US" sz="1800" b="1" dirty="0">
                <a:solidFill>
                  <a:srgbClr val="073763"/>
                </a:solidFill>
                <a:latin typeface="Meiryo"/>
                <a:ea typeface="Meiryo"/>
                <a:cs typeface="Meiryo"/>
                <a:sym typeface="Meiryo"/>
              </a:rPr>
              <a:t>経済効果、知名度アップ、関係人口の創出</a:t>
            </a:r>
            <a:r>
              <a:rPr lang="ja-JP" altLang="en-US" sz="1800" dirty="0">
                <a:solidFill>
                  <a:srgbClr val="073763"/>
                </a:solidFill>
                <a:latin typeface="Meiryo"/>
                <a:ea typeface="Meiryo"/>
                <a:cs typeface="Meiryo"/>
                <a:sym typeface="Meiryo"/>
              </a:rPr>
              <a:t>の３点を最終的な目的とする。</a:t>
            </a:r>
          </a:p>
        </p:txBody>
      </p:sp>
      <p:sp>
        <p:nvSpPr>
          <p:cNvPr id="11" name="Google Shape;97;p17">
            <a:extLst>
              <a:ext uri="{FF2B5EF4-FFF2-40B4-BE49-F238E27FC236}">
                <a16:creationId xmlns:a16="http://schemas.microsoft.com/office/drawing/2014/main" id="{79F8001D-70F7-4375-95B8-C9FE154237C2}"/>
              </a:ext>
            </a:extLst>
          </p:cNvPr>
          <p:cNvSpPr/>
          <p:nvPr/>
        </p:nvSpPr>
        <p:spPr>
          <a:xfrm>
            <a:off x="790830" y="2726573"/>
            <a:ext cx="7681628" cy="1145567"/>
          </a:xfrm>
          <a:prstGeom prst="rect">
            <a:avLst/>
          </a:prstGeom>
          <a:solidFill>
            <a:srgbClr val="CFE2F3"/>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ja-JP" altLang="en-US" sz="2000" b="1" dirty="0">
                <a:solidFill>
                  <a:srgbClr val="073763"/>
                </a:solidFill>
                <a:latin typeface="Meiryo"/>
                <a:ea typeface="Meiryo"/>
                <a:cs typeface="Meiryo"/>
                <a:sym typeface="Meiryo"/>
              </a:rPr>
              <a:t>②テレワークで働く地方移住希望者</a:t>
            </a:r>
          </a:p>
          <a:p>
            <a:pPr marL="0" lvl="0" indent="0" rtl="0">
              <a:spcBef>
                <a:spcPts val="0"/>
              </a:spcBef>
              <a:spcAft>
                <a:spcPts val="0"/>
              </a:spcAft>
              <a:buNone/>
            </a:pPr>
            <a:r>
              <a:rPr lang="ja-JP" altLang="en-US" sz="1800" dirty="0">
                <a:solidFill>
                  <a:srgbClr val="073763"/>
                </a:solidFill>
                <a:latin typeface="Meiryo"/>
                <a:ea typeface="Meiryo"/>
                <a:cs typeface="Meiryo"/>
                <a:sym typeface="Meiryo"/>
              </a:rPr>
              <a:t>鬼北町の</a:t>
            </a:r>
            <a:r>
              <a:rPr lang="ja-JP" altLang="en-US" sz="1800" b="1" dirty="0">
                <a:solidFill>
                  <a:srgbClr val="073763"/>
                </a:solidFill>
                <a:latin typeface="Meiryo"/>
                <a:ea typeface="Meiryo"/>
                <a:cs typeface="Meiryo"/>
                <a:sym typeface="Meiryo"/>
              </a:rPr>
              <a:t>自然の良さ、住みやすさ、支援制度の充実さ</a:t>
            </a:r>
            <a:r>
              <a:rPr lang="ja-JP" altLang="en-US" sz="1800" dirty="0">
                <a:solidFill>
                  <a:srgbClr val="073763"/>
                </a:solidFill>
                <a:latin typeface="Meiryo"/>
                <a:ea typeface="Meiryo"/>
                <a:cs typeface="Meiryo"/>
                <a:sym typeface="Meiryo"/>
              </a:rPr>
              <a:t>を</a:t>
            </a:r>
            <a:r>
              <a:rPr lang="en-US" altLang="ja-JP" sz="1800" dirty="0">
                <a:solidFill>
                  <a:srgbClr val="073763"/>
                </a:solidFill>
                <a:latin typeface="Meiryo"/>
                <a:ea typeface="Meiryo"/>
                <a:cs typeface="Meiryo"/>
                <a:sym typeface="Meiryo"/>
              </a:rPr>
              <a:t>PR</a:t>
            </a:r>
            <a:r>
              <a:rPr lang="ja-JP" altLang="en-US" sz="1800" dirty="0">
                <a:solidFill>
                  <a:srgbClr val="073763"/>
                </a:solidFill>
                <a:latin typeface="Meiryo"/>
                <a:ea typeface="Meiryo"/>
                <a:cs typeface="Meiryo"/>
                <a:sym typeface="Meiryo"/>
              </a:rPr>
              <a:t>し、多くの移住希望者に知ってもらうこと、移住してもらうことを目的とする。</a:t>
            </a:r>
          </a:p>
        </p:txBody>
      </p:sp>
    </p:spTree>
    <p:extLst>
      <p:ext uri="{BB962C8B-B14F-4D97-AF65-F5344CB8AC3E}">
        <p14:creationId xmlns:p14="http://schemas.microsoft.com/office/powerpoint/2010/main" val="1570974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724025"/>
            <a:ext cx="8110500" cy="66872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700" b="1" dirty="0">
                <a:latin typeface="Meiryo"/>
                <a:ea typeface="Meiryo"/>
                <a:cs typeface="Meiryo"/>
                <a:sym typeface="Meiryo"/>
              </a:rPr>
              <a:t>コンセプト：「疲れた週末に訪れたい東かがわ」</a:t>
            </a:r>
            <a:endParaRPr sz="2500" dirty="0">
              <a:latin typeface="Meiryo"/>
              <a:ea typeface="Meiryo"/>
              <a:cs typeface="Meiryo"/>
              <a:sym typeface="Meiryo"/>
            </a:endParaRPr>
          </a:p>
        </p:txBody>
      </p:sp>
      <p:sp>
        <p:nvSpPr>
          <p:cNvPr id="201" name="Google Shape;201;p27"/>
          <p:cNvSpPr txBox="1"/>
          <p:nvPr/>
        </p:nvSpPr>
        <p:spPr>
          <a:xfrm>
            <a:off x="689858" y="2750753"/>
            <a:ext cx="7782600" cy="1431131"/>
          </a:xfrm>
          <a:prstGeom prst="rect">
            <a:avLst/>
          </a:prstGeom>
          <a:solidFill>
            <a:srgbClr val="CFE2F3"/>
          </a:solidFill>
          <a:ln>
            <a:noFill/>
          </a:ln>
        </p:spPr>
        <p:txBody>
          <a:bodyPr spcFirstLastPara="1" wrap="square" lIns="91425" tIns="91425" rIns="91425" bIns="91425" anchor="t" anchorCtr="0">
            <a:spAutoFit/>
          </a:bodyPr>
          <a:lstStyle/>
          <a:p>
            <a:pPr marL="457200" lvl="0" indent="-349250" algn="l" rtl="0">
              <a:lnSpc>
                <a:spcPct val="150000"/>
              </a:lnSpc>
              <a:spcBef>
                <a:spcPts val="0"/>
              </a:spcBef>
              <a:spcAft>
                <a:spcPts val="0"/>
              </a:spcAft>
              <a:buClr>
                <a:srgbClr val="1F3864"/>
              </a:buClr>
              <a:buSzPts val="1900"/>
              <a:buFont typeface="Meiryo"/>
              <a:buChar char="➢"/>
            </a:pPr>
            <a:r>
              <a:rPr lang="ja-JP" altLang="en-US" sz="1800" b="1" dirty="0">
                <a:solidFill>
                  <a:srgbClr val="1F3864"/>
                </a:solidFill>
                <a:latin typeface="Meiryo"/>
                <a:ea typeface="Meiryo"/>
                <a:cs typeface="Meiryo"/>
                <a:sym typeface="Meiryo"/>
              </a:rPr>
              <a:t>ターゲット：「近畿在住の</a:t>
            </a:r>
            <a:r>
              <a:rPr lang="en-US" altLang="ja-JP" sz="1800" b="1" dirty="0">
                <a:solidFill>
                  <a:srgbClr val="1F3864"/>
                </a:solidFill>
                <a:latin typeface="Meiryo"/>
                <a:ea typeface="Meiryo"/>
                <a:cs typeface="Meiryo"/>
                <a:sym typeface="Meiryo"/>
              </a:rPr>
              <a:t>20</a:t>
            </a:r>
            <a:r>
              <a:rPr lang="ja-JP" altLang="en-US" sz="1800" b="1" dirty="0">
                <a:solidFill>
                  <a:srgbClr val="1F3864"/>
                </a:solidFill>
                <a:latin typeface="Meiryo"/>
                <a:ea typeface="Meiryo"/>
                <a:cs typeface="Meiryo"/>
                <a:sym typeface="Meiryo"/>
              </a:rPr>
              <a:t>代の独身女性</a:t>
            </a:r>
            <a:r>
              <a:rPr lang="en-US" altLang="ja-JP" sz="1800" b="1" dirty="0">
                <a:solidFill>
                  <a:srgbClr val="1F3864"/>
                </a:solidFill>
                <a:latin typeface="Meiryo"/>
                <a:ea typeface="Meiryo"/>
                <a:cs typeface="Meiryo"/>
                <a:sym typeface="Meiryo"/>
              </a:rPr>
              <a:t>(</a:t>
            </a:r>
            <a:r>
              <a:rPr lang="ja-JP" altLang="en-US" sz="1800" b="1" dirty="0">
                <a:solidFill>
                  <a:srgbClr val="1F3864"/>
                </a:solidFill>
                <a:latin typeface="Meiryo"/>
                <a:ea typeface="Meiryo"/>
                <a:cs typeface="Meiryo"/>
                <a:sym typeface="Meiryo"/>
              </a:rPr>
              <a:t>社会人</a:t>
            </a:r>
            <a:r>
              <a:rPr lang="en-US" altLang="ja-JP" sz="1800" b="1" dirty="0">
                <a:solidFill>
                  <a:srgbClr val="1F3864"/>
                </a:solidFill>
                <a:latin typeface="Meiryo"/>
                <a:ea typeface="Meiryo"/>
                <a:cs typeface="Meiryo"/>
                <a:sym typeface="Meiryo"/>
              </a:rPr>
              <a:t>)</a:t>
            </a:r>
            <a:r>
              <a:rPr lang="ja-JP" altLang="en-US" sz="1800" b="1" dirty="0">
                <a:solidFill>
                  <a:srgbClr val="1F3864"/>
                </a:solidFill>
                <a:latin typeface="Meiryo"/>
                <a:ea typeface="Meiryo"/>
                <a:cs typeface="Meiryo"/>
                <a:sym typeface="Meiryo"/>
              </a:rPr>
              <a:t>」</a:t>
            </a:r>
            <a:endParaRPr lang="en-US" altLang="ja-JP" sz="1800" b="1" dirty="0">
              <a:solidFill>
                <a:srgbClr val="1F3864"/>
              </a:solidFill>
              <a:latin typeface="Meiryo"/>
              <a:ea typeface="Meiryo"/>
              <a:cs typeface="Meiryo"/>
              <a:sym typeface="Meiryo"/>
            </a:endParaRPr>
          </a:p>
          <a:p>
            <a:pPr marL="457200" lvl="0" indent="-349250" algn="l" rtl="0">
              <a:lnSpc>
                <a:spcPct val="150000"/>
              </a:lnSpc>
              <a:spcBef>
                <a:spcPts val="0"/>
              </a:spcBef>
              <a:spcAft>
                <a:spcPts val="0"/>
              </a:spcAft>
              <a:buClr>
                <a:srgbClr val="1F3864"/>
              </a:buClr>
              <a:buSzPts val="1900"/>
              <a:buFont typeface="Meiryo"/>
              <a:buChar char="➢"/>
            </a:pPr>
            <a:r>
              <a:rPr lang="ja-JP" altLang="en-US" sz="1800" b="1" dirty="0">
                <a:solidFill>
                  <a:srgbClr val="1F3864"/>
                </a:solidFill>
                <a:latin typeface="Meiryo"/>
                <a:ea typeface="Meiryo"/>
                <a:cs typeface="Meiryo"/>
                <a:sym typeface="Meiryo"/>
              </a:rPr>
              <a:t>概要：女子旅プランの設定と</a:t>
            </a:r>
            <a:r>
              <a:rPr lang="en-US" altLang="ja-JP" sz="1800" b="1" dirty="0">
                <a:solidFill>
                  <a:srgbClr val="1F3864"/>
                </a:solidFill>
                <a:latin typeface="Meiryo"/>
                <a:ea typeface="Meiryo"/>
                <a:cs typeface="Meiryo"/>
                <a:sym typeface="Meiryo"/>
              </a:rPr>
              <a:t>PR</a:t>
            </a:r>
          </a:p>
          <a:p>
            <a:pPr marL="457200" lvl="0" indent="-349250" algn="l" rtl="0">
              <a:lnSpc>
                <a:spcPct val="150000"/>
              </a:lnSpc>
              <a:spcBef>
                <a:spcPts val="0"/>
              </a:spcBef>
              <a:spcAft>
                <a:spcPts val="0"/>
              </a:spcAft>
              <a:buClr>
                <a:srgbClr val="1F3864"/>
              </a:buClr>
              <a:buSzPts val="1900"/>
              <a:buFont typeface="Meiryo"/>
              <a:buChar char="➢"/>
            </a:pPr>
            <a:r>
              <a:rPr lang="ja-JP" altLang="en-US" sz="1800" b="1" dirty="0">
                <a:solidFill>
                  <a:srgbClr val="1F3864"/>
                </a:solidFill>
                <a:latin typeface="Meiryo"/>
                <a:ea typeface="Meiryo"/>
                <a:cs typeface="Meiryo"/>
                <a:sym typeface="Meiryo"/>
              </a:rPr>
              <a:t>目的：自身の家庭を持ってからも訪れてもらえるような関係性の構築</a:t>
            </a:r>
          </a:p>
        </p:txBody>
      </p:sp>
      <p:cxnSp>
        <p:nvCxnSpPr>
          <p:cNvPr id="202" name="Google Shape;202;p27"/>
          <p:cNvCxnSpPr>
            <a:cxnSpLocks/>
            <a:stCxn id="199" idx="1"/>
            <a:endCxn id="199" idx="1"/>
          </p:cNvCxnSpPr>
          <p:nvPr/>
        </p:nvCxnSpPr>
        <p:spPr>
          <a:xfrm>
            <a:off x="516750" y="2058387"/>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3600" dirty="0">
                <a:latin typeface="Meiryo"/>
                <a:ea typeface="Meiryo"/>
                <a:cs typeface="Meiryo"/>
                <a:sym typeface="Meiryo"/>
              </a:rPr>
              <a:t>2. </a:t>
            </a:r>
            <a:r>
              <a:rPr lang="ja-JP" altLang="en-US" sz="3600" dirty="0">
                <a:latin typeface="Meiryo"/>
                <a:ea typeface="Meiryo"/>
                <a:cs typeface="Meiryo"/>
                <a:sym typeface="Meiryo"/>
              </a:rPr>
              <a:t>提案概要</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6</a:t>
            </a:fld>
            <a:endParaRPr/>
          </a:p>
        </p:txBody>
      </p:sp>
    </p:spTree>
    <p:extLst>
      <p:ext uri="{BB962C8B-B14F-4D97-AF65-F5344CB8AC3E}">
        <p14:creationId xmlns:p14="http://schemas.microsoft.com/office/powerpoint/2010/main" val="1800530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kumimoji="0" lang="en-US" altLang="ja-JP" sz="3600" b="0" i="0" u="none" strike="noStrike" kern="0" cap="none" spc="0" normalizeH="0" baseline="0" noProof="0" dirty="0">
                <a:ln>
                  <a:noFill/>
                </a:ln>
                <a:solidFill>
                  <a:srgbClr val="FFFFFF"/>
                </a:solidFill>
                <a:effectLst/>
                <a:uLnTx/>
                <a:uFillTx/>
                <a:latin typeface="Meiryo"/>
                <a:ea typeface="Meiryo"/>
                <a:cs typeface="Meiryo"/>
                <a:sym typeface="Meiryo"/>
              </a:rPr>
              <a:t>2. </a:t>
            </a:r>
            <a:r>
              <a:rPr kumimoji="0" lang="ja-JP" altLang="en-US" sz="3600" b="0" i="0" u="none" strike="noStrike" kern="0" cap="none" spc="0" normalizeH="0" baseline="0" noProof="0" dirty="0">
                <a:ln>
                  <a:noFill/>
                </a:ln>
                <a:solidFill>
                  <a:srgbClr val="FFFFFF"/>
                </a:solidFill>
                <a:effectLst/>
                <a:uLnTx/>
                <a:uFillTx/>
                <a:latin typeface="Meiryo"/>
                <a:ea typeface="Meiryo"/>
                <a:cs typeface="Meiryo"/>
                <a:sym typeface="Meiryo"/>
              </a:rPr>
              <a:t>提案概要 </a:t>
            </a:r>
            <a:r>
              <a:rPr kumimoji="0" lang="en-US" altLang="ja-JP" sz="3600" b="0" i="0" u="none" strike="noStrike" kern="0" cap="none" spc="0" normalizeH="0" baseline="0" noProof="0" dirty="0">
                <a:ln>
                  <a:noFill/>
                </a:ln>
                <a:solidFill>
                  <a:srgbClr val="FFFFFF"/>
                </a:solidFill>
                <a:effectLst/>
                <a:uLnTx/>
                <a:uFillTx/>
                <a:latin typeface="Meiryo"/>
                <a:ea typeface="Meiryo"/>
                <a:cs typeface="Meiryo"/>
                <a:sym typeface="Meiryo"/>
              </a:rPr>
              <a:t>-</a:t>
            </a:r>
            <a:r>
              <a:rPr kumimoji="0" lang="ja-JP" altLang="en-US" sz="3600" b="0" i="0" u="none" strike="noStrike" kern="0" cap="none" spc="0" normalizeH="0" baseline="0" noProof="0" dirty="0">
                <a:ln>
                  <a:noFill/>
                </a:ln>
                <a:solidFill>
                  <a:srgbClr val="FFFFFF"/>
                </a:solidFill>
                <a:effectLst/>
                <a:uLnTx/>
                <a:uFillTx/>
                <a:latin typeface="Meiryo"/>
                <a:ea typeface="Meiryo"/>
                <a:cs typeface="Meiryo"/>
                <a:sym typeface="Meiryo"/>
              </a:rPr>
              <a:t>ターゲット</a:t>
            </a:r>
            <a:r>
              <a:rPr kumimoji="0" lang="en-US" altLang="ja-JP" sz="3600" b="0" i="0" u="none" strike="noStrike" kern="0" cap="none" spc="0" normalizeH="0" baseline="0" noProof="0" dirty="0">
                <a:ln>
                  <a:noFill/>
                </a:ln>
                <a:solidFill>
                  <a:srgbClr val="FFFFFF"/>
                </a:solidFill>
                <a:effectLst/>
                <a:uLnTx/>
                <a:uFillTx/>
                <a:latin typeface="Meiryo"/>
                <a:ea typeface="Meiryo"/>
                <a:cs typeface="Meiryo"/>
                <a:sym typeface="Meiryo"/>
              </a:rPr>
              <a:t>-</a:t>
            </a:r>
            <a:endParaRPr dirty="0"/>
          </a:p>
        </p:txBody>
      </p:sp>
      <p:sp>
        <p:nvSpPr>
          <p:cNvPr id="96" name="Google Shape;96;p17"/>
          <p:cNvSpPr txBox="1">
            <a:spLocks noGrp="1"/>
          </p:cNvSpPr>
          <p:nvPr>
            <p:ph type="body" idx="1"/>
          </p:nvPr>
        </p:nvSpPr>
        <p:spPr>
          <a:xfrm>
            <a:off x="1028700" y="1333025"/>
            <a:ext cx="7096125" cy="2641500"/>
          </a:xfrm>
          <a:prstGeom prst="rect">
            <a:avLst/>
          </a:prstGeom>
        </p:spPr>
        <p:txBody>
          <a:bodyPr spcFirstLastPara="1" wrap="square" lIns="91425" tIns="91425" rIns="91425" bIns="91425" anchor="ctr" anchorCtr="0">
            <a:normAutofit/>
          </a:bodyPr>
          <a:lstStyle/>
          <a:p>
            <a:pPr marL="457200" lvl="0" indent="-355600" algn="l" rtl="0">
              <a:spcBef>
                <a:spcPts val="0"/>
              </a:spcBef>
              <a:spcAft>
                <a:spcPts val="0"/>
              </a:spcAft>
              <a:buClr>
                <a:srgbClr val="2F2F2F"/>
              </a:buClr>
              <a:buSzPts val="2000"/>
              <a:buFont typeface="Meiryo"/>
              <a:buChar char="●"/>
            </a:pPr>
            <a:r>
              <a:rPr lang="ja-JP" altLang="en-US" sz="2000" dirty="0">
                <a:solidFill>
                  <a:srgbClr val="2F2F2F"/>
                </a:solidFill>
                <a:latin typeface="Meiryo"/>
                <a:ea typeface="Meiryo"/>
                <a:cs typeface="Meiryo"/>
                <a:sym typeface="Meiryo"/>
              </a:rPr>
              <a:t>車で訪れることが可能</a:t>
            </a:r>
          </a:p>
          <a:p>
            <a:pPr marL="457200" lvl="0" indent="-355600" algn="l" rtl="0">
              <a:spcBef>
                <a:spcPts val="0"/>
              </a:spcBef>
              <a:spcAft>
                <a:spcPts val="0"/>
              </a:spcAft>
              <a:buClr>
                <a:srgbClr val="2F2F2F"/>
              </a:buClr>
              <a:buSzPts val="2000"/>
              <a:buFont typeface="Meiryo"/>
              <a:buChar char="●"/>
            </a:pPr>
            <a:r>
              <a:rPr lang="ja-JP" altLang="en-US" sz="2000" dirty="0">
                <a:solidFill>
                  <a:srgbClr val="2F2F2F"/>
                </a:solidFill>
                <a:latin typeface="Meiryo"/>
                <a:ea typeface="Meiryo"/>
                <a:cs typeface="Meiryo"/>
                <a:sym typeface="Meiryo"/>
              </a:rPr>
              <a:t>家族ができた際にリピートしてもらうことができる</a:t>
            </a:r>
          </a:p>
          <a:p>
            <a:pPr marL="457200" lvl="0" indent="-355600" algn="l" rtl="0">
              <a:spcBef>
                <a:spcPts val="0"/>
              </a:spcBef>
              <a:spcAft>
                <a:spcPts val="0"/>
              </a:spcAft>
              <a:buClr>
                <a:srgbClr val="2F2F2F"/>
              </a:buClr>
              <a:buSzPts val="2000"/>
              <a:buFont typeface="Meiryo"/>
              <a:buChar char="●"/>
            </a:pPr>
            <a:r>
              <a:rPr lang="ja-JP" altLang="en-US" sz="2000" dirty="0">
                <a:solidFill>
                  <a:srgbClr val="2F2F2F"/>
                </a:solidFill>
                <a:latin typeface="Meiryo"/>
                <a:ea typeface="Meiryo"/>
                <a:cs typeface="Meiryo"/>
                <a:sym typeface="Meiryo"/>
              </a:rPr>
              <a:t>釣り体験やグランピングの女性からの支持が増えている</a:t>
            </a:r>
          </a:p>
          <a:p>
            <a:pPr marL="0" lvl="0" indent="0" algn="l" rtl="0">
              <a:spcBef>
                <a:spcPts val="1200"/>
              </a:spcBef>
              <a:spcAft>
                <a:spcPts val="0"/>
              </a:spcAft>
              <a:buNone/>
            </a:pPr>
            <a:endParaRPr sz="2000" dirty="0">
              <a:solidFill>
                <a:srgbClr val="2F2F2F"/>
              </a:solidFill>
              <a:latin typeface="Meiryo"/>
              <a:ea typeface="Meiryo"/>
              <a:cs typeface="Meiryo"/>
              <a:sym typeface="Meiryo"/>
            </a:endParaRPr>
          </a:p>
          <a:p>
            <a:pPr marL="0" lvl="0" indent="0" algn="l" rtl="0">
              <a:spcBef>
                <a:spcPts val="1200"/>
              </a:spcBef>
              <a:spcAft>
                <a:spcPts val="1200"/>
              </a:spcAft>
              <a:buNone/>
            </a:pPr>
            <a:r>
              <a:rPr lang="ja-JP" altLang="en-US" sz="2000" dirty="0">
                <a:solidFill>
                  <a:srgbClr val="2F2F2F"/>
                </a:solidFill>
                <a:latin typeface="Meiryo"/>
                <a:ea typeface="Meiryo"/>
                <a:cs typeface="Meiryo"/>
                <a:sym typeface="Meiryo"/>
              </a:rPr>
              <a:t>以上から</a:t>
            </a:r>
            <a:r>
              <a:rPr lang="ja" sz="2000" dirty="0">
                <a:solidFill>
                  <a:srgbClr val="2F2F2F"/>
                </a:solidFill>
                <a:latin typeface="Meiryo"/>
                <a:ea typeface="Meiryo"/>
                <a:cs typeface="Meiryo"/>
                <a:sym typeface="Meiryo"/>
              </a:rPr>
              <a:t>…</a:t>
            </a:r>
            <a:endParaRPr sz="2000" dirty="0">
              <a:solidFill>
                <a:srgbClr val="2F2F2F"/>
              </a:solidFill>
              <a:latin typeface="Meiryo"/>
              <a:ea typeface="Meiryo"/>
              <a:cs typeface="Meiryo"/>
              <a:sym typeface="Meiryo"/>
            </a:endParaRPr>
          </a:p>
        </p:txBody>
      </p:sp>
      <p:sp>
        <p:nvSpPr>
          <p:cNvPr id="97" name="Google Shape;97;p17"/>
          <p:cNvSpPr/>
          <p:nvPr/>
        </p:nvSpPr>
        <p:spPr>
          <a:xfrm>
            <a:off x="1343024" y="3822225"/>
            <a:ext cx="6315075" cy="1014600"/>
          </a:xfrm>
          <a:prstGeom prst="rect">
            <a:avLst/>
          </a:prstGeom>
          <a:solidFill>
            <a:srgbClr val="CFE2F3"/>
          </a:solidFill>
          <a:ln w="38100"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2600" b="1" dirty="0">
                <a:solidFill>
                  <a:srgbClr val="073763"/>
                </a:solidFill>
                <a:latin typeface="Meiryo"/>
                <a:ea typeface="Meiryo"/>
                <a:cs typeface="Meiryo"/>
                <a:sym typeface="Meiryo"/>
              </a:rPr>
              <a:t>「近畿在住の</a:t>
            </a:r>
            <a:r>
              <a:rPr lang="en-US" altLang="ja-JP" sz="2600" b="1" dirty="0">
                <a:solidFill>
                  <a:srgbClr val="073763"/>
                </a:solidFill>
                <a:latin typeface="Meiryo"/>
                <a:ea typeface="Meiryo"/>
                <a:cs typeface="Meiryo"/>
                <a:sym typeface="Meiryo"/>
              </a:rPr>
              <a:t>20</a:t>
            </a:r>
            <a:r>
              <a:rPr lang="ja-JP" altLang="en-US" sz="2600" b="1" dirty="0">
                <a:solidFill>
                  <a:srgbClr val="073763"/>
                </a:solidFill>
                <a:latin typeface="Meiryo"/>
                <a:ea typeface="Meiryo"/>
                <a:cs typeface="Meiryo"/>
                <a:sym typeface="Meiryo"/>
              </a:rPr>
              <a:t>代の独身女性</a:t>
            </a:r>
            <a:r>
              <a:rPr lang="en-US" altLang="ja-JP" sz="2600" b="1" dirty="0">
                <a:solidFill>
                  <a:srgbClr val="073763"/>
                </a:solidFill>
                <a:latin typeface="Meiryo"/>
                <a:ea typeface="Meiryo"/>
                <a:cs typeface="Meiryo"/>
                <a:sym typeface="Meiryo"/>
              </a:rPr>
              <a:t>(</a:t>
            </a:r>
            <a:r>
              <a:rPr lang="ja-JP" altLang="en-US" sz="2600" b="1" dirty="0">
                <a:solidFill>
                  <a:srgbClr val="073763"/>
                </a:solidFill>
                <a:latin typeface="Meiryo"/>
                <a:ea typeface="Meiryo"/>
                <a:cs typeface="Meiryo"/>
                <a:sym typeface="Meiryo"/>
              </a:rPr>
              <a:t>社会人</a:t>
            </a:r>
            <a:r>
              <a:rPr lang="en-US" altLang="ja-JP" sz="2600" b="1" dirty="0">
                <a:solidFill>
                  <a:srgbClr val="073763"/>
                </a:solidFill>
                <a:latin typeface="Meiryo"/>
                <a:ea typeface="Meiryo"/>
                <a:cs typeface="Meiryo"/>
                <a:sym typeface="Meiryo"/>
              </a:rPr>
              <a:t>)</a:t>
            </a:r>
            <a:r>
              <a:rPr lang="ja-JP" altLang="en-US" sz="2600" b="1" dirty="0">
                <a:solidFill>
                  <a:srgbClr val="073763"/>
                </a:solidFill>
                <a:latin typeface="Meiryo"/>
                <a:ea typeface="Meiryo"/>
                <a:cs typeface="Meiryo"/>
                <a:sym typeface="Meiryo"/>
              </a:rPr>
              <a:t>」</a:t>
            </a:r>
            <a:endParaRPr sz="2600" b="1" dirty="0">
              <a:solidFill>
                <a:srgbClr val="073763"/>
              </a:solidFill>
              <a:latin typeface="Meiryo"/>
              <a:ea typeface="Meiryo"/>
              <a:cs typeface="Meiryo"/>
              <a:sym typeface="Meiryo"/>
            </a:endParaRPr>
          </a:p>
        </p:txBody>
      </p:sp>
      <p:sp>
        <p:nvSpPr>
          <p:cNvPr id="98" name="Google Shape;98;p17"/>
          <p:cNvSpPr/>
          <p:nvPr/>
        </p:nvSpPr>
        <p:spPr>
          <a:xfrm>
            <a:off x="3727875" y="2907850"/>
            <a:ext cx="1403700" cy="719400"/>
          </a:xfrm>
          <a:prstGeom prst="downArrow">
            <a:avLst>
              <a:gd name="adj1" fmla="val 50000"/>
              <a:gd name="adj2" fmla="val 50000"/>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7</a:t>
            </a:fld>
            <a:endParaRPr/>
          </a:p>
        </p:txBody>
      </p:sp>
    </p:spTree>
    <p:extLst>
      <p:ext uri="{BB962C8B-B14F-4D97-AF65-F5344CB8AC3E}">
        <p14:creationId xmlns:p14="http://schemas.microsoft.com/office/powerpoint/2010/main" val="2638701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390649"/>
            <a:ext cx="8110500" cy="5048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ja-JP" sz="1800" dirty="0">
                <a:latin typeface="Meiryo"/>
                <a:ea typeface="Meiryo"/>
                <a:cs typeface="Meiryo"/>
                <a:sym typeface="Meiryo"/>
              </a:rPr>
              <a:t>【</a:t>
            </a:r>
            <a:r>
              <a:rPr lang="ja-JP" altLang="en-US" sz="1800" dirty="0">
                <a:latin typeface="Meiryo"/>
                <a:ea typeface="Meiryo"/>
                <a:cs typeface="Meiryo"/>
                <a:sym typeface="Meiryo"/>
              </a:rPr>
              <a:t>背景</a:t>
            </a:r>
            <a:r>
              <a:rPr lang="en-US" altLang="ja-JP" sz="1800" dirty="0">
                <a:latin typeface="Meiryo"/>
                <a:ea typeface="Meiryo"/>
                <a:cs typeface="Meiryo"/>
                <a:sym typeface="Meiryo"/>
              </a:rPr>
              <a:t>】</a:t>
            </a:r>
            <a:r>
              <a:rPr lang="ja-JP" altLang="en-US" sz="1800" dirty="0">
                <a:latin typeface="Meiryo"/>
                <a:ea typeface="Meiryo"/>
                <a:cs typeface="Meiryo"/>
                <a:sym typeface="Meiryo"/>
              </a:rPr>
              <a:t>カップルや夫婦間ではより女性の意見が反映される傾向</a:t>
            </a:r>
            <a:endParaRPr sz="1800" dirty="0">
              <a:latin typeface="Meiryo"/>
              <a:ea typeface="Meiryo"/>
              <a:cs typeface="Meiryo"/>
              <a:sym typeface="Meiryo"/>
            </a:endParaRPr>
          </a:p>
        </p:txBody>
      </p:sp>
      <p:cxnSp>
        <p:nvCxnSpPr>
          <p:cNvPr id="202" name="Google Shape;202;p27"/>
          <p:cNvCxnSpPr>
            <a:cxnSpLocks/>
            <a:stCxn id="199" idx="1"/>
            <a:endCxn id="199" idx="1"/>
          </p:cNvCxnSpPr>
          <p:nvPr/>
        </p:nvCxnSpPr>
        <p:spPr>
          <a:xfrm>
            <a:off x="516750" y="1643062"/>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3600" dirty="0">
                <a:latin typeface="Meiryo"/>
                <a:ea typeface="Meiryo"/>
                <a:cs typeface="Meiryo"/>
                <a:sym typeface="Meiryo"/>
              </a:rPr>
              <a:t>2. </a:t>
            </a:r>
            <a:r>
              <a:rPr lang="ja-JP" altLang="en-US" sz="3600" dirty="0">
                <a:latin typeface="Meiryo"/>
                <a:ea typeface="Meiryo"/>
                <a:cs typeface="Meiryo"/>
                <a:sym typeface="Meiryo"/>
              </a:rPr>
              <a:t>提案概要 </a:t>
            </a:r>
            <a:r>
              <a:rPr lang="en-US" altLang="ja-JP" sz="3600" dirty="0">
                <a:latin typeface="Meiryo"/>
                <a:ea typeface="Meiryo"/>
                <a:cs typeface="Meiryo"/>
                <a:sym typeface="Meiryo"/>
              </a:rPr>
              <a:t>-</a:t>
            </a:r>
            <a:r>
              <a:rPr lang="ja-JP" altLang="en-US" sz="3600" dirty="0">
                <a:latin typeface="Meiryo"/>
                <a:ea typeface="Meiryo"/>
                <a:cs typeface="Meiryo"/>
                <a:sym typeface="Meiryo"/>
              </a:rPr>
              <a:t>背景</a:t>
            </a:r>
            <a:r>
              <a:rPr lang="en-US" altLang="ja-JP" sz="3600" dirty="0">
                <a:latin typeface="Meiryo"/>
                <a:ea typeface="Meiryo"/>
                <a:cs typeface="Meiryo"/>
                <a:sym typeface="Meiryo"/>
              </a:rPr>
              <a:t>-</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8</a:t>
            </a:fld>
            <a:endParaRPr/>
          </a:p>
        </p:txBody>
      </p:sp>
      <p:pic>
        <p:nvPicPr>
          <p:cNvPr id="6" name="図 5">
            <a:extLst>
              <a:ext uri="{FF2B5EF4-FFF2-40B4-BE49-F238E27FC236}">
                <a16:creationId xmlns:a16="http://schemas.microsoft.com/office/drawing/2014/main" id="{DA9F896D-B714-4A8C-9291-E436F84F6099}"/>
              </a:ext>
            </a:extLst>
          </p:cNvPr>
          <p:cNvPicPr>
            <a:picLocks noChangeAspect="1"/>
          </p:cNvPicPr>
          <p:nvPr/>
        </p:nvPicPr>
        <p:blipFill>
          <a:blip r:embed="rId3"/>
          <a:stretch>
            <a:fillRect/>
          </a:stretch>
        </p:blipFill>
        <p:spPr>
          <a:xfrm>
            <a:off x="1628776" y="1746403"/>
            <a:ext cx="5715000" cy="3120872"/>
          </a:xfrm>
          <a:prstGeom prst="rect">
            <a:avLst/>
          </a:prstGeom>
        </p:spPr>
      </p:pic>
      <p:sp>
        <p:nvSpPr>
          <p:cNvPr id="12" name="Google Shape;87;p18">
            <a:extLst>
              <a:ext uri="{FF2B5EF4-FFF2-40B4-BE49-F238E27FC236}">
                <a16:creationId xmlns:a16="http://schemas.microsoft.com/office/drawing/2014/main" id="{CC5AF29F-D92E-45AA-B633-9776CF88B96D}"/>
              </a:ext>
            </a:extLst>
          </p:cNvPr>
          <p:cNvSpPr txBox="1"/>
          <p:nvPr/>
        </p:nvSpPr>
        <p:spPr>
          <a:xfrm>
            <a:off x="5648324" y="4800350"/>
            <a:ext cx="3056625" cy="3308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950" dirty="0">
                <a:solidFill>
                  <a:schemeClr val="dk1"/>
                </a:solidFill>
                <a:latin typeface="メイリオ" panose="020B0604030504040204" pitchFamily="50" charset="-128"/>
                <a:ea typeface="メイリオ" panose="020B0604030504040204" pitchFamily="50" charset="-128"/>
              </a:rPr>
              <a:t>参考：</a:t>
            </a:r>
            <a:r>
              <a:rPr lang="ja" sz="950" dirty="0">
                <a:solidFill>
                  <a:schemeClr val="dk1"/>
                </a:solidFill>
                <a:highlight>
                  <a:srgbClr val="FFFFFF"/>
                </a:highlight>
                <a:latin typeface="メイリオ" panose="020B0604030504040204" pitchFamily="50" charset="-128"/>
                <a:ea typeface="メイリオ" panose="020B0604030504040204" pitchFamily="50" charset="-128"/>
                <a:cs typeface="Meiryo"/>
                <a:sym typeface="Meiryo"/>
              </a:rPr>
              <a:t>DeNAトラベル「カップル・夫婦の旅行事情」</a:t>
            </a:r>
            <a:endParaRPr sz="1200" dirty="0">
              <a:solidFill>
                <a:schemeClr val="dk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90015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516750" y="1502949"/>
            <a:ext cx="8110500" cy="47825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700" b="1" dirty="0">
                <a:latin typeface="Meiryo"/>
                <a:ea typeface="Meiryo"/>
                <a:cs typeface="Meiryo"/>
                <a:sym typeface="Meiryo"/>
              </a:rPr>
              <a:t>「疲れた週末に訪れたい東かがわ」</a:t>
            </a:r>
            <a:endParaRPr sz="2500" dirty="0">
              <a:latin typeface="Meiryo"/>
              <a:ea typeface="Meiryo"/>
              <a:cs typeface="Meiryo"/>
              <a:sym typeface="Meiryo"/>
            </a:endParaRPr>
          </a:p>
        </p:txBody>
      </p:sp>
      <p:sp>
        <p:nvSpPr>
          <p:cNvPr id="201" name="Google Shape;201;p27"/>
          <p:cNvSpPr txBox="1"/>
          <p:nvPr/>
        </p:nvSpPr>
        <p:spPr>
          <a:xfrm>
            <a:off x="680700" y="2146669"/>
            <a:ext cx="7782600" cy="1431131"/>
          </a:xfrm>
          <a:prstGeom prst="rect">
            <a:avLst/>
          </a:prstGeom>
          <a:solidFill>
            <a:srgbClr val="CFE2F3"/>
          </a:solidFill>
          <a:ln>
            <a:noFill/>
          </a:ln>
        </p:spPr>
        <p:txBody>
          <a:bodyPr spcFirstLastPara="1" wrap="square" lIns="91425" tIns="91425" rIns="91425" bIns="91425" anchor="t" anchorCtr="0">
            <a:spAutoFit/>
          </a:bodyPr>
          <a:lstStyle/>
          <a:p>
            <a:pPr marL="457200" lvl="0" indent="-349250" algn="l" rtl="0">
              <a:lnSpc>
                <a:spcPct val="150000"/>
              </a:lnSpc>
              <a:spcBef>
                <a:spcPts val="0"/>
              </a:spcBef>
              <a:spcAft>
                <a:spcPts val="0"/>
              </a:spcAft>
              <a:buClr>
                <a:srgbClr val="1F3864"/>
              </a:buClr>
              <a:buSzPts val="1900"/>
              <a:buFont typeface="Meiryo"/>
              <a:buChar char="➢"/>
            </a:pPr>
            <a:r>
              <a:rPr lang="ja-JP" altLang="en-US" sz="1800" b="1" dirty="0">
                <a:solidFill>
                  <a:srgbClr val="1F3864"/>
                </a:solidFill>
                <a:latin typeface="Meiryo"/>
                <a:ea typeface="Meiryo"/>
                <a:cs typeface="Meiryo"/>
                <a:sym typeface="Meiryo"/>
              </a:rPr>
              <a:t>時間帯を決めずに自由に回れることを重視</a:t>
            </a:r>
          </a:p>
          <a:p>
            <a:pPr marL="457200" lvl="0" indent="-349250" algn="l" rtl="0">
              <a:lnSpc>
                <a:spcPct val="150000"/>
              </a:lnSpc>
              <a:spcBef>
                <a:spcPts val="0"/>
              </a:spcBef>
              <a:spcAft>
                <a:spcPts val="0"/>
              </a:spcAft>
              <a:buClr>
                <a:srgbClr val="1F3864"/>
              </a:buClr>
              <a:buSzPts val="1900"/>
              <a:buFont typeface="Meiryo"/>
              <a:buChar char="➢"/>
            </a:pPr>
            <a:r>
              <a:rPr lang="ja-JP" altLang="en-US" sz="1800" b="1" dirty="0">
                <a:solidFill>
                  <a:srgbClr val="1F3864"/>
                </a:solidFill>
                <a:latin typeface="Meiryo"/>
                <a:ea typeface="Meiryo"/>
                <a:cs typeface="Meiryo"/>
                <a:sym typeface="Meiryo"/>
              </a:rPr>
              <a:t>プランに含まれる券を旅行期間内の自由なタイミングで使用可能に</a:t>
            </a:r>
            <a:endParaRPr lang="en-US" altLang="ja-JP" sz="1800" b="1" dirty="0">
              <a:solidFill>
                <a:srgbClr val="1F3864"/>
              </a:solidFill>
              <a:latin typeface="Meiryo"/>
              <a:ea typeface="Meiryo"/>
              <a:cs typeface="Meiryo"/>
              <a:sym typeface="Meiryo"/>
            </a:endParaRPr>
          </a:p>
          <a:p>
            <a:pPr marL="457200" indent="-349250">
              <a:lnSpc>
                <a:spcPct val="150000"/>
              </a:lnSpc>
              <a:buClr>
                <a:srgbClr val="1F3864"/>
              </a:buClr>
              <a:buSzPts val="1900"/>
              <a:buFont typeface="Meiryo"/>
              <a:buChar char="➢"/>
            </a:pPr>
            <a:r>
              <a:rPr lang="ja-JP" altLang="en-US" sz="1800" b="1" dirty="0">
                <a:solidFill>
                  <a:srgbClr val="1F3864"/>
                </a:solidFill>
                <a:latin typeface="Meiryo"/>
                <a:ea typeface="Meiryo"/>
                <a:cs typeface="Meiryo"/>
                <a:sym typeface="Meiryo"/>
              </a:rPr>
              <a:t>「アクテビティ」「健康」「映え」の</a:t>
            </a:r>
            <a:r>
              <a:rPr lang="en-US" altLang="ja-JP" sz="1800" b="1" dirty="0">
                <a:solidFill>
                  <a:srgbClr val="1F3864"/>
                </a:solidFill>
                <a:latin typeface="Meiryo"/>
                <a:ea typeface="Meiryo"/>
                <a:cs typeface="Meiryo"/>
                <a:sym typeface="Meiryo"/>
              </a:rPr>
              <a:t>3</a:t>
            </a:r>
            <a:r>
              <a:rPr lang="ja-JP" altLang="en-US" sz="1800" b="1" dirty="0">
                <a:solidFill>
                  <a:srgbClr val="1F3864"/>
                </a:solidFill>
                <a:latin typeface="Meiryo"/>
                <a:ea typeface="Meiryo"/>
                <a:cs typeface="Meiryo"/>
                <a:sym typeface="Meiryo"/>
              </a:rPr>
              <a:t>つのテーマでプランを作成</a:t>
            </a:r>
            <a:endParaRPr lang="en-US" altLang="ja-JP" sz="1800" b="1" dirty="0">
              <a:solidFill>
                <a:srgbClr val="1F3864"/>
              </a:solidFill>
              <a:latin typeface="Meiryo"/>
              <a:ea typeface="Meiryo"/>
              <a:cs typeface="Meiryo"/>
              <a:sym typeface="Meiryo"/>
            </a:endParaRPr>
          </a:p>
        </p:txBody>
      </p:sp>
      <p:cxnSp>
        <p:nvCxnSpPr>
          <p:cNvPr id="202" name="Google Shape;202;p27"/>
          <p:cNvCxnSpPr>
            <a:cxnSpLocks/>
            <a:stCxn id="199" idx="1"/>
            <a:endCxn id="199" idx="1"/>
          </p:cNvCxnSpPr>
          <p:nvPr/>
        </p:nvCxnSpPr>
        <p:spPr>
          <a:xfrm>
            <a:off x="516750" y="1742075"/>
            <a:ext cx="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7"/>
          <p:cNvSpPr txBox="1">
            <a:spLocks noGrp="1"/>
          </p:cNvSpPr>
          <p:nvPr>
            <p:ph type="title"/>
          </p:nvPr>
        </p:nvSpPr>
        <p:spPr>
          <a:xfrm>
            <a:off x="439050" y="343150"/>
            <a:ext cx="8265900" cy="8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3600" dirty="0">
                <a:latin typeface="Meiryo"/>
                <a:ea typeface="Meiryo"/>
                <a:cs typeface="Meiryo"/>
                <a:sym typeface="Meiryo"/>
              </a:rPr>
              <a:t>3. </a:t>
            </a:r>
            <a:r>
              <a:rPr lang="ja-JP" altLang="en-US" sz="3600" dirty="0">
                <a:latin typeface="Meiryo"/>
                <a:ea typeface="Meiryo"/>
                <a:cs typeface="Meiryo"/>
                <a:sym typeface="Meiryo"/>
              </a:rPr>
              <a:t>プラン概要</a:t>
            </a:r>
            <a:endParaRPr sz="3600" dirty="0">
              <a:latin typeface="Meiryo"/>
              <a:ea typeface="Meiryo"/>
              <a:cs typeface="Meiryo"/>
              <a:sym typeface="Meiryo"/>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9</a:t>
            </a:fld>
            <a:endParaRPr/>
          </a:p>
        </p:txBody>
      </p:sp>
      <p:sp>
        <p:nvSpPr>
          <p:cNvPr id="9" name="Google Shape;199;p27">
            <a:extLst>
              <a:ext uri="{FF2B5EF4-FFF2-40B4-BE49-F238E27FC236}">
                <a16:creationId xmlns:a16="http://schemas.microsoft.com/office/drawing/2014/main" id="{E762A81C-EA12-46B7-AF87-7E07F0DF0CA8}"/>
              </a:ext>
            </a:extLst>
          </p:cNvPr>
          <p:cNvSpPr txBox="1"/>
          <p:nvPr/>
        </p:nvSpPr>
        <p:spPr>
          <a:xfrm>
            <a:off x="680700" y="3635160"/>
            <a:ext cx="7946550" cy="13427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000" b="1" dirty="0">
                <a:latin typeface="Meiryo"/>
                <a:ea typeface="Meiryo"/>
                <a:cs typeface="Meiryo"/>
                <a:sym typeface="Meiryo"/>
              </a:rPr>
              <a:t>・割引券の例</a:t>
            </a:r>
            <a:endParaRPr lang="en-US" altLang="ja-JP" sz="2000" b="1" dirty="0">
              <a:latin typeface="Meiryo"/>
              <a:ea typeface="Meiryo"/>
              <a:cs typeface="Meiryo"/>
              <a:sym typeface="Meiryo"/>
            </a:endParaRPr>
          </a:p>
          <a:p>
            <a:pPr marL="0" lvl="0" indent="0" algn="l" rtl="0">
              <a:spcBef>
                <a:spcPts val="0"/>
              </a:spcBef>
              <a:spcAft>
                <a:spcPts val="0"/>
              </a:spcAft>
              <a:buNone/>
            </a:pPr>
            <a:r>
              <a:rPr lang="ja-JP" altLang="en-US" sz="1800" dirty="0">
                <a:latin typeface="Meiryo"/>
                <a:ea typeface="Meiryo"/>
                <a:cs typeface="Meiryo"/>
                <a:sym typeface="Meiryo"/>
              </a:rPr>
              <a:t>　レンタカーが使えるプラン</a:t>
            </a:r>
          </a:p>
          <a:p>
            <a:pPr marL="0" lvl="0" indent="0" algn="l" rtl="0">
              <a:spcBef>
                <a:spcPts val="0"/>
              </a:spcBef>
              <a:spcAft>
                <a:spcPts val="0"/>
              </a:spcAft>
              <a:buNone/>
            </a:pPr>
            <a:r>
              <a:rPr lang="ja-JP" altLang="en-US" sz="1800" dirty="0">
                <a:latin typeface="Meiryo"/>
                <a:ea typeface="Meiryo"/>
                <a:cs typeface="Meiryo"/>
                <a:sym typeface="Meiryo"/>
              </a:rPr>
              <a:t>　その地域で遊べる・体験できる券</a:t>
            </a:r>
          </a:p>
          <a:p>
            <a:pPr marL="0" lvl="0" indent="0" algn="l" rtl="0">
              <a:spcBef>
                <a:spcPts val="0"/>
              </a:spcBef>
              <a:spcAft>
                <a:spcPts val="0"/>
              </a:spcAft>
              <a:buNone/>
            </a:pPr>
            <a:r>
              <a:rPr lang="ja-JP" altLang="en-US" sz="1800" dirty="0">
                <a:latin typeface="Meiryo"/>
                <a:ea typeface="Meiryo"/>
                <a:cs typeface="Meiryo"/>
                <a:sym typeface="Meiryo"/>
              </a:rPr>
              <a:t>　温泉チケット</a:t>
            </a:r>
          </a:p>
          <a:p>
            <a:pPr marL="0" lvl="0" indent="0" algn="l" rtl="0">
              <a:spcBef>
                <a:spcPts val="0"/>
              </a:spcBef>
              <a:spcAft>
                <a:spcPts val="0"/>
              </a:spcAft>
              <a:buNone/>
            </a:pPr>
            <a:endParaRPr sz="2000" dirty="0">
              <a:latin typeface="Meiryo"/>
              <a:ea typeface="Meiryo"/>
              <a:cs typeface="Meiryo"/>
              <a:sym typeface="Meiryo"/>
            </a:endParaRPr>
          </a:p>
        </p:txBody>
      </p:sp>
    </p:spTree>
    <p:extLst>
      <p:ext uri="{BB962C8B-B14F-4D97-AF65-F5344CB8AC3E}">
        <p14:creationId xmlns:p14="http://schemas.microsoft.com/office/powerpoint/2010/main" val="1735446503"/>
      </p:ext>
    </p:extLst>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明朝"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1750</TotalTime>
  <Words>6601</Words>
  <Application>Microsoft Office PowerPoint</Application>
  <PresentationFormat>画面に合わせる (16:9)</PresentationFormat>
  <Paragraphs>484</Paragraphs>
  <Slides>53</Slides>
  <Notes>50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53</vt:i4>
      </vt:variant>
    </vt:vector>
  </HeadingPairs>
  <TitlesOfParts>
    <vt:vector size="63" baseType="lpstr">
      <vt:lpstr>Arial</vt:lpstr>
      <vt:lpstr>Merriweather</vt:lpstr>
      <vt:lpstr>メイリオ</vt:lpstr>
      <vt:lpstr>Wingdings</vt:lpstr>
      <vt:lpstr>Verdana</vt:lpstr>
      <vt:lpstr>Quattrocento Sans</vt:lpstr>
      <vt:lpstr>メイリオ</vt:lpstr>
      <vt:lpstr>Roboto</vt:lpstr>
      <vt:lpstr>游明朝</vt:lpstr>
      <vt:lpstr>Paradigm</vt:lpstr>
      <vt:lpstr>地方自治体班</vt:lpstr>
      <vt:lpstr>地方自治体班 発表の流れ</vt:lpstr>
      <vt:lpstr>東かがわ市へのご提案</vt:lpstr>
      <vt:lpstr>東かがわ市</vt:lpstr>
      <vt:lpstr>1. 現状</vt:lpstr>
      <vt:lpstr>2. 提案概要</vt:lpstr>
      <vt:lpstr>2. 提案概要 -ターゲット-</vt:lpstr>
      <vt:lpstr>2. 提案概要 -背景-</vt:lpstr>
      <vt:lpstr>3. プラン概要</vt:lpstr>
      <vt:lpstr>3. プラン概要</vt:lpstr>
      <vt:lpstr>3. プラン概要</vt:lpstr>
      <vt:lpstr>4. プラン内容 -➀アクテビティ-</vt:lpstr>
      <vt:lpstr>4. プラン内容 -➀アクテビティ-</vt:lpstr>
      <vt:lpstr>4. プラン内容 -➀アクテビティ-</vt:lpstr>
      <vt:lpstr>4. プラン内容 -②健康-</vt:lpstr>
      <vt:lpstr>4. プラン内容 -②健康-</vt:lpstr>
      <vt:lpstr>4. プラン内容 -②健康-</vt:lpstr>
      <vt:lpstr>4. プラン内容 -②健康-</vt:lpstr>
      <vt:lpstr>4. プラン内容 -③映え-</vt:lpstr>
      <vt:lpstr>4. プラン内容 -③映え-</vt:lpstr>
      <vt:lpstr>4. プラン内容 -③映え-</vt:lpstr>
      <vt:lpstr>5. 感染症対策</vt:lpstr>
      <vt:lpstr>６．PR方法</vt:lpstr>
      <vt:lpstr>７．財務計画</vt:lpstr>
      <vt:lpstr>８．総括</vt:lpstr>
      <vt:lpstr>鬼北町へのご提案</vt:lpstr>
      <vt:lpstr>鬼北町</vt:lpstr>
      <vt:lpstr>1. 現状</vt:lpstr>
      <vt:lpstr>2. 事業ドメイン</vt:lpstr>
      <vt:lpstr>PowerPoint プレゼンテーション</vt:lpstr>
      <vt:lpstr>2. 事業ドメイン -詳細-</vt:lpstr>
      <vt:lpstr>3. 提案内容</vt:lpstr>
      <vt:lpstr>他地域との差別化ポイント</vt:lpstr>
      <vt:lpstr>鹿児島県垂水市の事例</vt:lpstr>
      <vt:lpstr>3. 提案内容 -詳細-</vt:lpstr>
      <vt:lpstr>地図</vt:lpstr>
      <vt:lpstr>3. 提案内容 -詳細-</vt:lpstr>
      <vt:lpstr>4. PR方法</vt:lpstr>
      <vt:lpstr>PR成功後の提案</vt:lpstr>
      <vt:lpstr>PR成功後の提案</vt:lpstr>
      <vt:lpstr>PowerPoint プレゼンテーション</vt:lpstr>
      <vt:lpstr>5. 提案内容 -背景-</vt:lpstr>
      <vt:lpstr>5. 提案内容 -背景-</vt:lpstr>
      <vt:lpstr>PR方法➀</vt:lpstr>
      <vt:lpstr>PR方法➀ -広告媒体の例-</vt:lpstr>
      <vt:lpstr>PR方法②</vt:lpstr>
      <vt:lpstr>PR方法② -紹介者の想定-</vt:lpstr>
      <vt:lpstr>PRポイント</vt:lpstr>
      <vt:lpstr>PRポイント➀</vt:lpstr>
      <vt:lpstr>PRポイント②</vt:lpstr>
      <vt:lpstr>PRポイント③</vt:lpstr>
      <vt:lpstr>PRポイント </vt:lpstr>
      <vt:lpstr>PRポイント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LAMY safari 　プロモーション企画案</dc:title>
  <dc:creator>倉持茜里</dc:creator>
  <cp:lastModifiedBy>鈴木 佑香</cp:lastModifiedBy>
  <cp:revision>52</cp:revision>
  <dcterms:modified xsi:type="dcterms:W3CDTF">2021-09-17T00:33:18Z</dcterms:modified>
</cp:coreProperties>
</file>