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embeddedFontLst>
    <p:embeddedFont>
      <p:font typeface="Catamaran Thin" panose="020B0600070205080204" charset="0"/>
      <p:regular r:id="rId51"/>
      <p:bold r:id="rId52"/>
    </p:embeddedFont>
    <p:embeddedFont>
      <p:font typeface="Fira Sans Extra Condensed Medium" panose="020B0600070205080204" charset="0"/>
      <p:regular r:id="rId53"/>
      <p:bold r:id="rId54"/>
      <p:italic r:id="rId55"/>
      <p:boldItalic r:id="rId56"/>
    </p:embeddedFont>
    <p:embeddedFont>
      <p:font typeface="Livvic" panose="020B0600070205080204" charset="0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hr8mmdjFlORL6JPCbQg19BpVB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f069096f3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f069096f3f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069096f3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f069096f3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" name="Google Shape;63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700">
                <a:solidFill>
                  <a:schemeClr val="dk1"/>
                </a:solidFill>
              </a:rPr>
              <a:t>ワークマンハウスの数を増やしたい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700">
                <a:solidFill>
                  <a:schemeClr val="dk1"/>
                </a:solidFill>
              </a:rPr>
              <a:t>　　　　　　↓</a:t>
            </a:r>
            <a:endParaRPr sz="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700">
                <a:solidFill>
                  <a:schemeClr val="dk1"/>
                </a:solidFill>
              </a:rPr>
              <a:t>そのためには、既存の施設の活性化が大切になってくる</a:t>
            </a:r>
            <a:endParaRPr sz="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9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59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8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8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9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69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69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69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7" name="Google Shape;67;p69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69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0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2" name="Google Shape;72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1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7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2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72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3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3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4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7" name="Google Shape;87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5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75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75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75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75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75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75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6" name="Google Shape;96;p75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75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75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75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" name="Google Shape;100;p75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75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6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76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76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76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76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0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60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" name="Google Shape;16;p60"/>
          <p:cNvSpPr txBox="1">
            <a:spLocks noGrp="1"/>
          </p:cNvSpPr>
          <p:nvPr>
            <p:ph type="title" idx="2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" name="Google Shape;17;p60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60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" name="Google Shape;19;p60"/>
          <p:cNvSpPr txBox="1">
            <a:spLocks noGrp="1"/>
          </p:cNvSpPr>
          <p:nvPr>
            <p:ph type="title" idx="5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" name="Google Shape;20;p60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60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" name="Google Shape;22;p60"/>
          <p:cNvSpPr txBox="1">
            <a:spLocks noGrp="1"/>
          </p:cNvSpPr>
          <p:nvPr>
            <p:ph type="title" idx="8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title" idx="15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7" name="Google Shape;27;p60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60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60"/>
          <p:cNvSpPr txBox="1">
            <a:spLocks noGrp="1"/>
          </p:cNvSpPr>
          <p:nvPr>
            <p:ph type="title" idx="18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0" name="Google Shape;30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1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" name="Google Shape;33;p61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4" name="Google Shape;34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>
  <p:cSld name="タイトルのみ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46" name="Google Shape;46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5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5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" name="Google Shape;50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6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66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motelock.kke.co.jp/article/dx-and-hote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mlit.go.jp:8088/common/001271444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29704" y="0"/>
            <a:ext cx="69294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rgbClr val="908269">
              <a:alpha val="8588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"/>
          <p:cNvSpPr txBox="1">
            <a:spLocks noGrp="1"/>
          </p:cNvSpPr>
          <p:nvPr>
            <p:ph type="subTitle" idx="1"/>
          </p:nvPr>
        </p:nvSpPr>
        <p:spPr>
          <a:xfrm>
            <a:off x="661724" y="3064793"/>
            <a:ext cx="2935420" cy="50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ja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桜美林大学　坂田ゼミ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"/>
          <p:cNvSpPr txBox="1">
            <a:spLocks noGrp="1"/>
          </p:cNvSpPr>
          <p:nvPr>
            <p:ph type="ctrTitle"/>
          </p:nvPr>
        </p:nvSpPr>
        <p:spPr>
          <a:xfrm>
            <a:off x="519075" y="1327494"/>
            <a:ext cx="53613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j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ステイ事業</a:t>
            </a:r>
            <a:br>
              <a:rPr lang="j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プロジェクト報告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"/>
          <p:cNvSpPr txBox="1">
            <a:spLocks noGrp="1"/>
          </p:cNvSpPr>
          <p:nvPr>
            <p:ph type="title"/>
          </p:nvPr>
        </p:nvSpPr>
        <p:spPr>
          <a:xfrm>
            <a:off x="161575" y="16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950"/>
              <a:t>宿泊者の希望と現状</a:t>
            </a:r>
            <a:endParaRPr sz="3950"/>
          </a:p>
        </p:txBody>
      </p:sp>
      <p:sp>
        <p:nvSpPr>
          <p:cNvPr id="221" name="Google Shape;221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300"/>
              <a:t>旅館への宿泊ニーズは高いものの、実際の宿泊とのギャップも大きい</a:t>
            </a:r>
            <a:endParaRPr sz="23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/>
          </a:blip>
          <a:srcRect l="34191" t="29692" r="11920" b="10333"/>
          <a:stretch/>
        </p:blipFill>
        <p:spPr>
          <a:xfrm>
            <a:off x="598800" y="2011350"/>
            <a:ext cx="7646150" cy="29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8"/>
          <p:cNvSpPr/>
          <p:nvPr/>
        </p:nvSpPr>
        <p:spPr>
          <a:xfrm>
            <a:off x="5040925" y="3029375"/>
            <a:ext cx="921300" cy="1840200"/>
          </a:xfrm>
          <a:prstGeom prst="flowChartAlternateProcess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8"/>
          <p:cNvSpPr/>
          <p:nvPr/>
        </p:nvSpPr>
        <p:spPr>
          <a:xfrm>
            <a:off x="60950" y="872179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"/>
          <p:cNvSpPr txBox="1">
            <a:spLocks noGrp="1"/>
          </p:cNvSpPr>
          <p:nvPr>
            <p:ph type="title"/>
          </p:nvPr>
        </p:nvSpPr>
        <p:spPr>
          <a:xfrm>
            <a:off x="128875" y="16470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950"/>
              <a:t>DXしたい割合　実績</a:t>
            </a:r>
            <a:endParaRPr sz="3950"/>
          </a:p>
        </p:txBody>
      </p:sp>
      <p:sp>
        <p:nvSpPr>
          <p:cNvPr id="231" name="Google Shape;231;p9"/>
          <p:cNvSpPr txBox="1">
            <a:spLocks noGrp="1"/>
          </p:cNvSpPr>
          <p:nvPr>
            <p:ph type="body" idx="1"/>
          </p:nvPr>
        </p:nvSpPr>
        <p:spPr>
          <a:xfrm>
            <a:off x="311700" y="121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508"/>
              <a:t>・町・地方都市のデジタル化の割合</a:t>
            </a:r>
            <a:endParaRPr sz="2508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ja"/>
              <a:t>　</a:t>
            </a:r>
            <a:endParaRPr/>
          </a:p>
        </p:txBody>
      </p:sp>
      <p:pic>
        <p:nvPicPr>
          <p:cNvPr id="232" name="Google Shape;2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675" y="1704275"/>
            <a:ext cx="7895275" cy="32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9"/>
          <p:cNvSpPr/>
          <p:nvPr/>
        </p:nvSpPr>
        <p:spPr>
          <a:xfrm>
            <a:off x="128875" y="818041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11</a:t>
            </a:fld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3637975" y="3229925"/>
            <a:ext cx="688800" cy="475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"/>
          <p:cNvSpPr txBox="1">
            <a:spLocks noGrp="1"/>
          </p:cNvSpPr>
          <p:nvPr>
            <p:ph type="title"/>
          </p:nvPr>
        </p:nvSpPr>
        <p:spPr>
          <a:xfrm>
            <a:off x="138550" y="1647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3950"/>
              <a:t>旅館・ホテルの倒産状態</a:t>
            </a:r>
            <a:endParaRPr sz="3950"/>
          </a:p>
        </p:txBody>
      </p:sp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300"/>
              <a:t>宿泊施設の倒産件数は増加傾向にある</a:t>
            </a:r>
            <a:endParaRPr sz="23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2000"/>
          </a:p>
        </p:txBody>
      </p:sp>
      <p:pic>
        <p:nvPicPr>
          <p:cNvPr id="242" name="Google Shape;24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125" y="1619625"/>
            <a:ext cx="661745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0"/>
          <p:cNvSpPr/>
          <p:nvPr/>
        </p:nvSpPr>
        <p:spPr>
          <a:xfrm>
            <a:off x="128875" y="818041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/>
          </p:nvPr>
        </p:nvSpPr>
        <p:spPr>
          <a:xfrm>
            <a:off x="189825" y="200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287"/>
              <a:buFont typeface="Arial"/>
              <a:buNone/>
            </a:pPr>
            <a:r>
              <a:rPr lang="ja" sz="4350"/>
              <a:t>ホテル業界のデジタル化成功例</a:t>
            </a:r>
            <a:endParaRPr sz="43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1"/>
          </p:nvPr>
        </p:nvSpPr>
        <p:spPr>
          <a:xfrm>
            <a:off x="311700" y="11740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ja" sz="9200">
                <a:solidFill>
                  <a:schemeClr val="dk1"/>
                </a:solidFill>
              </a:rPr>
              <a:t>神奈川県鶴巻温泉「陣屋」</a:t>
            </a:r>
            <a:endParaRPr sz="9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9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ja" sz="9200">
                <a:solidFill>
                  <a:schemeClr val="dk1"/>
                </a:solidFill>
              </a:rPr>
              <a:t>　2008年：売上　</a:t>
            </a:r>
            <a:r>
              <a:rPr lang="ja" sz="9200">
                <a:solidFill>
                  <a:srgbClr val="FF0000"/>
                </a:solidFill>
              </a:rPr>
              <a:t>2.9億円</a:t>
            </a:r>
            <a:endParaRPr sz="9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ja" sz="9200">
                <a:solidFill>
                  <a:schemeClr val="dk1"/>
                </a:solidFill>
              </a:rPr>
              <a:t>　　　　　</a:t>
            </a:r>
            <a:endParaRPr sz="9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9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ja" sz="9200">
                <a:solidFill>
                  <a:schemeClr val="dk1"/>
                </a:solidFill>
              </a:rPr>
              <a:t>　</a:t>
            </a:r>
            <a:endParaRPr sz="9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ja" sz="9200">
                <a:solidFill>
                  <a:schemeClr val="dk1"/>
                </a:solidFill>
              </a:rPr>
              <a:t>　</a:t>
            </a:r>
            <a:endParaRPr sz="9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ja" sz="9200">
                <a:solidFill>
                  <a:schemeClr val="dk1"/>
                </a:solidFill>
              </a:rPr>
              <a:t>　2017年：売上　</a:t>
            </a:r>
            <a:r>
              <a:rPr lang="ja" sz="9200">
                <a:solidFill>
                  <a:srgbClr val="FF0000"/>
                </a:solidFill>
              </a:rPr>
              <a:t>5.6億円</a:t>
            </a:r>
            <a:endParaRPr sz="92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2478"/>
              <a:buFont typeface="Arial"/>
              <a:buNone/>
            </a:pPr>
            <a:r>
              <a:rPr lang="ja" sz="2589">
                <a:solidFill>
                  <a:schemeClr val="dk1"/>
                </a:solidFill>
              </a:rPr>
              <a:t>　　　　</a:t>
            </a:r>
            <a:endParaRPr sz="2589">
              <a:solidFill>
                <a:schemeClr val="dk1"/>
              </a:solidFill>
            </a:endParaRPr>
          </a:p>
        </p:txBody>
      </p:sp>
      <p:sp>
        <p:nvSpPr>
          <p:cNvPr id="251" name="Google Shape;251;p11"/>
          <p:cNvSpPr txBox="1"/>
          <p:nvPr/>
        </p:nvSpPr>
        <p:spPr>
          <a:xfrm>
            <a:off x="-1369450" y="4822225"/>
            <a:ext cx="5596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参考文献：</a:t>
            </a:r>
            <a:r>
              <a:rPr lang="ja" sz="800" b="0" i="0" u="sng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https://remotelock.kke.co.jp/article/dx-and-hotel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4650" y="1747325"/>
            <a:ext cx="4707650" cy="22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/>
          <p:nvPr/>
        </p:nvSpPr>
        <p:spPr>
          <a:xfrm>
            <a:off x="1768450" y="2485500"/>
            <a:ext cx="603900" cy="1072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97525" y="931479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4440"/>
              <a:t>閑散期事業案</a:t>
            </a:r>
            <a:endParaRPr sz="444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444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4440"/>
              <a:t>デジタル化</a:t>
            </a:r>
            <a:endParaRPr sz="4440"/>
          </a:p>
        </p:txBody>
      </p:sp>
      <p:sp>
        <p:nvSpPr>
          <p:cNvPr id="261" name="Google Shape;2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"/>
          <p:cNvSpPr txBox="1">
            <a:spLocks noGrp="1"/>
          </p:cNvSpPr>
          <p:nvPr>
            <p:ph type="title"/>
          </p:nvPr>
        </p:nvSpPr>
        <p:spPr>
          <a:xfrm>
            <a:off x="169200" y="91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3950"/>
              <a:t>宿泊施設数</a:t>
            </a:r>
            <a:endParaRPr sz="3950"/>
          </a:p>
        </p:txBody>
      </p:sp>
      <p:sp>
        <p:nvSpPr>
          <p:cNvPr id="267" name="Google Shape;267;p13"/>
          <p:cNvSpPr txBox="1">
            <a:spLocks noGrp="1"/>
          </p:cNvSpPr>
          <p:nvPr>
            <p:ph type="body" idx="1"/>
          </p:nvPr>
        </p:nvSpPr>
        <p:spPr>
          <a:xfrm>
            <a:off x="982650" y="1152475"/>
            <a:ext cx="6893700" cy="3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68" name="Google Shape;268;p13"/>
          <p:cNvPicPr preferRelativeResize="0"/>
          <p:nvPr/>
        </p:nvPicPr>
        <p:blipFill rotWithShape="1">
          <a:blip r:embed="rId3">
            <a:alphaModFix/>
          </a:blip>
          <a:srcRect l="44493" t="26864" r="4290" b="14683"/>
          <a:stretch/>
        </p:blipFill>
        <p:spPr>
          <a:xfrm>
            <a:off x="982650" y="1152475"/>
            <a:ext cx="6893827" cy="35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3"/>
          <p:cNvSpPr/>
          <p:nvPr/>
        </p:nvSpPr>
        <p:spPr>
          <a:xfrm>
            <a:off x="7200900" y="2257000"/>
            <a:ext cx="583500" cy="314700"/>
          </a:xfrm>
          <a:prstGeom prst="flowChartAlternateProcess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169200" y="77986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"/>
          <p:cNvSpPr txBox="1">
            <a:spLocks noGrp="1"/>
          </p:cNvSpPr>
          <p:nvPr>
            <p:ph type="title"/>
          </p:nvPr>
        </p:nvSpPr>
        <p:spPr>
          <a:xfrm>
            <a:off x="134075" y="153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950"/>
              <a:t>ターゲット</a:t>
            </a:r>
            <a:endParaRPr sz="3950"/>
          </a:p>
        </p:txBody>
      </p:sp>
      <p:sp>
        <p:nvSpPr>
          <p:cNvPr id="277" name="Google Shape;277;p14"/>
          <p:cNvSpPr txBox="1">
            <a:spLocks noGrp="1"/>
          </p:cNvSpPr>
          <p:nvPr>
            <p:ph type="body" idx="1"/>
          </p:nvPr>
        </p:nvSpPr>
        <p:spPr>
          <a:xfrm>
            <a:off x="311700" y="1107025"/>
            <a:ext cx="85206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400">
                <a:solidFill>
                  <a:schemeClr val="dk1"/>
                </a:solidFill>
              </a:rPr>
              <a:t>全国に</a:t>
            </a:r>
            <a:r>
              <a:rPr lang="ja" sz="2400">
                <a:solidFill>
                  <a:srgbClr val="FF0000"/>
                </a:solidFill>
              </a:rPr>
              <a:t>32,451</a:t>
            </a:r>
            <a:r>
              <a:rPr lang="ja" sz="2400">
                <a:solidFill>
                  <a:schemeClr val="dk1"/>
                </a:solidFill>
              </a:rPr>
              <a:t>件ある（平成30年度）</a:t>
            </a:r>
            <a:endParaRPr sz="24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2400">
                <a:solidFill>
                  <a:schemeClr val="dk1"/>
                </a:solidFill>
              </a:rPr>
              <a:t>アナログ主体の地方民宿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2400">
                <a:solidFill>
                  <a:schemeClr val="dk1"/>
                </a:solidFill>
              </a:rPr>
              <a:t>　　　　　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1632900" y="3487100"/>
            <a:ext cx="5878200" cy="12177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デジタル化・改良してもらう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4029600" y="2456125"/>
            <a:ext cx="1084800" cy="752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3200" y="1738025"/>
            <a:ext cx="2302625" cy="15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4"/>
          <p:cNvSpPr/>
          <p:nvPr/>
        </p:nvSpPr>
        <p:spPr>
          <a:xfrm>
            <a:off x="134075" y="843879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>
            <a:spLocks noGrp="1"/>
          </p:cNvSpPr>
          <p:nvPr>
            <p:ph type="title"/>
          </p:nvPr>
        </p:nvSpPr>
        <p:spPr>
          <a:xfrm>
            <a:off x="109700" y="92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1519"/>
              <a:buNone/>
            </a:pPr>
            <a:r>
              <a:rPr lang="ja" sz="4350"/>
              <a:t>なぜレッドホースがするのか？</a:t>
            </a:r>
            <a:endParaRPr sz="43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88" name="Google Shape;288;p15"/>
          <p:cNvSpPr txBox="1"/>
          <p:nvPr/>
        </p:nvSpPr>
        <p:spPr>
          <a:xfrm>
            <a:off x="1573375" y="1355325"/>
            <a:ext cx="6014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ja" sz="2500" b="0" i="0" u="none" strike="noStrike" cap="non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・地域活性化事業のノウハウを活かせる</a:t>
            </a:r>
            <a:endParaRPr sz="2500" b="0" i="0" u="none" strike="noStrike" cap="non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4252500" y="1924725"/>
            <a:ext cx="639000" cy="952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5"/>
          <p:cNvSpPr txBox="1"/>
          <p:nvPr/>
        </p:nvSpPr>
        <p:spPr>
          <a:xfrm>
            <a:off x="1096825" y="2945750"/>
            <a:ext cx="69672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・ふるさと納税の生産者さんに向けた施策が有効的である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→サイトページの作成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→管理画面の提供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→マルチチャネル化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→オムニチャネル化につなげる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109700" y="82861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 txBox="1">
            <a:spLocks noGrp="1"/>
          </p:cNvSpPr>
          <p:nvPr>
            <p:ph type="sldNum" idx="12"/>
          </p:nvPr>
        </p:nvSpPr>
        <p:spPr>
          <a:xfrm>
            <a:off x="510000" y="0"/>
            <a:ext cx="3000000" cy="300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>
            <a:spLocks noGrp="1"/>
          </p:cNvSpPr>
          <p:nvPr>
            <p:ph type="title"/>
          </p:nvPr>
        </p:nvSpPr>
        <p:spPr>
          <a:xfrm>
            <a:off x="109700" y="85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950"/>
              <a:t>競合他社</a:t>
            </a:r>
            <a:endParaRPr sz="3950"/>
          </a:p>
        </p:txBody>
      </p:sp>
      <p:sp>
        <p:nvSpPr>
          <p:cNvPr id="298" name="Google Shape;298;p16"/>
          <p:cNvSpPr txBox="1">
            <a:spLocks noGrp="1"/>
          </p:cNvSpPr>
          <p:nvPr>
            <p:ph type="body" idx="1"/>
          </p:nvPr>
        </p:nvSpPr>
        <p:spPr>
          <a:xfrm>
            <a:off x="463600" y="28669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9" name="Google Shape;299;p16"/>
          <p:cNvPicPr preferRelativeResize="0"/>
          <p:nvPr/>
        </p:nvPicPr>
        <p:blipFill rotWithShape="1">
          <a:blip r:embed="rId3">
            <a:alphaModFix/>
          </a:blip>
          <a:srcRect r="8020"/>
          <a:stretch/>
        </p:blipFill>
        <p:spPr>
          <a:xfrm>
            <a:off x="257463" y="2018475"/>
            <a:ext cx="4224123" cy="264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6"/>
          <p:cNvSpPr txBox="1"/>
          <p:nvPr/>
        </p:nvSpPr>
        <p:spPr>
          <a:xfrm>
            <a:off x="257475" y="1004825"/>
            <a:ext cx="416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例1：日本コスパ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→長期滞在者に向けた格安宿の予約サイト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3550" y="2018475"/>
            <a:ext cx="4100650" cy="26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/>
        </p:nvSpPr>
        <p:spPr>
          <a:xfrm>
            <a:off x="4883550" y="1004825"/>
            <a:ext cx="4260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例2：コセキエンタープライス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→工事出張者向けの宿泊情報サイト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6"/>
          <p:cNvSpPr/>
          <p:nvPr/>
        </p:nvSpPr>
        <p:spPr>
          <a:xfrm>
            <a:off x="109700" y="82861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"/>
          <p:cNvSpPr txBox="1">
            <a:spLocks noGrp="1"/>
          </p:cNvSpPr>
          <p:nvPr>
            <p:ph type="title"/>
          </p:nvPr>
        </p:nvSpPr>
        <p:spPr>
          <a:xfrm>
            <a:off x="128875" y="1525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276"/>
              <a:buNone/>
            </a:pPr>
            <a:r>
              <a:rPr lang="ja" sz="3300"/>
              <a:t>デジタル化のメリット（宿泊業における）</a:t>
            </a:r>
            <a:endParaRPr sz="3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endParaRPr sz="4400"/>
          </a:p>
        </p:txBody>
      </p:sp>
      <p:sp>
        <p:nvSpPr>
          <p:cNvPr id="310" name="Google Shape;310;p17"/>
          <p:cNvSpPr txBox="1">
            <a:spLocks noGrp="1"/>
          </p:cNvSpPr>
          <p:nvPr>
            <p:ph type="body" idx="1"/>
          </p:nvPr>
        </p:nvSpPr>
        <p:spPr>
          <a:xfrm>
            <a:off x="422400" y="1165663"/>
            <a:ext cx="4775400" cy="3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50">
              <a:solidFill>
                <a:srgbClr val="12202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12202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12202E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12202E"/>
              </a:solidFill>
              <a:highlight>
                <a:srgbClr val="FFFFFF"/>
              </a:highlight>
            </a:endParaRPr>
          </a:p>
        </p:txBody>
      </p:sp>
      <p:pic>
        <p:nvPicPr>
          <p:cNvPr id="311" name="Google Shape;31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8250" y="1464925"/>
            <a:ext cx="3584050" cy="29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7"/>
          <p:cNvSpPr/>
          <p:nvPr/>
        </p:nvSpPr>
        <p:spPr>
          <a:xfrm>
            <a:off x="612300" y="2745375"/>
            <a:ext cx="4395600" cy="2094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0" i="0" u="none" strike="noStrike" cap="none">
                <a:solidFill>
                  <a:srgbClr val="12202E"/>
                </a:solidFill>
                <a:latin typeface="Arial"/>
                <a:ea typeface="Arial"/>
                <a:cs typeface="Arial"/>
                <a:sym typeface="Arial"/>
              </a:rPr>
              <a:t>・円滑なコミュニケーション</a:t>
            </a:r>
            <a:endParaRPr sz="2000" b="0" i="0" u="none" strike="noStrike" cap="none">
              <a:solidFill>
                <a:srgbClr val="1220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rgbClr val="12202E"/>
                </a:solidFill>
                <a:latin typeface="Arial"/>
                <a:ea typeface="Arial"/>
                <a:cs typeface="Arial"/>
                <a:sym typeface="Arial"/>
              </a:rPr>
              <a:t>・支払いタイミングの選択</a:t>
            </a:r>
            <a:endParaRPr sz="2000" b="0" i="0" u="none" strike="noStrike" cap="none">
              <a:solidFill>
                <a:srgbClr val="1220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rgbClr val="12202E"/>
                </a:solidFill>
                <a:latin typeface="Arial"/>
                <a:ea typeface="Arial"/>
                <a:cs typeface="Arial"/>
                <a:sym typeface="Arial"/>
              </a:rPr>
              <a:t>・利用客の声を反映できる</a:t>
            </a:r>
            <a:endParaRPr sz="2000" b="0" i="0" u="none" strike="noStrike" cap="none">
              <a:solidFill>
                <a:srgbClr val="12202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rgbClr val="12202E"/>
                </a:solidFill>
                <a:latin typeface="Arial"/>
                <a:ea typeface="Arial"/>
                <a:cs typeface="Arial"/>
                <a:sym typeface="Arial"/>
              </a:rPr>
              <a:t>・街全体との繋がりが生まれる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 txBox="1"/>
          <p:nvPr/>
        </p:nvSpPr>
        <p:spPr>
          <a:xfrm>
            <a:off x="924600" y="1258750"/>
            <a:ext cx="40239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ja" sz="2450" b="0" i="0" u="none" strike="noStrike" cap="none">
                <a:solidFill>
                  <a:srgbClr val="12202E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オムニチャネル化すると…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2603850" y="1975963"/>
            <a:ext cx="412500" cy="614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109700" y="82861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"/>
          <p:cNvSpPr/>
          <p:nvPr/>
        </p:nvSpPr>
        <p:spPr>
          <a:xfrm rot="-5400000" flipH="1">
            <a:off x="-1129788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 txBox="1">
            <a:spLocks noGrp="1"/>
          </p:cNvSpPr>
          <p:nvPr>
            <p:ph type="ctrTitle" idx="6"/>
          </p:nvPr>
        </p:nvSpPr>
        <p:spPr>
          <a:xfrm>
            <a:off x="3356135" y="2323788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ja" sz="2800">
                <a:latin typeface="Arial"/>
                <a:ea typeface="Arial"/>
                <a:cs typeface="Arial"/>
                <a:sym typeface="Arial"/>
              </a:rPr>
              <a:t>まとめ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 txBox="1">
            <a:spLocks noGrp="1"/>
          </p:cNvSpPr>
          <p:nvPr>
            <p:ph type="title" idx="8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ja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7" name="Google Shape;127;p2"/>
          <p:cNvSpPr txBox="1">
            <a:spLocks noGrp="1"/>
          </p:cNvSpPr>
          <p:nvPr>
            <p:ph type="ctrTitle"/>
          </p:nvPr>
        </p:nvSpPr>
        <p:spPr>
          <a:xfrm>
            <a:off x="3077374" y="636675"/>
            <a:ext cx="31146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3200"/>
              <a:t>既存事業改良案</a:t>
            </a:r>
            <a:endParaRPr sz="3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 txBox="1">
            <a:spLocks noGrp="1"/>
          </p:cNvSpPr>
          <p:nvPr>
            <p:ph type="subTitle" idx="1"/>
          </p:nvPr>
        </p:nvSpPr>
        <p:spPr>
          <a:xfrm>
            <a:off x="3195300" y="910375"/>
            <a:ext cx="33420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ja" sz="1600">
                <a:latin typeface="Arial"/>
                <a:ea typeface="Arial"/>
                <a:cs typeface="Arial"/>
                <a:sym typeface="Arial"/>
              </a:rPr>
              <a:t>民宿のオーナーへのアプローチ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 txBox="1">
            <a:spLocks noGrp="1"/>
          </p:cNvSpPr>
          <p:nvPr>
            <p:ph type="title" idx="2"/>
          </p:nvPr>
        </p:nvSpPr>
        <p:spPr>
          <a:xfrm>
            <a:off x="2023003" y="636675"/>
            <a:ext cx="1054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ja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2"/>
          <p:cNvSpPr txBox="1">
            <a:spLocks noGrp="1"/>
          </p:cNvSpPr>
          <p:nvPr>
            <p:ph type="ctrTitle" idx="3"/>
          </p:nvPr>
        </p:nvSpPr>
        <p:spPr>
          <a:xfrm>
            <a:off x="3245327" y="1482779"/>
            <a:ext cx="3225001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ja" sz="3200">
                <a:latin typeface="Arial"/>
                <a:ea typeface="Arial"/>
                <a:cs typeface="Arial"/>
                <a:sym typeface="Arial"/>
              </a:rPr>
              <a:t>新規事業案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>
            <a:spLocks noGrp="1"/>
          </p:cNvSpPr>
          <p:nvPr>
            <p:ph type="subTitle" idx="4"/>
          </p:nvPr>
        </p:nvSpPr>
        <p:spPr>
          <a:xfrm>
            <a:off x="3507385" y="1853596"/>
            <a:ext cx="1821802" cy="32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ja" sz="1600">
                <a:latin typeface="Arial"/>
                <a:ea typeface="Arial"/>
                <a:cs typeface="Arial"/>
                <a:sym typeface="Arial"/>
              </a:rPr>
              <a:t>閑散期の活用方法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 txBox="1">
            <a:spLocks noGrp="1"/>
          </p:cNvSpPr>
          <p:nvPr>
            <p:ph type="title" idx="5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ja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2"/>
          <p:cNvSpPr txBox="1">
            <a:spLocks noGrp="1"/>
          </p:cNvSpPr>
          <p:nvPr>
            <p:ph type="ctrTitle" idx="9"/>
          </p:nvPr>
        </p:nvSpPr>
        <p:spPr>
          <a:xfrm>
            <a:off x="332027" y="2023037"/>
            <a:ext cx="2913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ja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目次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 txBox="1">
            <a:spLocks noGrp="1"/>
          </p:cNvSpPr>
          <p:nvPr>
            <p:ph type="title"/>
          </p:nvPr>
        </p:nvSpPr>
        <p:spPr>
          <a:xfrm>
            <a:off x="109700" y="15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ja" sz="4400"/>
              <a:t>デジタル整備の方法</a:t>
            </a:r>
            <a:endParaRPr sz="4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endParaRPr sz="4400"/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525" y="868100"/>
            <a:ext cx="1026325" cy="407042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8"/>
          <p:cNvSpPr txBox="1"/>
          <p:nvPr/>
        </p:nvSpPr>
        <p:spPr>
          <a:xfrm>
            <a:off x="2017200" y="3248050"/>
            <a:ext cx="2246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③ Web, SNS環境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2017200" y="4205000"/>
            <a:ext cx="1434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④ 人材環境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4572000" y="966588"/>
            <a:ext cx="3752700" cy="918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Wi-Fiの整備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予約管理システム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4572000" y="2003963"/>
            <a:ext cx="3752700" cy="918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売上データの分析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キャッシュレス対応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4572000" y="4019613"/>
            <a:ext cx="3752700" cy="918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顧客データ分析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口コミの反映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4572000" y="3011800"/>
            <a:ext cx="3752700" cy="918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サイト作成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SNSアカウントの開設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8"/>
          <p:cNvSpPr txBox="1"/>
          <p:nvPr/>
        </p:nvSpPr>
        <p:spPr>
          <a:xfrm>
            <a:off x="2017200" y="1202850"/>
            <a:ext cx="2556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① インターネット環境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2017200" y="2125338"/>
            <a:ext cx="1766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" sz="17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② 経営環境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9700" y="82861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"/>
          <p:cNvSpPr txBox="1">
            <a:spLocks noGrp="1"/>
          </p:cNvSpPr>
          <p:nvPr>
            <p:ph type="title"/>
          </p:nvPr>
        </p:nvSpPr>
        <p:spPr>
          <a:xfrm>
            <a:off x="108850" y="77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ja" sz="4400"/>
              <a:t>段階的なリーチ方法</a:t>
            </a:r>
            <a:endParaRPr/>
          </a:p>
        </p:txBody>
      </p:sp>
      <p:grpSp>
        <p:nvGrpSpPr>
          <p:cNvPr id="338" name="Google Shape;338;p19"/>
          <p:cNvGrpSpPr/>
          <p:nvPr/>
        </p:nvGrpSpPr>
        <p:grpSpPr>
          <a:xfrm>
            <a:off x="1" y="955098"/>
            <a:ext cx="4777638" cy="4015829"/>
            <a:chOff x="3445275" y="706625"/>
            <a:chExt cx="4777625" cy="3921325"/>
          </a:xfrm>
        </p:grpSpPr>
        <p:sp>
          <p:nvSpPr>
            <p:cNvPr id="339" name="Google Shape;339;p19"/>
            <p:cNvSpPr/>
            <p:nvPr/>
          </p:nvSpPr>
          <p:spPr>
            <a:xfrm>
              <a:off x="3445275" y="706625"/>
              <a:ext cx="4777625" cy="3921325"/>
            </a:xfrm>
            <a:prstGeom prst="flowChartExtract">
              <a:avLst/>
            </a:prstGeom>
            <a:solidFill>
              <a:srgbClr val="FFF2CC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0" name="Google Shape;340;p19"/>
            <p:cNvCxnSpPr/>
            <p:nvPr/>
          </p:nvCxnSpPr>
          <p:spPr>
            <a:xfrm>
              <a:off x="4928088" y="2202374"/>
              <a:ext cx="1809600" cy="42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1" name="Google Shape;341;p19"/>
            <p:cNvCxnSpPr/>
            <p:nvPr/>
          </p:nvCxnSpPr>
          <p:spPr>
            <a:xfrm rot="10800000" flipH="1">
              <a:off x="4084938" y="3572714"/>
              <a:ext cx="3498300" cy="21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42" name="Google Shape;342;p19"/>
          <p:cNvSpPr txBox="1"/>
          <p:nvPr/>
        </p:nvSpPr>
        <p:spPr>
          <a:xfrm>
            <a:off x="5164675" y="1674225"/>
            <a:ext cx="3455100" cy="49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民宿のホームページ作成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9"/>
          <p:cNvSpPr txBox="1"/>
          <p:nvPr/>
        </p:nvSpPr>
        <p:spPr>
          <a:xfrm>
            <a:off x="3998925" y="2944225"/>
            <a:ext cx="4620900" cy="49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レッドホースの予約サイトへの登録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9"/>
          <p:cNvSpPr txBox="1"/>
          <p:nvPr/>
        </p:nvSpPr>
        <p:spPr>
          <a:xfrm>
            <a:off x="2486875" y="4214225"/>
            <a:ext cx="6132900" cy="492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市役所・地方公共団体でデジタル化の講習会を行う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9"/>
          <p:cNvSpPr txBox="1"/>
          <p:nvPr/>
        </p:nvSpPr>
        <p:spPr>
          <a:xfrm>
            <a:off x="1752213" y="1651125"/>
            <a:ext cx="1273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ja" sz="23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③ 発展</a:t>
            </a:r>
            <a:endParaRPr sz="2300" b="1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9"/>
          <p:cNvSpPr txBox="1"/>
          <p:nvPr/>
        </p:nvSpPr>
        <p:spPr>
          <a:xfrm>
            <a:off x="1028450" y="4214225"/>
            <a:ext cx="1273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ja" sz="23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① 準備</a:t>
            </a:r>
            <a:endParaRPr sz="2300" b="1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9"/>
          <p:cNvSpPr txBox="1"/>
          <p:nvPr/>
        </p:nvSpPr>
        <p:spPr>
          <a:xfrm>
            <a:off x="1395525" y="2932675"/>
            <a:ext cx="1388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ja" sz="2300" b="1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② 実施</a:t>
            </a:r>
            <a:endParaRPr sz="2300" b="1" i="1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8" name="Google Shape;348;p19"/>
          <p:cNvCxnSpPr>
            <a:stCxn id="342" idx="1"/>
            <a:endCxn id="345" idx="3"/>
          </p:cNvCxnSpPr>
          <p:nvPr/>
        </p:nvCxnSpPr>
        <p:spPr>
          <a:xfrm rot="10800000">
            <a:off x="3025375" y="1920525"/>
            <a:ext cx="213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9" name="Google Shape;349;p19"/>
          <p:cNvCxnSpPr>
            <a:stCxn id="343" idx="1"/>
          </p:cNvCxnSpPr>
          <p:nvPr/>
        </p:nvCxnSpPr>
        <p:spPr>
          <a:xfrm flipH="1">
            <a:off x="2783625" y="3190525"/>
            <a:ext cx="1215300" cy="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0" name="Google Shape;35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50" y="4132302"/>
            <a:ext cx="972520" cy="65645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9"/>
          <p:cNvSpPr/>
          <p:nvPr/>
        </p:nvSpPr>
        <p:spPr>
          <a:xfrm>
            <a:off x="108850" y="730054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 txBox="1">
            <a:spLocks noGrp="1"/>
          </p:cNvSpPr>
          <p:nvPr>
            <p:ph type="title"/>
          </p:nvPr>
        </p:nvSpPr>
        <p:spPr>
          <a:xfrm>
            <a:off x="109700" y="118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ja" sz="4400"/>
              <a:t>ビジネスモデル</a:t>
            </a:r>
            <a:endParaRPr/>
          </a:p>
        </p:txBody>
      </p:sp>
      <p:pic>
        <p:nvPicPr>
          <p:cNvPr id="358" name="Google Shape;35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79" y="2411761"/>
            <a:ext cx="8081821" cy="8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4475" y="996325"/>
            <a:ext cx="1415425" cy="14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0"/>
          <p:cNvSpPr txBox="1"/>
          <p:nvPr/>
        </p:nvSpPr>
        <p:spPr>
          <a:xfrm>
            <a:off x="256050" y="2040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2146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8425" y="1156800"/>
            <a:ext cx="903575" cy="125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4700" y="1264587"/>
            <a:ext cx="825975" cy="11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0"/>
          <p:cNvSpPr/>
          <p:nvPr/>
        </p:nvSpPr>
        <p:spPr>
          <a:xfrm>
            <a:off x="794474" y="3476025"/>
            <a:ext cx="6406425" cy="1415400"/>
          </a:xfrm>
          <a:prstGeom prst="wedgeRoundRectCallout">
            <a:avLst>
              <a:gd name="adj1" fmla="val -39479"/>
              <a:gd name="adj2" fmla="val -63295"/>
              <a:gd name="adj3" fmla="val 0"/>
            </a:avLst>
          </a:prstGeom>
          <a:solidFill>
            <a:schemeClr val="lt1"/>
          </a:solidFill>
          <a:ln w="28575" cap="flat" cmpd="sng">
            <a:solidFill>
              <a:srgbClr val="A61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・全国の民宿のオーナへ施設のデジタル化を推進・サポート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・宿泊者(工事関係者)の利便性向上を図り、顧客の獲得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・ホスト(民宿オーナー)のサイト登録向上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109700" y="82861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1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1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rgbClr val="908269">
              <a:alpha val="6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1"/>
          <p:cNvSpPr txBox="1">
            <a:spLocks noGrp="1"/>
          </p:cNvSpPr>
          <p:nvPr>
            <p:ph type="ctrTitle"/>
          </p:nvPr>
        </p:nvSpPr>
        <p:spPr>
          <a:xfrm>
            <a:off x="283019" y="729180"/>
            <a:ext cx="4184162" cy="118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ja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新規事業案</a:t>
            </a:r>
            <a:br>
              <a:rPr lang="ja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閑散期の活用方法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ja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4" name="Google Shape;37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0" name="Google Shape;380;p22"/>
          <p:cNvSpPr/>
          <p:nvPr/>
        </p:nvSpPr>
        <p:spPr>
          <a:xfrm>
            <a:off x="97525" y="6464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2"/>
          <p:cNvSpPr txBox="1"/>
          <p:nvPr/>
        </p:nvSpPr>
        <p:spPr>
          <a:xfrm>
            <a:off x="97524" y="10"/>
            <a:ext cx="468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新規事業案 概要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2"/>
          <p:cNvSpPr txBox="1"/>
          <p:nvPr/>
        </p:nvSpPr>
        <p:spPr>
          <a:xfrm flipH="1">
            <a:off x="247619" y="800100"/>
            <a:ext cx="8294400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現在：ターゲット </a:t>
            </a:r>
            <a:r>
              <a:rPr lang="ja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現場工事関係者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目的：ワークマンハウスの</a:t>
            </a:r>
            <a:r>
              <a:rPr lang="ja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閑散期利用を増やす</a:t>
            </a:r>
            <a:endParaRPr sz="2800" b="1" i="0" u="none" strike="noStrike" cap="none">
              <a:solidFill>
                <a:srgbClr val="FF0000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↓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新サービスの提案/宿泊プランの提案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2" descr="アイコン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6544" y="236982"/>
            <a:ext cx="1530096" cy="1530096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0" name="Google Shape;390;p23"/>
          <p:cNvSpPr/>
          <p:nvPr/>
        </p:nvSpPr>
        <p:spPr>
          <a:xfrm>
            <a:off x="155075" y="6464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3"/>
          <p:cNvSpPr txBox="1"/>
          <p:nvPr/>
        </p:nvSpPr>
        <p:spPr>
          <a:xfrm>
            <a:off x="155074" y="60935"/>
            <a:ext cx="468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事業ドメイン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3"/>
          <p:cNvSpPr txBox="1"/>
          <p:nvPr/>
        </p:nvSpPr>
        <p:spPr>
          <a:xfrm flipH="1">
            <a:off x="155076" y="804985"/>
            <a:ext cx="9060489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tamaran Thin"/>
              <a:buNone/>
            </a:pPr>
            <a:r>
              <a:rPr lang="ja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ターゲット⇒北海道でバイクツーリング・サイクリング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Catamaran Thin"/>
              <a:buNone/>
            </a:pPr>
            <a:endParaRPr sz="2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21"/>
              <a:buFont typeface="Arial"/>
              <a:buNone/>
            </a:pPr>
            <a:r>
              <a:rPr lang="ja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＜選定理由＞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21"/>
              <a:buFont typeface="Arial"/>
              <a:buNone/>
            </a:pPr>
            <a:r>
              <a:rPr lang="ja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•工事業界の繫忙期は一般的に決算前の</a:t>
            </a:r>
            <a:r>
              <a:rPr lang="ja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9月末、3月末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21"/>
              <a:buFont typeface="Arial"/>
              <a:buNone/>
            </a:pPr>
            <a:r>
              <a:rPr lang="ja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•北海道のツーリングは</a:t>
            </a:r>
            <a:r>
              <a:rPr lang="ja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5月から9月の期間</a:t>
            </a:r>
            <a:r>
              <a:rPr lang="ja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が繫忙期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021"/>
              <a:buFont typeface="Arial"/>
              <a:buNone/>
            </a:pPr>
            <a:r>
              <a:rPr lang="ja" sz="2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•工事業界の閑散期とツーリングの始まる時期が</a:t>
            </a:r>
            <a:r>
              <a:rPr lang="ja" sz="2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重なる</a:t>
            </a:r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4"/>
          <p:cNvSpPr txBox="1">
            <a:spLocks noGrp="1"/>
          </p:cNvSpPr>
          <p:nvPr>
            <p:ph type="title"/>
          </p:nvPr>
        </p:nvSpPr>
        <p:spPr>
          <a:xfrm>
            <a:off x="0" y="5241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600">
                <a:latin typeface="Arial"/>
                <a:ea typeface="Arial"/>
                <a:cs typeface="Arial"/>
                <a:sym typeface="Arial"/>
              </a:rPr>
              <a:t>北海道月別平均気温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4"/>
          <p:cNvSpPr txBox="1">
            <a:spLocks noGrp="1"/>
          </p:cNvSpPr>
          <p:nvPr>
            <p:ph type="body" idx="1"/>
          </p:nvPr>
        </p:nvSpPr>
        <p:spPr>
          <a:xfrm>
            <a:off x="311700" y="4223700"/>
            <a:ext cx="38625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54727"/>
              <a:buNone/>
            </a:pPr>
            <a:r>
              <a:rPr lang="ja" sz="5980">
                <a:solidFill>
                  <a:srgbClr val="000000"/>
                </a:solidFill>
              </a:rPr>
              <a:t> </a:t>
            </a:r>
            <a:endParaRPr sz="598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54727"/>
              <a:buNone/>
            </a:pPr>
            <a:endParaRPr sz="598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272727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272727"/>
              <a:buNone/>
            </a:pPr>
            <a:endParaRPr sz="1200"/>
          </a:p>
        </p:txBody>
      </p:sp>
      <p:pic>
        <p:nvPicPr>
          <p:cNvPr id="400" name="Google Shape;400;p24"/>
          <p:cNvPicPr preferRelativeResize="0"/>
          <p:nvPr/>
        </p:nvPicPr>
        <p:blipFill rotWithShape="1">
          <a:blip r:embed="rId3">
            <a:alphaModFix/>
          </a:blip>
          <a:srcRect r="4769"/>
          <a:stretch/>
        </p:blipFill>
        <p:spPr>
          <a:xfrm>
            <a:off x="144425" y="826121"/>
            <a:ext cx="5342151" cy="40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4"/>
          <p:cNvSpPr txBox="1"/>
          <p:nvPr/>
        </p:nvSpPr>
        <p:spPr>
          <a:xfrm>
            <a:off x="4718425" y="3999900"/>
            <a:ext cx="4176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1295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4"/>
          <p:cNvSpPr/>
          <p:nvPr/>
        </p:nvSpPr>
        <p:spPr>
          <a:xfrm>
            <a:off x="4718425" y="826121"/>
            <a:ext cx="4230550" cy="1996504"/>
          </a:xfrm>
          <a:prstGeom prst="wedgeRectCallout">
            <a:avLst>
              <a:gd name="adj1" fmla="val -54276"/>
              <a:gd name="adj2" fmla="val 8357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6月～9月の平均気温が東京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と比べて</a:t>
            </a:r>
            <a:r>
              <a:rPr lang="ja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約10℃低い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　⇓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ライダー、サイクリストが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多く集まる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4"/>
          <p:cNvSpPr/>
          <p:nvPr/>
        </p:nvSpPr>
        <p:spPr>
          <a:xfrm>
            <a:off x="85325" y="652944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gf069096f3f_0_91"/>
          <p:cNvPicPr preferRelativeResize="0"/>
          <p:nvPr/>
        </p:nvPicPr>
        <p:blipFill rotWithShape="1">
          <a:blip r:embed="rId3">
            <a:alphaModFix/>
          </a:blip>
          <a:srcRect l="25618" r="25613"/>
          <a:stretch/>
        </p:blipFill>
        <p:spPr>
          <a:xfrm>
            <a:off x="5381625" y="0"/>
            <a:ext cx="37623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f069096f3f_0_91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f069096f3f_0_91"/>
          <p:cNvSpPr txBox="1">
            <a:spLocks noGrp="1"/>
          </p:cNvSpPr>
          <p:nvPr>
            <p:ph type="title"/>
          </p:nvPr>
        </p:nvSpPr>
        <p:spPr>
          <a:xfrm>
            <a:off x="924075" y="1987367"/>
            <a:ext cx="3234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5400">
                <a:latin typeface="MS Gothic"/>
                <a:ea typeface="MS Gothic"/>
                <a:cs typeface="MS Gothic"/>
                <a:sym typeface="MS Gothic"/>
              </a:rPr>
              <a:t>社会背景</a:t>
            </a:r>
            <a:endParaRPr sz="5400"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412" name="Google Shape;412;gf069096f3f_0_91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gf069096f3f_0_91"/>
          <p:cNvGrpSpPr/>
          <p:nvPr/>
        </p:nvGrpSpPr>
        <p:grpSpPr>
          <a:xfrm>
            <a:off x="5559654" y="1911915"/>
            <a:ext cx="1519310" cy="1319427"/>
            <a:chOff x="2611458" y="3816374"/>
            <a:chExt cx="426329" cy="332375"/>
          </a:xfrm>
        </p:grpSpPr>
        <p:sp>
          <p:nvSpPr>
            <p:cNvPr id="414" name="Google Shape;414;gf069096f3f_0_91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gf069096f3f_0_91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gf069096f3f_0_91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f069096f3f_0_91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gf069096f3f_0_91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gf069096f3f_0_91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f069096f3f_0_91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f069096f3f_0_91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f069096f3f_0_91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f069096f3f_0_91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gf069096f3f_0_9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6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0" name="Google Shape;430;p26"/>
          <p:cNvSpPr/>
          <p:nvPr/>
        </p:nvSpPr>
        <p:spPr>
          <a:xfrm>
            <a:off x="109700" y="6464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6"/>
          <p:cNvSpPr txBox="1"/>
          <p:nvPr/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432" name="Google Shape;432;p26"/>
          <p:cNvSpPr txBox="1"/>
          <p:nvPr/>
        </p:nvSpPr>
        <p:spPr>
          <a:xfrm>
            <a:off x="0" y="10"/>
            <a:ext cx="457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自動二輪車販売推移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26" descr="グラフ, 棒グラフ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375" y="1161650"/>
            <a:ext cx="6331026" cy="38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6"/>
          <p:cNvSpPr txBox="1"/>
          <p:nvPr/>
        </p:nvSpPr>
        <p:spPr>
          <a:xfrm>
            <a:off x="5273160" y="535131"/>
            <a:ext cx="4610100" cy="88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コロナ禍で「密」を避ける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→バイクの需要</a:t>
            </a:r>
            <a:r>
              <a:rPr lang="ja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増</a:t>
            </a:r>
            <a:endParaRPr/>
          </a:p>
        </p:txBody>
      </p:sp>
      <p:sp>
        <p:nvSpPr>
          <p:cNvPr id="435" name="Google Shape;43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7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1" name="Google Shape;441;p27"/>
          <p:cNvSpPr/>
          <p:nvPr/>
        </p:nvSpPr>
        <p:spPr>
          <a:xfrm>
            <a:off x="60950" y="6464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7"/>
          <p:cNvSpPr txBox="1"/>
          <p:nvPr/>
        </p:nvSpPr>
        <p:spPr>
          <a:xfrm flipH="1">
            <a:off x="262369" y="804975"/>
            <a:ext cx="8294400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443" name="Google Shape;443;p27"/>
          <p:cNvSpPr txBox="1"/>
          <p:nvPr/>
        </p:nvSpPr>
        <p:spPr>
          <a:xfrm>
            <a:off x="60950" y="9"/>
            <a:ext cx="6720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一店舗当たりの販売台数の平均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161" y="1027675"/>
            <a:ext cx="8821677" cy="371888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"/>
          <p:cNvPicPr preferRelativeResize="0"/>
          <p:nvPr/>
        </p:nvPicPr>
        <p:blipFill rotWithShape="1">
          <a:blip r:embed="rId3">
            <a:alphaModFix/>
          </a:blip>
          <a:srcRect r="754" b="16022"/>
          <a:stretch/>
        </p:blipFill>
        <p:spPr>
          <a:xfrm>
            <a:off x="1" y="0"/>
            <a:ext cx="76512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/>
          <p:nvPr/>
        </p:nvSpPr>
        <p:spPr>
          <a:xfrm>
            <a:off x="698310" y="526000"/>
            <a:ext cx="3310200" cy="1568100"/>
          </a:xfrm>
          <a:prstGeom prst="rect">
            <a:avLst/>
          </a:prstGeom>
          <a:solidFill>
            <a:srgbClr val="908269">
              <a:alpha val="6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endParaRPr/>
          </a:p>
        </p:txBody>
      </p:sp>
      <p:sp>
        <p:nvSpPr>
          <p:cNvPr id="142" name="Google Shape;142;p3"/>
          <p:cNvSpPr txBox="1">
            <a:spLocks noGrp="1"/>
          </p:cNvSpPr>
          <p:nvPr>
            <p:ph type="ctrTitle"/>
          </p:nvPr>
        </p:nvSpPr>
        <p:spPr>
          <a:xfrm>
            <a:off x="638300" y="1674900"/>
            <a:ext cx="343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ja" sz="3200">
                <a:solidFill>
                  <a:schemeClr val="lt1"/>
                </a:solidFill>
              </a:rPr>
              <a:t>既存事業改良案</a:t>
            </a:r>
            <a:endParaRPr sz="3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ja" sz="16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民宿のオーナーへのアプローチ</a:t>
            </a:r>
            <a:endParaRPr sz="1600" b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>
              <a:solidFill>
                <a:schemeClr val="lt1"/>
              </a:solidFill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7431228" y="0"/>
            <a:ext cx="171277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/>
          <p:nvPr/>
        </p:nvSpPr>
        <p:spPr>
          <a:xfrm rot="5400000">
            <a:off x="7172980" y="3574551"/>
            <a:ext cx="1738800" cy="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ivvic"/>
              <a:buNone/>
            </a:pPr>
            <a:r>
              <a:rPr lang="ja" sz="60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01</a:t>
            </a:r>
            <a:endParaRPr sz="6000" b="1" i="0" u="none" strike="noStrike" cap="none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45" name="Google Shape;145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1" name="Google Shape;451;p28"/>
          <p:cNvSpPr/>
          <p:nvPr/>
        </p:nvSpPr>
        <p:spPr>
          <a:xfrm>
            <a:off x="158450" y="6513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8"/>
          <p:cNvSpPr txBox="1"/>
          <p:nvPr/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8"/>
          <p:cNvSpPr txBox="1"/>
          <p:nvPr/>
        </p:nvSpPr>
        <p:spPr>
          <a:xfrm>
            <a:off x="158455" y="11"/>
            <a:ext cx="457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社会的背景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8"/>
          <p:cNvSpPr/>
          <p:nvPr/>
        </p:nvSpPr>
        <p:spPr>
          <a:xfrm>
            <a:off x="797169" y="1920183"/>
            <a:ext cx="3444633" cy="1232190"/>
          </a:xfrm>
          <a:prstGeom prst="rect">
            <a:avLst/>
          </a:prstGeom>
          <a:solidFill>
            <a:srgbClr val="CFC3AC">
              <a:alpha val="7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ja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国内旅行の活性化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8"/>
          <p:cNvSpPr/>
          <p:nvPr/>
        </p:nvSpPr>
        <p:spPr>
          <a:xfrm>
            <a:off x="4902199" y="1920183"/>
            <a:ext cx="3358663" cy="1232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ja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コロナ後の北海道人気に便乗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29"/>
          <p:cNvPicPr preferRelativeResize="0"/>
          <p:nvPr/>
        </p:nvPicPr>
        <p:blipFill rotWithShape="1">
          <a:blip r:embed="rId3">
            <a:alphaModFix/>
          </a:blip>
          <a:srcRect l="25616" r="25616"/>
          <a:stretch/>
        </p:blipFill>
        <p:spPr>
          <a:xfrm>
            <a:off x="5381625" y="0"/>
            <a:ext cx="37623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9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9"/>
          <p:cNvSpPr txBox="1">
            <a:spLocks noGrp="1"/>
          </p:cNvSpPr>
          <p:nvPr>
            <p:ph type="title"/>
          </p:nvPr>
        </p:nvSpPr>
        <p:spPr>
          <a:xfrm>
            <a:off x="924075" y="1987367"/>
            <a:ext cx="3234137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5400">
                <a:latin typeface="MS Gothic"/>
                <a:ea typeface="MS Gothic"/>
                <a:cs typeface="MS Gothic"/>
                <a:sym typeface="MS Gothic"/>
              </a:rPr>
              <a:t>市場規模</a:t>
            </a:r>
            <a:endParaRPr sz="5400"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464" name="Google Shape;464;p29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5" name="Google Shape;465;p29"/>
          <p:cNvGrpSpPr/>
          <p:nvPr/>
        </p:nvGrpSpPr>
        <p:grpSpPr>
          <a:xfrm>
            <a:off x="5546378" y="1917339"/>
            <a:ext cx="1464022" cy="1308822"/>
            <a:chOff x="854261" y="2908813"/>
            <a:chExt cx="377474" cy="335748"/>
          </a:xfrm>
        </p:grpSpPr>
        <p:sp>
          <p:nvSpPr>
            <p:cNvPr id="466" name="Google Shape;466;p29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1" name="Google Shape;471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83" name="Google Shape;483;p31"/>
          <p:cNvSpPr/>
          <p:nvPr/>
        </p:nvSpPr>
        <p:spPr>
          <a:xfrm>
            <a:off x="83825" y="659616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1"/>
          <p:cNvSpPr txBox="1"/>
          <p:nvPr/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485" name="Google Shape;485;p31"/>
          <p:cNvSpPr txBox="1"/>
          <p:nvPr/>
        </p:nvSpPr>
        <p:spPr>
          <a:xfrm>
            <a:off x="83820" y="1328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ja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宿泊施設数比較</a:t>
            </a:r>
            <a:endParaRPr/>
          </a:p>
        </p:txBody>
      </p:sp>
      <p:pic>
        <p:nvPicPr>
          <p:cNvPr id="486" name="Google Shape;48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2937" y="1099117"/>
            <a:ext cx="6457449" cy="356757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1"/>
          <p:cNvSpPr txBox="1"/>
          <p:nvPr/>
        </p:nvSpPr>
        <p:spPr>
          <a:xfrm>
            <a:off x="3855914" y="141324"/>
            <a:ext cx="520426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滝川市はホテル・旅館・簡易宿泊所の数が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北海道の平均よりも</a:t>
            </a:r>
            <a:r>
              <a:rPr lang="ja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少ない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1"/>
          <p:cNvSpPr/>
          <p:nvPr/>
        </p:nvSpPr>
        <p:spPr>
          <a:xfrm>
            <a:off x="4173415" y="3027814"/>
            <a:ext cx="482405" cy="473478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2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95" name="Google Shape;495;p32"/>
          <p:cNvSpPr/>
          <p:nvPr/>
        </p:nvSpPr>
        <p:spPr>
          <a:xfrm>
            <a:off x="134075" y="64964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2"/>
          <p:cNvSpPr txBox="1"/>
          <p:nvPr/>
        </p:nvSpPr>
        <p:spPr>
          <a:xfrm flipH="1">
            <a:off x="247634" y="823546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497" name="Google Shape;497;p32"/>
          <p:cNvSpPr txBox="1"/>
          <p:nvPr/>
        </p:nvSpPr>
        <p:spPr>
          <a:xfrm>
            <a:off x="0" y="3310"/>
            <a:ext cx="54238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サイクリングの競技人口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32"/>
          <p:cNvPicPr preferRelativeResize="0"/>
          <p:nvPr/>
        </p:nvPicPr>
        <p:blipFill rotWithShape="1">
          <a:blip r:embed="rId3">
            <a:alphaModFix/>
          </a:blip>
          <a:srcRect t="9721"/>
          <a:stretch/>
        </p:blipFill>
        <p:spPr>
          <a:xfrm>
            <a:off x="1576701" y="892594"/>
            <a:ext cx="5636250" cy="33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2"/>
          <p:cNvSpPr/>
          <p:nvPr/>
        </p:nvSpPr>
        <p:spPr>
          <a:xfrm>
            <a:off x="4298462" y="4115825"/>
            <a:ext cx="4597904" cy="750482"/>
          </a:xfrm>
          <a:prstGeom prst="wedgeRoundRectCallout">
            <a:avLst>
              <a:gd name="adj1" fmla="val -36888"/>
              <a:gd name="adj2" fmla="val -72262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男女比で見ると男性の方が多いが、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30代の場合は女性の方が多い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3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06" name="Google Shape;506;p33"/>
          <p:cNvSpPr/>
          <p:nvPr/>
        </p:nvSpPr>
        <p:spPr>
          <a:xfrm>
            <a:off x="99150" y="589366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3"/>
          <p:cNvSpPr txBox="1"/>
          <p:nvPr/>
        </p:nvSpPr>
        <p:spPr>
          <a:xfrm flipH="1">
            <a:off x="6783" y="945662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508" name="Google Shape;508;p33"/>
          <p:cNvSpPr txBox="1"/>
          <p:nvPr/>
        </p:nvSpPr>
        <p:spPr>
          <a:xfrm>
            <a:off x="0" y="66154"/>
            <a:ext cx="59131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サイクリングイベントの参加者推移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41" y="1027675"/>
            <a:ext cx="5104421" cy="343367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3"/>
          <p:cNvSpPr txBox="1"/>
          <p:nvPr/>
        </p:nvSpPr>
        <p:spPr>
          <a:xfrm>
            <a:off x="4536733" y="1573964"/>
            <a:ext cx="4607267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・H21〜H28の間に</a:t>
            </a:r>
            <a:r>
              <a:rPr lang="ja" sz="2400" b="1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4.3倍</a:t>
            </a: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の増加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・同時期にインバウンド観光客も増えている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4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17" name="Google Shape;517;p34"/>
          <p:cNvSpPr/>
          <p:nvPr/>
        </p:nvSpPr>
        <p:spPr>
          <a:xfrm>
            <a:off x="97525" y="659616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4"/>
          <p:cNvSpPr txBox="1"/>
          <p:nvPr/>
        </p:nvSpPr>
        <p:spPr>
          <a:xfrm flipH="1">
            <a:off x="247634" y="1143977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519" name="Google Shape;519;p34"/>
          <p:cNvSpPr txBox="1"/>
          <p:nvPr/>
        </p:nvSpPr>
        <p:spPr>
          <a:xfrm>
            <a:off x="0" y="66154"/>
            <a:ext cx="63169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北海道におけるサイクリングの需要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634" y="875227"/>
            <a:ext cx="4097720" cy="4202119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4"/>
          <p:cNvSpPr txBox="1"/>
          <p:nvPr/>
        </p:nvSpPr>
        <p:spPr>
          <a:xfrm>
            <a:off x="4493771" y="1458718"/>
            <a:ext cx="4097720" cy="265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道外からの来訪サイクリストは、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道路が走りやすい</a:t>
            </a: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自然景観が良い</a:t>
            </a: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食事がおいしい</a:t>
            </a:r>
            <a:r>
              <a:rPr lang="ja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」点に満足。</a:t>
            </a: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5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28" name="Google Shape;528;p35"/>
          <p:cNvSpPr/>
          <p:nvPr/>
        </p:nvSpPr>
        <p:spPr>
          <a:xfrm>
            <a:off x="109700" y="659616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5"/>
          <p:cNvSpPr txBox="1"/>
          <p:nvPr/>
        </p:nvSpPr>
        <p:spPr>
          <a:xfrm>
            <a:off x="0" y="66154"/>
            <a:ext cx="56778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北海道のサイクリングで不満な点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35"/>
          <p:cNvPicPr preferRelativeResize="0"/>
          <p:nvPr/>
        </p:nvPicPr>
        <p:blipFill rotWithShape="1">
          <a:blip r:embed="rId3">
            <a:alphaModFix/>
          </a:blip>
          <a:srcRect l="9097" t="37182" r="56764" b="11196"/>
          <a:stretch/>
        </p:blipFill>
        <p:spPr>
          <a:xfrm>
            <a:off x="247634" y="1015711"/>
            <a:ext cx="4379525" cy="3725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35"/>
          <p:cNvSpPr txBox="1"/>
          <p:nvPr/>
        </p:nvSpPr>
        <p:spPr>
          <a:xfrm>
            <a:off x="4572000" y="2017752"/>
            <a:ext cx="461179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ja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</a:t>
            </a:r>
            <a:r>
              <a:rPr lang="ja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広域分散社会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ja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　　　⇓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ja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休憩所が無いエリアが多くある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36"/>
          <p:cNvPicPr preferRelativeResize="0"/>
          <p:nvPr/>
        </p:nvPicPr>
        <p:blipFill rotWithShape="1">
          <a:blip r:embed="rId3">
            <a:alphaModFix/>
          </a:blip>
          <a:srcRect t="7684" b="7684"/>
          <a:stretch/>
        </p:blipFill>
        <p:spPr>
          <a:xfrm>
            <a:off x="0" y="359508"/>
            <a:ext cx="7369908" cy="424214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36"/>
          <p:cNvSpPr/>
          <p:nvPr/>
        </p:nvSpPr>
        <p:spPr>
          <a:xfrm rot="5400000">
            <a:off x="5379964" y="833861"/>
            <a:ext cx="1409216" cy="5806238"/>
          </a:xfrm>
          <a:prstGeom prst="rect">
            <a:avLst/>
          </a:prstGeom>
          <a:gradFill>
            <a:gsLst>
              <a:gs pos="0">
                <a:srgbClr val="908269">
                  <a:alpha val="48627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6"/>
          <p:cNvSpPr txBox="1">
            <a:spLocks noGrp="1"/>
          </p:cNvSpPr>
          <p:nvPr>
            <p:ph type="ctrTitle"/>
          </p:nvPr>
        </p:nvSpPr>
        <p:spPr>
          <a:xfrm>
            <a:off x="3084349" y="3635467"/>
            <a:ext cx="6059651" cy="33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ワークマンハウスの新たな活用方法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7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6" name="Google Shape;546;p37"/>
          <p:cNvSpPr/>
          <p:nvPr/>
        </p:nvSpPr>
        <p:spPr>
          <a:xfrm>
            <a:off x="97500" y="6717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7"/>
          <p:cNvSpPr txBox="1"/>
          <p:nvPr/>
        </p:nvSpPr>
        <p:spPr>
          <a:xfrm flipH="1">
            <a:off x="224186" y="1027675"/>
            <a:ext cx="9099567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ja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ライダー向けの簡易宿泊所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ja" sz="2400" b="0" i="0" u="none" strike="noStrike" cap="none">
                <a:solidFill>
                  <a:srgbClr val="3E3E3E"/>
                </a:solidFill>
                <a:latin typeface="Arial"/>
                <a:ea typeface="Arial"/>
                <a:cs typeface="Arial"/>
                <a:sym typeface="Arial"/>
              </a:rPr>
              <a:t>・料金は</a:t>
            </a:r>
            <a:r>
              <a:rPr lang="ja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500～1500円</a:t>
            </a:r>
            <a:r>
              <a:rPr lang="ja" sz="2400" b="0" i="0" u="none" strike="noStrike" cap="none">
                <a:solidFill>
                  <a:srgbClr val="3E3E3E"/>
                </a:solidFill>
                <a:latin typeface="Arial"/>
                <a:ea typeface="Arial"/>
                <a:cs typeface="Arial"/>
                <a:sym typeface="Arial"/>
              </a:rPr>
              <a:t>程度が相場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3E3E3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ja" sz="24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※原則として ライダーハウスは 「</a:t>
            </a:r>
            <a:r>
              <a:rPr lang="ja" sz="2400" b="1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寝る場所</a:t>
            </a:r>
            <a:r>
              <a:rPr lang="ja" sz="24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」 を提供している</a:t>
            </a:r>
            <a:endParaRPr sz="2400" b="0" i="0" u="none" strike="noStrike" cap="none">
              <a:solidFill>
                <a:srgbClr val="3E3E3E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7"/>
          <p:cNvSpPr txBox="1"/>
          <p:nvPr/>
        </p:nvSpPr>
        <p:spPr>
          <a:xfrm>
            <a:off x="97500" y="91625"/>
            <a:ext cx="457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ライダーハウスとは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f069096f3f_0_110"/>
          <p:cNvPicPr preferRelativeResize="0"/>
          <p:nvPr/>
        </p:nvPicPr>
        <p:blipFill rotWithShape="1">
          <a:blip r:embed="rId3">
            <a:alphaModFix/>
          </a:blip>
          <a:srcRect l="25618" r="25613"/>
          <a:stretch/>
        </p:blipFill>
        <p:spPr>
          <a:xfrm>
            <a:off x="5381625" y="0"/>
            <a:ext cx="37623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f069096f3f_0_110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f069096f3f_0_110"/>
          <p:cNvSpPr txBox="1">
            <a:spLocks noGrp="1"/>
          </p:cNvSpPr>
          <p:nvPr>
            <p:ph type="title"/>
          </p:nvPr>
        </p:nvSpPr>
        <p:spPr>
          <a:xfrm>
            <a:off x="924075" y="1987367"/>
            <a:ext cx="3234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5400">
                <a:latin typeface="MS Gothic"/>
                <a:ea typeface="MS Gothic"/>
                <a:cs typeface="MS Gothic"/>
                <a:sym typeface="MS Gothic"/>
              </a:rPr>
              <a:t>市場規模</a:t>
            </a:r>
            <a:endParaRPr sz="5400"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153" name="Google Shape;153;gf069096f3f_0_110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gf069096f3f_0_110"/>
          <p:cNvGrpSpPr/>
          <p:nvPr/>
        </p:nvGrpSpPr>
        <p:grpSpPr>
          <a:xfrm>
            <a:off x="5546403" y="1917260"/>
            <a:ext cx="1464033" cy="1308814"/>
            <a:chOff x="854261" y="2908813"/>
            <a:chExt cx="377474" cy="335748"/>
          </a:xfrm>
        </p:grpSpPr>
        <p:sp>
          <p:nvSpPr>
            <p:cNvPr id="155" name="Google Shape;155;gf069096f3f_0_110"/>
            <p:cNvSpPr/>
            <p:nvPr/>
          </p:nvSpPr>
          <p:spPr>
            <a:xfrm>
              <a:off x="896337" y="3079695"/>
              <a:ext cx="47391" cy="17091"/>
            </a:xfrm>
            <a:custGeom>
              <a:avLst/>
              <a:gdLst/>
              <a:ahLst/>
              <a:cxnLst/>
              <a:rect l="l" t="t" r="r" b="b"/>
              <a:pathLst>
                <a:path w="1489" h="537" extrusionOk="0">
                  <a:moveTo>
                    <a:pt x="179" y="1"/>
                  </a:moveTo>
                  <a:cubicBezTo>
                    <a:pt x="96" y="1"/>
                    <a:pt x="0" y="72"/>
                    <a:pt x="0" y="179"/>
                  </a:cubicBezTo>
                  <a:cubicBezTo>
                    <a:pt x="0" y="263"/>
                    <a:pt x="84" y="358"/>
                    <a:pt x="179" y="358"/>
                  </a:cubicBezTo>
                  <a:cubicBezTo>
                    <a:pt x="381" y="358"/>
                    <a:pt x="941" y="382"/>
                    <a:pt x="1227" y="525"/>
                  </a:cubicBezTo>
                  <a:cubicBezTo>
                    <a:pt x="1251" y="537"/>
                    <a:pt x="1274" y="537"/>
                    <a:pt x="1298" y="537"/>
                  </a:cubicBezTo>
                  <a:cubicBezTo>
                    <a:pt x="1358" y="537"/>
                    <a:pt x="1417" y="501"/>
                    <a:pt x="1453" y="441"/>
                  </a:cubicBezTo>
                  <a:cubicBezTo>
                    <a:pt x="1489" y="358"/>
                    <a:pt x="1465" y="251"/>
                    <a:pt x="1370" y="203"/>
                  </a:cubicBezTo>
                  <a:cubicBezTo>
                    <a:pt x="977" y="1"/>
                    <a:pt x="215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f069096f3f_0_110"/>
            <p:cNvSpPr/>
            <p:nvPr/>
          </p:nvSpPr>
          <p:spPr>
            <a:xfrm>
              <a:off x="878514" y="3191855"/>
              <a:ext cx="11426" cy="52706"/>
            </a:xfrm>
            <a:custGeom>
              <a:avLst/>
              <a:gdLst/>
              <a:ahLst/>
              <a:cxnLst/>
              <a:rect l="l" t="t" r="r" b="b"/>
              <a:pathLst>
                <a:path w="359" h="1656" extrusionOk="0">
                  <a:moveTo>
                    <a:pt x="179" y="1"/>
                  </a:moveTo>
                  <a:cubicBezTo>
                    <a:pt x="84" y="1"/>
                    <a:pt x="1" y="72"/>
                    <a:pt x="1" y="180"/>
                  </a:cubicBezTo>
                  <a:lnTo>
                    <a:pt x="1" y="1477"/>
                  </a:lnTo>
                  <a:cubicBezTo>
                    <a:pt x="1" y="1561"/>
                    <a:pt x="72" y="1656"/>
                    <a:pt x="179" y="1656"/>
                  </a:cubicBezTo>
                  <a:cubicBezTo>
                    <a:pt x="287" y="1656"/>
                    <a:pt x="358" y="1585"/>
                    <a:pt x="358" y="1477"/>
                  </a:cubicBezTo>
                  <a:lnTo>
                    <a:pt x="358" y="180"/>
                  </a:lnTo>
                  <a:cubicBezTo>
                    <a:pt x="358" y="72"/>
                    <a:pt x="287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f069096f3f_0_110"/>
            <p:cNvSpPr/>
            <p:nvPr/>
          </p:nvSpPr>
          <p:spPr>
            <a:xfrm>
              <a:off x="854261" y="3050159"/>
              <a:ext cx="219451" cy="194052"/>
            </a:xfrm>
            <a:custGeom>
              <a:avLst/>
              <a:gdLst/>
              <a:ahLst/>
              <a:cxnLst/>
              <a:rect l="l" t="t" r="r" b="b"/>
              <a:pathLst>
                <a:path w="6895" h="6097" extrusionOk="0">
                  <a:moveTo>
                    <a:pt x="6406" y="679"/>
                  </a:moveTo>
                  <a:lnTo>
                    <a:pt x="6466" y="929"/>
                  </a:lnTo>
                  <a:cubicBezTo>
                    <a:pt x="6490" y="1000"/>
                    <a:pt x="6478" y="1072"/>
                    <a:pt x="6418" y="1119"/>
                  </a:cubicBezTo>
                  <a:lnTo>
                    <a:pt x="6311" y="1226"/>
                  </a:lnTo>
                  <a:lnTo>
                    <a:pt x="6073" y="988"/>
                  </a:lnTo>
                  <a:lnTo>
                    <a:pt x="6406" y="679"/>
                  </a:lnTo>
                  <a:close/>
                  <a:moveTo>
                    <a:pt x="3192" y="345"/>
                  </a:moveTo>
                  <a:lnTo>
                    <a:pt x="3192" y="1060"/>
                  </a:lnTo>
                  <a:cubicBezTo>
                    <a:pt x="3192" y="1179"/>
                    <a:pt x="3156" y="1298"/>
                    <a:pt x="3108" y="1405"/>
                  </a:cubicBezTo>
                  <a:lnTo>
                    <a:pt x="3025" y="1584"/>
                  </a:lnTo>
                  <a:cubicBezTo>
                    <a:pt x="3013" y="1607"/>
                    <a:pt x="3013" y="1619"/>
                    <a:pt x="3013" y="1655"/>
                  </a:cubicBezTo>
                  <a:lnTo>
                    <a:pt x="3013" y="2024"/>
                  </a:lnTo>
                  <a:cubicBezTo>
                    <a:pt x="2989" y="2286"/>
                    <a:pt x="2894" y="2524"/>
                    <a:pt x="2715" y="2703"/>
                  </a:cubicBezTo>
                  <a:cubicBezTo>
                    <a:pt x="2537" y="2881"/>
                    <a:pt x="2275" y="2965"/>
                    <a:pt x="2025" y="2965"/>
                  </a:cubicBezTo>
                  <a:cubicBezTo>
                    <a:pt x="1525" y="2953"/>
                    <a:pt x="1120" y="2500"/>
                    <a:pt x="1120" y="1988"/>
                  </a:cubicBezTo>
                  <a:lnTo>
                    <a:pt x="1120" y="1655"/>
                  </a:lnTo>
                  <a:cubicBezTo>
                    <a:pt x="1120" y="1619"/>
                    <a:pt x="1120" y="1596"/>
                    <a:pt x="1108" y="1584"/>
                  </a:cubicBezTo>
                  <a:lnTo>
                    <a:pt x="1001" y="1369"/>
                  </a:lnTo>
                  <a:cubicBezTo>
                    <a:pt x="953" y="1298"/>
                    <a:pt x="941" y="1203"/>
                    <a:pt x="941" y="1119"/>
                  </a:cubicBezTo>
                  <a:lnTo>
                    <a:pt x="941" y="1107"/>
                  </a:lnTo>
                  <a:cubicBezTo>
                    <a:pt x="941" y="691"/>
                    <a:pt x="1287" y="345"/>
                    <a:pt x="1703" y="345"/>
                  </a:cubicBezTo>
                  <a:close/>
                  <a:moveTo>
                    <a:pt x="2442" y="3227"/>
                  </a:moveTo>
                  <a:cubicBezTo>
                    <a:pt x="2454" y="3298"/>
                    <a:pt x="2477" y="3334"/>
                    <a:pt x="2489" y="3381"/>
                  </a:cubicBezTo>
                  <a:lnTo>
                    <a:pt x="2323" y="3548"/>
                  </a:lnTo>
                  <a:cubicBezTo>
                    <a:pt x="2251" y="3620"/>
                    <a:pt x="2156" y="3655"/>
                    <a:pt x="2059" y="3655"/>
                  </a:cubicBezTo>
                  <a:cubicBezTo>
                    <a:pt x="1962" y="3655"/>
                    <a:pt x="1864" y="3620"/>
                    <a:pt x="1787" y="3548"/>
                  </a:cubicBezTo>
                  <a:lnTo>
                    <a:pt x="1644" y="3393"/>
                  </a:lnTo>
                  <a:cubicBezTo>
                    <a:pt x="1656" y="3358"/>
                    <a:pt x="1668" y="3286"/>
                    <a:pt x="1668" y="3227"/>
                  </a:cubicBezTo>
                  <a:cubicBezTo>
                    <a:pt x="1775" y="3262"/>
                    <a:pt x="1894" y="3286"/>
                    <a:pt x="2013" y="3286"/>
                  </a:cubicBezTo>
                  <a:lnTo>
                    <a:pt x="2061" y="3286"/>
                  </a:lnTo>
                  <a:cubicBezTo>
                    <a:pt x="2192" y="3286"/>
                    <a:pt x="2323" y="3274"/>
                    <a:pt x="2442" y="3227"/>
                  </a:cubicBezTo>
                  <a:close/>
                  <a:moveTo>
                    <a:pt x="1680" y="0"/>
                  </a:moveTo>
                  <a:cubicBezTo>
                    <a:pt x="1072" y="0"/>
                    <a:pt x="584" y="500"/>
                    <a:pt x="584" y="1107"/>
                  </a:cubicBezTo>
                  <a:lnTo>
                    <a:pt x="584" y="1119"/>
                  </a:lnTo>
                  <a:cubicBezTo>
                    <a:pt x="584" y="1250"/>
                    <a:pt x="608" y="1405"/>
                    <a:pt x="668" y="1524"/>
                  </a:cubicBezTo>
                  <a:lnTo>
                    <a:pt x="763" y="1703"/>
                  </a:lnTo>
                  <a:lnTo>
                    <a:pt x="763" y="1988"/>
                  </a:lnTo>
                  <a:cubicBezTo>
                    <a:pt x="763" y="2429"/>
                    <a:pt x="977" y="2834"/>
                    <a:pt x="1311" y="3072"/>
                  </a:cubicBezTo>
                  <a:lnTo>
                    <a:pt x="1311" y="3215"/>
                  </a:lnTo>
                  <a:cubicBezTo>
                    <a:pt x="1311" y="3310"/>
                    <a:pt x="1251" y="3381"/>
                    <a:pt x="1156" y="3417"/>
                  </a:cubicBezTo>
                  <a:lnTo>
                    <a:pt x="537" y="3596"/>
                  </a:lnTo>
                  <a:cubicBezTo>
                    <a:pt x="227" y="3679"/>
                    <a:pt x="1" y="3965"/>
                    <a:pt x="1" y="4286"/>
                  </a:cubicBezTo>
                  <a:lnTo>
                    <a:pt x="1" y="5917"/>
                  </a:lnTo>
                  <a:cubicBezTo>
                    <a:pt x="1" y="6001"/>
                    <a:pt x="72" y="6096"/>
                    <a:pt x="179" y="6096"/>
                  </a:cubicBezTo>
                  <a:cubicBezTo>
                    <a:pt x="287" y="6096"/>
                    <a:pt x="358" y="6013"/>
                    <a:pt x="358" y="5917"/>
                  </a:cubicBezTo>
                  <a:lnTo>
                    <a:pt x="358" y="4310"/>
                  </a:lnTo>
                  <a:cubicBezTo>
                    <a:pt x="358" y="4143"/>
                    <a:pt x="477" y="3977"/>
                    <a:pt x="644" y="3929"/>
                  </a:cubicBezTo>
                  <a:lnTo>
                    <a:pt x="1263" y="3751"/>
                  </a:lnTo>
                  <a:cubicBezTo>
                    <a:pt x="1322" y="3739"/>
                    <a:pt x="1370" y="3715"/>
                    <a:pt x="1418" y="3679"/>
                  </a:cubicBezTo>
                  <a:lnTo>
                    <a:pt x="1513" y="3786"/>
                  </a:lnTo>
                  <a:cubicBezTo>
                    <a:pt x="1668" y="3929"/>
                    <a:pt x="1846" y="3989"/>
                    <a:pt x="2037" y="3989"/>
                  </a:cubicBezTo>
                  <a:cubicBezTo>
                    <a:pt x="2227" y="3989"/>
                    <a:pt x="2406" y="3917"/>
                    <a:pt x="2561" y="3786"/>
                  </a:cubicBezTo>
                  <a:lnTo>
                    <a:pt x="2727" y="3620"/>
                  </a:lnTo>
                  <a:cubicBezTo>
                    <a:pt x="2799" y="3655"/>
                    <a:pt x="2870" y="3679"/>
                    <a:pt x="2966" y="3679"/>
                  </a:cubicBezTo>
                  <a:lnTo>
                    <a:pt x="3001" y="3679"/>
                  </a:lnTo>
                  <a:cubicBezTo>
                    <a:pt x="3144" y="3679"/>
                    <a:pt x="3275" y="3620"/>
                    <a:pt x="3382" y="3524"/>
                  </a:cubicBezTo>
                  <a:lnTo>
                    <a:pt x="5823" y="1226"/>
                  </a:lnTo>
                  <a:lnTo>
                    <a:pt x="6061" y="1465"/>
                  </a:lnTo>
                  <a:lnTo>
                    <a:pt x="3239" y="4274"/>
                  </a:lnTo>
                  <a:cubicBezTo>
                    <a:pt x="3061" y="4453"/>
                    <a:pt x="2977" y="4679"/>
                    <a:pt x="2977" y="4917"/>
                  </a:cubicBezTo>
                  <a:lnTo>
                    <a:pt x="2977" y="5906"/>
                  </a:lnTo>
                  <a:cubicBezTo>
                    <a:pt x="2977" y="6001"/>
                    <a:pt x="3049" y="6096"/>
                    <a:pt x="3156" y="6096"/>
                  </a:cubicBezTo>
                  <a:cubicBezTo>
                    <a:pt x="3239" y="6096"/>
                    <a:pt x="3335" y="6013"/>
                    <a:pt x="3335" y="5906"/>
                  </a:cubicBezTo>
                  <a:lnTo>
                    <a:pt x="3335" y="4917"/>
                  </a:lnTo>
                  <a:cubicBezTo>
                    <a:pt x="3335" y="4763"/>
                    <a:pt x="3394" y="4620"/>
                    <a:pt x="3501" y="4513"/>
                  </a:cubicBezTo>
                  <a:lnTo>
                    <a:pt x="6656" y="1357"/>
                  </a:lnTo>
                  <a:cubicBezTo>
                    <a:pt x="6787" y="1226"/>
                    <a:pt x="6847" y="1024"/>
                    <a:pt x="6799" y="834"/>
                  </a:cubicBezTo>
                  <a:lnTo>
                    <a:pt x="6704" y="405"/>
                  </a:lnTo>
                  <a:lnTo>
                    <a:pt x="6823" y="298"/>
                  </a:lnTo>
                  <a:cubicBezTo>
                    <a:pt x="6895" y="238"/>
                    <a:pt x="6895" y="119"/>
                    <a:pt x="6823" y="60"/>
                  </a:cubicBezTo>
                  <a:cubicBezTo>
                    <a:pt x="6793" y="24"/>
                    <a:pt x="6749" y="6"/>
                    <a:pt x="6704" y="6"/>
                  </a:cubicBezTo>
                  <a:cubicBezTo>
                    <a:pt x="6659" y="6"/>
                    <a:pt x="6615" y="24"/>
                    <a:pt x="6585" y="60"/>
                  </a:cubicBezTo>
                  <a:lnTo>
                    <a:pt x="3156" y="3274"/>
                  </a:lnTo>
                  <a:cubicBezTo>
                    <a:pt x="3132" y="3310"/>
                    <a:pt x="3073" y="3334"/>
                    <a:pt x="3025" y="3334"/>
                  </a:cubicBezTo>
                  <a:lnTo>
                    <a:pt x="2977" y="3334"/>
                  </a:lnTo>
                  <a:cubicBezTo>
                    <a:pt x="2870" y="3334"/>
                    <a:pt x="2787" y="3250"/>
                    <a:pt x="2787" y="3143"/>
                  </a:cubicBezTo>
                  <a:lnTo>
                    <a:pt x="2787" y="3084"/>
                  </a:lnTo>
                  <a:cubicBezTo>
                    <a:pt x="2846" y="3036"/>
                    <a:pt x="2906" y="3000"/>
                    <a:pt x="2942" y="2953"/>
                  </a:cubicBezTo>
                  <a:cubicBezTo>
                    <a:pt x="3204" y="2715"/>
                    <a:pt x="3335" y="2381"/>
                    <a:pt x="3335" y="2024"/>
                  </a:cubicBezTo>
                  <a:lnTo>
                    <a:pt x="3335" y="1703"/>
                  </a:lnTo>
                  <a:lnTo>
                    <a:pt x="3406" y="1572"/>
                  </a:lnTo>
                  <a:cubicBezTo>
                    <a:pt x="3477" y="1417"/>
                    <a:pt x="3525" y="1238"/>
                    <a:pt x="3525" y="1072"/>
                  </a:cubicBezTo>
                  <a:lnTo>
                    <a:pt x="3525" y="179"/>
                  </a:lnTo>
                  <a:cubicBezTo>
                    <a:pt x="3525" y="95"/>
                    <a:pt x="3454" y="0"/>
                    <a:pt x="3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f069096f3f_0_110"/>
            <p:cNvSpPr/>
            <p:nvPr/>
          </p:nvSpPr>
          <p:spPr>
            <a:xfrm>
              <a:off x="1008115" y="2908813"/>
              <a:ext cx="223620" cy="188355"/>
            </a:xfrm>
            <a:custGeom>
              <a:avLst/>
              <a:gdLst/>
              <a:ahLst/>
              <a:cxnLst/>
              <a:rect l="l" t="t" r="r" b="b"/>
              <a:pathLst>
                <a:path w="7026" h="5918" extrusionOk="0">
                  <a:moveTo>
                    <a:pt x="560" y="0"/>
                  </a:moveTo>
                  <a:cubicBezTo>
                    <a:pt x="263" y="0"/>
                    <a:pt x="1" y="238"/>
                    <a:pt x="1" y="548"/>
                  </a:cubicBezTo>
                  <a:lnTo>
                    <a:pt x="1" y="5251"/>
                  </a:lnTo>
                  <a:cubicBezTo>
                    <a:pt x="1" y="5334"/>
                    <a:pt x="84" y="5429"/>
                    <a:pt x="179" y="5429"/>
                  </a:cubicBezTo>
                  <a:cubicBezTo>
                    <a:pt x="287" y="5429"/>
                    <a:pt x="358" y="5358"/>
                    <a:pt x="358" y="5251"/>
                  </a:cubicBezTo>
                  <a:lnTo>
                    <a:pt x="358" y="548"/>
                  </a:lnTo>
                  <a:cubicBezTo>
                    <a:pt x="358" y="441"/>
                    <a:pt x="453" y="357"/>
                    <a:pt x="560" y="357"/>
                  </a:cubicBezTo>
                  <a:lnTo>
                    <a:pt x="6478" y="357"/>
                  </a:lnTo>
                  <a:cubicBezTo>
                    <a:pt x="6585" y="357"/>
                    <a:pt x="6668" y="441"/>
                    <a:pt x="6668" y="548"/>
                  </a:cubicBezTo>
                  <a:lnTo>
                    <a:pt x="6668" y="5370"/>
                  </a:lnTo>
                  <a:cubicBezTo>
                    <a:pt x="6668" y="5477"/>
                    <a:pt x="6585" y="5560"/>
                    <a:pt x="6478" y="5560"/>
                  </a:cubicBezTo>
                  <a:lnTo>
                    <a:pt x="2525" y="5560"/>
                  </a:lnTo>
                  <a:cubicBezTo>
                    <a:pt x="2430" y="5560"/>
                    <a:pt x="2346" y="5632"/>
                    <a:pt x="2346" y="5739"/>
                  </a:cubicBezTo>
                  <a:cubicBezTo>
                    <a:pt x="2346" y="5846"/>
                    <a:pt x="2418" y="5917"/>
                    <a:pt x="2525" y="5917"/>
                  </a:cubicBezTo>
                  <a:lnTo>
                    <a:pt x="6478" y="5917"/>
                  </a:lnTo>
                  <a:cubicBezTo>
                    <a:pt x="6775" y="5917"/>
                    <a:pt x="7025" y="5679"/>
                    <a:pt x="7025" y="5370"/>
                  </a:cubicBezTo>
                  <a:lnTo>
                    <a:pt x="7025" y="548"/>
                  </a:lnTo>
                  <a:cubicBezTo>
                    <a:pt x="7025" y="226"/>
                    <a:pt x="6787" y="0"/>
                    <a:pt x="64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f069096f3f_0_110"/>
            <p:cNvSpPr/>
            <p:nvPr/>
          </p:nvSpPr>
          <p:spPr>
            <a:xfrm>
              <a:off x="1037301" y="2944046"/>
              <a:ext cx="165248" cy="105763"/>
            </a:xfrm>
            <a:custGeom>
              <a:avLst/>
              <a:gdLst/>
              <a:ahLst/>
              <a:cxnLst/>
              <a:rect l="l" t="t" r="r" b="b"/>
              <a:pathLst>
                <a:path w="5192" h="3323" extrusionOk="0">
                  <a:moveTo>
                    <a:pt x="4084" y="0"/>
                  </a:moveTo>
                  <a:cubicBezTo>
                    <a:pt x="4001" y="0"/>
                    <a:pt x="3906" y="84"/>
                    <a:pt x="3906" y="179"/>
                  </a:cubicBezTo>
                  <a:cubicBezTo>
                    <a:pt x="3906" y="286"/>
                    <a:pt x="3989" y="358"/>
                    <a:pt x="4084" y="358"/>
                  </a:cubicBezTo>
                  <a:lnTo>
                    <a:pt x="4596" y="358"/>
                  </a:lnTo>
                  <a:lnTo>
                    <a:pt x="2691" y="2263"/>
                  </a:lnTo>
                  <a:lnTo>
                    <a:pt x="1882" y="1465"/>
                  </a:lnTo>
                  <a:cubicBezTo>
                    <a:pt x="1846" y="1429"/>
                    <a:pt x="1801" y="1411"/>
                    <a:pt x="1758" y="1411"/>
                  </a:cubicBezTo>
                  <a:cubicBezTo>
                    <a:pt x="1715" y="1411"/>
                    <a:pt x="1673" y="1429"/>
                    <a:pt x="1644" y="1465"/>
                  </a:cubicBezTo>
                  <a:lnTo>
                    <a:pt x="72" y="3036"/>
                  </a:lnTo>
                  <a:cubicBezTo>
                    <a:pt x="1" y="3120"/>
                    <a:pt x="1" y="3215"/>
                    <a:pt x="72" y="3275"/>
                  </a:cubicBezTo>
                  <a:cubicBezTo>
                    <a:pt x="96" y="3310"/>
                    <a:pt x="143" y="3322"/>
                    <a:pt x="191" y="3322"/>
                  </a:cubicBezTo>
                  <a:cubicBezTo>
                    <a:pt x="239" y="3322"/>
                    <a:pt x="274" y="3310"/>
                    <a:pt x="310" y="3275"/>
                  </a:cubicBezTo>
                  <a:lnTo>
                    <a:pt x="1763" y="1822"/>
                  </a:lnTo>
                  <a:lnTo>
                    <a:pt x="2572" y="2620"/>
                  </a:lnTo>
                  <a:cubicBezTo>
                    <a:pt x="2608" y="2661"/>
                    <a:pt x="2653" y="2682"/>
                    <a:pt x="2696" y="2682"/>
                  </a:cubicBezTo>
                  <a:cubicBezTo>
                    <a:pt x="2739" y="2682"/>
                    <a:pt x="2781" y="2661"/>
                    <a:pt x="2810" y="2620"/>
                  </a:cubicBezTo>
                  <a:lnTo>
                    <a:pt x="4835" y="596"/>
                  </a:lnTo>
                  <a:lnTo>
                    <a:pt x="4835" y="1108"/>
                  </a:lnTo>
                  <a:cubicBezTo>
                    <a:pt x="4835" y="1191"/>
                    <a:pt x="4906" y="1286"/>
                    <a:pt x="5013" y="1286"/>
                  </a:cubicBezTo>
                  <a:cubicBezTo>
                    <a:pt x="5120" y="1286"/>
                    <a:pt x="5192" y="1215"/>
                    <a:pt x="5192" y="1108"/>
                  </a:cubicBezTo>
                  <a:lnTo>
                    <a:pt x="5192" y="179"/>
                  </a:lnTo>
                  <a:cubicBezTo>
                    <a:pt x="5192" y="84"/>
                    <a:pt x="5120" y="0"/>
                    <a:pt x="5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" name="Google Shape;160;gf069096f3f_0_1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5" name="Google Shape;555;p38"/>
          <p:cNvSpPr/>
          <p:nvPr/>
        </p:nvSpPr>
        <p:spPr>
          <a:xfrm>
            <a:off x="134075" y="65474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8"/>
          <p:cNvSpPr txBox="1"/>
          <p:nvPr/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・料金　1500円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・収容人数　14人（相部屋）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・有料で寝袋貸し出し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・マットのみ無料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・自炊可能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・ガス、水道、フライパン、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やかん、電子レンジ、ポット利用可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ja" sz="2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・＋500円でお酒飲み放題</a:t>
            </a:r>
            <a:endParaRPr/>
          </a:p>
        </p:txBody>
      </p:sp>
      <p:sp>
        <p:nvSpPr>
          <p:cNvPr id="557" name="Google Shape;557;p38"/>
          <p:cNvSpPr txBox="1"/>
          <p:nvPr/>
        </p:nvSpPr>
        <p:spPr>
          <a:xfrm>
            <a:off x="0" y="66154"/>
            <a:ext cx="53568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事例紹介(ライダーハウス小樽)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0443" y="68000"/>
            <a:ext cx="2581895" cy="25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5741" y="2633200"/>
            <a:ext cx="3202450" cy="2401826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>
            <a:spLocks noGrp="1"/>
          </p:cNvSpPr>
          <p:nvPr>
            <p:ph type="ctrTitle" idx="4"/>
          </p:nvPr>
        </p:nvSpPr>
        <p:spPr>
          <a:xfrm>
            <a:off x="210588" y="155990"/>
            <a:ext cx="4516769" cy="72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ja" sz="3200">
                <a:latin typeface="Arial"/>
                <a:ea typeface="Arial"/>
                <a:cs typeface="Arial"/>
                <a:sym typeface="Arial"/>
              </a:rPr>
              <a:t>ライダーハウスの現状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9"/>
          <p:cNvSpPr/>
          <p:nvPr/>
        </p:nvSpPr>
        <p:spPr>
          <a:xfrm>
            <a:off x="563880" y="877172"/>
            <a:ext cx="1485900" cy="5020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9"/>
          <p:cNvSpPr/>
          <p:nvPr/>
        </p:nvSpPr>
        <p:spPr>
          <a:xfrm>
            <a:off x="716280" y="952500"/>
            <a:ext cx="7063740" cy="899160"/>
          </a:xfrm>
          <a:prstGeom prst="roundRect">
            <a:avLst>
              <a:gd name="adj" fmla="val 16667"/>
            </a:avLst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9"/>
          <p:cNvSpPr/>
          <p:nvPr/>
        </p:nvSpPr>
        <p:spPr>
          <a:xfrm>
            <a:off x="716280" y="2217420"/>
            <a:ext cx="7063740" cy="899160"/>
          </a:xfrm>
          <a:prstGeom prst="roundRect">
            <a:avLst>
              <a:gd name="adj" fmla="val 16667"/>
            </a:avLst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9"/>
          <p:cNvSpPr/>
          <p:nvPr/>
        </p:nvSpPr>
        <p:spPr>
          <a:xfrm>
            <a:off x="716280" y="3397648"/>
            <a:ext cx="7063740" cy="899160"/>
          </a:xfrm>
          <a:prstGeom prst="roundRect">
            <a:avLst>
              <a:gd name="adj" fmla="val 16667"/>
            </a:avLst>
          </a:prstGeom>
          <a:solidFill>
            <a:schemeClr val="accent3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9"/>
          <p:cNvSpPr txBox="1"/>
          <p:nvPr/>
        </p:nvSpPr>
        <p:spPr>
          <a:xfrm>
            <a:off x="601980" y="1200447"/>
            <a:ext cx="7429500" cy="42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寝袋持参で雑魚寝が基本⇒個室のある施設が少ない</a:t>
            </a:r>
            <a:endParaRPr/>
          </a:p>
        </p:txBody>
      </p:sp>
      <p:sp>
        <p:nvSpPr>
          <p:cNvPr id="571" name="Google Shape;571;p39"/>
          <p:cNvSpPr txBox="1"/>
          <p:nvPr/>
        </p:nvSpPr>
        <p:spPr>
          <a:xfrm>
            <a:off x="914400" y="2436167"/>
            <a:ext cx="54635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施設の老朽化・不衛生</a:t>
            </a:r>
            <a:endParaRPr/>
          </a:p>
        </p:txBody>
      </p:sp>
      <p:sp>
        <p:nvSpPr>
          <p:cNvPr id="572" name="Google Shape;572;p39"/>
          <p:cNvSpPr txBox="1"/>
          <p:nvPr/>
        </p:nvSpPr>
        <p:spPr>
          <a:xfrm>
            <a:off x="914400" y="3619501"/>
            <a:ext cx="64846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連泊禁止、2泊以内の制限がある施設も…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0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79" name="Google Shape;579;p40"/>
          <p:cNvSpPr/>
          <p:nvPr/>
        </p:nvSpPr>
        <p:spPr>
          <a:xfrm>
            <a:off x="85325" y="65474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0"/>
          <p:cNvSpPr txBox="1"/>
          <p:nvPr/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581" name="Google Shape;581;p40"/>
          <p:cNvSpPr txBox="1"/>
          <p:nvPr/>
        </p:nvSpPr>
        <p:spPr>
          <a:xfrm>
            <a:off x="21805" y="91625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 i="0" u="none" strike="noStrike" cap="none">
                <a:solidFill>
                  <a:srgbClr val="434343"/>
                </a:solidFill>
                <a:latin typeface="Livvic"/>
                <a:ea typeface="Livvic"/>
                <a:cs typeface="Livvic"/>
                <a:sym typeface="Livvic"/>
              </a:rPr>
              <a:t>北海道での旅行日数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0"/>
          <p:cNvSpPr txBox="1"/>
          <p:nvPr/>
        </p:nvSpPr>
        <p:spPr>
          <a:xfrm>
            <a:off x="476100" y="1106442"/>
            <a:ext cx="8667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Catamaran Thin"/>
              <a:buNone/>
            </a:pPr>
            <a:r>
              <a:rPr lang="ja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道内・道外どちらも5泊以上の回答が1番多い</a:t>
            </a:r>
            <a:endParaRPr/>
          </a:p>
        </p:txBody>
      </p:sp>
      <p:pic>
        <p:nvPicPr>
          <p:cNvPr id="583" name="Google Shape;583;p40"/>
          <p:cNvPicPr preferRelativeResize="0"/>
          <p:nvPr/>
        </p:nvPicPr>
        <p:blipFill rotWithShape="1">
          <a:blip r:embed="rId3">
            <a:alphaModFix/>
          </a:blip>
          <a:srcRect l="28356" t="37449" r="30902" b="37652"/>
          <a:stretch/>
        </p:blipFill>
        <p:spPr>
          <a:xfrm>
            <a:off x="769375" y="1643868"/>
            <a:ext cx="7934050" cy="27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1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0" name="Google Shape;590;p41"/>
          <p:cNvSpPr/>
          <p:nvPr/>
        </p:nvSpPr>
        <p:spPr>
          <a:xfrm>
            <a:off x="0" y="659616"/>
            <a:ext cx="3509108" cy="145369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1"/>
          <p:cNvSpPr txBox="1"/>
          <p:nvPr/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592" name="Google Shape;592;p41"/>
          <p:cNvSpPr txBox="1"/>
          <p:nvPr/>
        </p:nvSpPr>
        <p:spPr>
          <a:xfrm>
            <a:off x="0" y="2045201"/>
            <a:ext cx="934516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4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ライダーハウス×ワークマンハウス</a:t>
            </a:r>
            <a:endParaRPr sz="4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2"/>
          <p:cNvSpPr/>
          <p:nvPr/>
        </p:nvSpPr>
        <p:spPr>
          <a:xfrm rot="5400000">
            <a:off x="2206943" y="2478262"/>
            <a:ext cx="1696418" cy="2010746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2"/>
          <p:cNvSpPr/>
          <p:nvPr/>
        </p:nvSpPr>
        <p:spPr>
          <a:xfrm rot="-5400000" flipH="1">
            <a:off x="4343552" y="665803"/>
            <a:ext cx="1696418" cy="209662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2"/>
          <p:cNvSpPr/>
          <p:nvPr/>
        </p:nvSpPr>
        <p:spPr>
          <a:xfrm rot="-5400000" flipH="1">
            <a:off x="4343552" y="2435320"/>
            <a:ext cx="1696417" cy="209662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2"/>
          <p:cNvSpPr txBox="1">
            <a:spLocks noGrp="1"/>
          </p:cNvSpPr>
          <p:nvPr>
            <p:ph type="ctrTitle"/>
          </p:nvPr>
        </p:nvSpPr>
        <p:spPr>
          <a:xfrm>
            <a:off x="134647" y="128371"/>
            <a:ext cx="3518178" cy="64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ja" sz="3600">
                <a:latin typeface="Arial"/>
                <a:ea typeface="Arial"/>
                <a:cs typeface="Arial"/>
                <a:sym typeface="Arial"/>
              </a:rPr>
              <a:t>顧客メリット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2"/>
          <p:cNvSpPr/>
          <p:nvPr/>
        </p:nvSpPr>
        <p:spPr>
          <a:xfrm rot="5400000">
            <a:off x="2164004" y="665804"/>
            <a:ext cx="1696418" cy="209662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2"/>
          <p:cNvSpPr txBox="1">
            <a:spLocks noGrp="1"/>
          </p:cNvSpPr>
          <p:nvPr>
            <p:ph type="ctrTitle" idx="4294967295"/>
          </p:nvPr>
        </p:nvSpPr>
        <p:spPr>
          <a:xfrm>
            <a:off x="2671440" y="1075785"/>
            <a:ext cx="842462" cy="470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ja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個室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2"/>
          <p:cNvSpPr txBox="1">
            <a:spLocks noGrp="1"/>
          </p:cNvSpPr>
          <p:nvPr>
            <p:ph type="ctrTitle" idx="4294967295"/>
          </p:nvPr>
        </p:nvSpPr>
        <p:spPr>
          <a:xfrm>
            <a:off x="2518219" y="3215492"/>
            <a:ext cx="987987" cy="528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ja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清潔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42"/>
          <p:cNvSpPr txBox="1">
            <a:spLocks noGrp="1"/>
          </p:cNvSpPr>
          <p:nvPr>
            <p:ph type="ctrTitle" idx="4294967295"/>
          </p:nvPr>
        </p:nvSpPr>
        <p:spPr>
          <a:xfrm>
            <a:off x="4369568" y="1469858"/>
            <a:ext cx="1459731" cy="52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ja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食事付き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42"/>
          <p:cNvSpPr txBox="1">
            <a:spLocks noGrp="1"/>
          </p:cNvSpPr>
          <p:nvPr>
            <p:ph type="ctrTitle" idx="4294967295"/>
          </p:nvPr>
        </p:nvSpPr>
        <p:spPr>
          <a:xfrm>
            <a:off x="4313268" y="3215492"/>
            <a:ext cx="1572330" cy="56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ja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連泊可能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2"/>
          <p:cNvSpPr/>
          <p:nvPr/>
        </p:nvSpPr>
        <p:spPr>
          <a:xfrm>
            <a:off x="3652825" y="2342925"/>
            <a:ext cx="885900" cy="52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2"/>
          <p:cNvSpPr txBox="1">
            <a:spLocks noGrp="1"/>
          </p:cNvSpPr>
          <p:nvPr>
            <p:ph type="subTitle" idx="4294967295"/>
          </p:nvPr>
        </p:nvSpPr>
        <p:spPr>
          <a:xfrm flipH="1">
            <a:off x="2171619" y="1519073"/>
            <a:ext cx="1573480" cy="82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</a:pPr>
            <a:r>
              <a:rPr lang="ja" sz="1400" b="0" i="0" u="none" strike="noStrike" cap="none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プライバシーが守られ女性でも利用しやすい</a:t>
            </a:r>
            <a:endParaRPr sz="1400" b="0" i="0" u="none" strike="noStrike" cap="none">
              <a:solidFill>
                <a:schemeClr val="lt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609" name="Google Shape;609;p42"/>
          <p:cNvSpPr/>
          <p:nvPr/>
        </p:nvSpPr>
        <p:spPr>
          <a:xfrm>
            <a:off x="3924857" y="2403095"/>
            <a:ext cx="372159" cy="372159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3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ja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16" name="Google Shape;616;p43"/>
          <p:cNvSpPr/>
          <p:nvPr/>
        </p:nvSpPr>
        <p:spPr>
          <a:xfrm>
            <a:off x="97500" y="671816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43"/>
          <p:cNvSpPr txBox="1"/>
          <p:nvPr/>
        </p:nvSpPr>
        <p:spPr>
          <a:xfrm>
            <a:off x="0" y="66154"/>
            <a:ext cx="55092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ターゲットへのアプローチ方法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3"/>
          <p:cNvSpPr txBox="1"/>
          <p:nvPr/>
        </p:nvSpPr>
        <p:spPr>
          <a:xfrm>
            <a:off x="382953" y="1156677"/>
            <a:ext cx="20632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① 広告</a:t>
            </a:r>
            <a:endParaRPr/>
          </a:p>
        </p:txBody>
      </p:sp>
      <p:sp>
        <p:nvSpPr>
          <p:cNvPr id="619" name="Google Shape;619;p43"/>
          <p:cNvSpPr txBox="1"/>
          <p:nvPr/>
        </p:nvSpPr>
        <p:spPr>
          <a:xfrm>
            <a:off x="3341076" y="1156677"/>
            <a:ext cx="20632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②WEB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3"/>
          <p:cNvSpPr txBox="1"/>
          <p:nvPr/>
        </p:nvSpPr>
        <p:spPr>
          <a:xfrm>
            <a:off x="6373445" y="1156676"/>
            <a:ext cx="20632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③動画</a:t>
            </a:r>
            <a:endParaRPr/>
          </a:p>
        </p:txBody>
      </p:sp>
      <p:pic>
        <p:nvPicPr>
          <p:cNvPr id="621" name="Google Shape;62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953" y="1942546"/>
            <a:ext cx="1704219" cy="213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3" descr="サイクリング 単色塗りつぶし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014" y="386519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3" descr="ビデオブログ 単色塗りつぶし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5259" y="1727442"/>
            <a:ext cx="1636741" cy="1636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3" descr="ブログ 単色塗りつぶし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1206" y="2647789"/>
            <a:ext cx="1636741" cy="163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3"/>
          <p:cNvSpPr txBox="1"/>
          <p:nvPr/>
        </p:nvSpPr>
        <p:spPr>
          <a:xfrm>
            <a:off x="3036656" y="4203746"/>
            <a:ext cx="30291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⇒</a:t>
            </a:r>
            <a:r>
              <a:rPr lang="ja" sz="3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口コミ効果</a:t>
            </a:r>
            <a:endParaRPr/>
          </a:p>
        </p:txBody>
      </p:sp>
      <p:grpSp>
        <p:nvGrpSpPr>
          <p:cNvPr id="626" name="Google Shape;626;p43"/>
          <p:cNvGrpSpPr/>
          <p:nvPr/>
        </p:nvGrpSpPr>
        <p:grpSpPr>
          <a:xfrm>
            <a:off x="6508148" y="1957956"/>
            <a:ext cx="1194349" cy="1207275"/>
            <a:chOff x="-3137650" y="2067900"/>
            <a:chExt cx="291450" cy="256775"/>
          </a:xfrm>
        </p:grpSpPr>
        <p:sp>
          <p:nvSpPr>
            <p:cNvPr id="627" name="Google Shape;627;p43"/>
            <p:cNvSpPr/>
            <p:nvPr/>
          </p:nvSpPr>
          <p:spPr>
            <a:xfrm>
              <a:off x="-3137650" y="2067900"/>
              <a:ext cx="291450" cy="187475"/>
            </a:xfrm>
            <a:custGeom>
              <a:avLst/>
              <a:gdLst/>
              <a:ahLst/>
              <a:cxnLst/>
              <a:rect l="l" t="t" r="r" b="b"/>
              <a:pathLst>
                <a:path w="11658" h="7499" extrusionOk="0">
                  <a:moveTo>
                    <a:pt x="10618" y="694"/>
                  </a:moveTo>
                  <a:cubicBezTo>
                    <a:pt x="10838" y="694"/>
                    <a:pt x="10964" y="851"/>
                    <a:pt x="10964" y="1040"/>
                  </a:cubicBezTo>
                  <a:lnTo>
                    <a:pt x="10964" y="6522"/>
                  </a:lnTo>
                  <a:cubicBezTo>
                    <a:pt x="10964" y="6711"/>
                    <a:pt x="10838" y="6868"/>
                    <a:pt x="10618" y="6868"/>
                  </a:cubicBezTo>
                  <a:lnTo>
                    <a:pt x="1009" y="6868"/>
                  </a:lnTo>
                  <a:cubicBezTo>
                    <a:pt x="820" y="6868"/>
                    <a:pt x="662" y="6711"/>
                    <a:pt x="662" y="6522"/>
                  </a:cubicBezTo>
                  <a:lnTo>
                    <a:pt x="662" y="1040"/>
                  </a:lnTo>
                  <a:cubicBezTo>
                    <a:pt x="662" y="851"/>
                    <a:pt x="820" y="694"/>
                    <a:pt x="1009" y="694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6490"/>
                  </a:lnTo>
                  <a:cubicBezTo>
                    <a:pt x="1" y="7026"/>
                    <a:pt x="473" y="7499"/>
                    <a:pt x="1009" y="7499"/>
                  </a:cubicBezTo>
                  <a:lnTo>
                    <a:pt x="10618" y="7499"/>
                  </a:lnTo>
                  <a:cubicBezTo>
                    <a:pt x="11185" y="7499"/>
                    <a:pt x="11658" y="7026"/>
                    <a:pt x="11658" y="6490"/>
                  </a:cubicBezTo>
                  <a:lnTo>
                    <a:pt x="11658" y="1009"/>
                  </a:ln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-3137650" y="2273475"/>
              <a:ext cx="291450" cy="51200"/>
            </a:xfrm>
            <a:custGeom>
              <a:avLst/>
              <a:gdLst/>
              <a:ahLst/>
              <a:cxnLst/>
              <a:rect l="l" t="t" r="r" b="b"/>
              <a:pathLst>
                <a:path w="11658" h="2048" extrusionOk="0">
                  <a:moveTo>
                    <a:pt x="10618" y="662"/>
                  </a:moveTo>
                  <a:cubicBezTo>
                    <a:pt x="10838" y="662"/>
                    <a:pt x="10964" y="819"/>
                    <a:pt x="10964" y="1008"/>
                  </a:cubicBezTo>
                  <a:cubicBezTo>
                    <a:pt x="10964" y="1197"/>
                    <a:pt x="10838" y="1355"/>
                    <a:pt x="10618" y="1355"/>
                  </a:cubicBezTo>
                  <a:lnTo>
                    <a:pt x="6050" y="1355"/>
                  </a:lnTo>
                  <a:cubicBezTo>
                    <a:pt x="6113" y="1260"/>
                    <a:pt x="6113" y="1134"/>
                    <a:pt x="6113" y="1008"/>
                  </a:cubicBezTo>
                  <a:cubicBezTo>
                    <a:pt x="6113" y="882"/>
                    <a:pt x="6050" y="788"/>
                    <a:pt x="6050" y="662"/>
                  </a:cubicBezTo>
                  <a:close/>
                  <a:moveTo>
                    <a:pt x="5105" y="662"/>
                  </a:moveTo>
                  <a:cubicBezTo>
                    <a:pt x="5294" y="662"/>
                    <a:pt x="5451" y="819"/>
                    <a:pt x="5451" y="1008"/>
                  </a:cubicBezTo>
                  <a:cubicBezTo>
                    <a:pt x="5451" y="1229"/>
                    <a:pt x="5294" y="1386"/>
                    <a:pt x="5105" y="1386"/>
                  </a:cubicBezTo>
                  <a:lnTo>
                    <a:pt x="1009" y="1386"/>
                  </a:lnTo>
                  <a:cubicBezTo>
                    <a:pt x="820" y="1355"/>
                    <a:pt x="662" y="1229"/>
                    <a:pt x="662" y="1008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cubicBezTo>
                    <a:pt x="1" y="1575"/>
                    <a:pt x="473" y="2048"/>
                    <a:pt x="1009" y="2048"/>
                  </a:cubicBezTo>
                  <a:lnTo>
                    <a:pt x="10618" y="2048"/>
                  </a:lnTo>
                  <a:cubicBezTo>
                    <a:pt x="11185" y="2048"/>
                    <a:pt x="11658" y="1575"/>
                    <a:pt x="11658" y="1008"/>
                  </a:cubicBez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-3035250" y="2103000"/>
              <a:ext cx="104000" cy="118500"/>
            </a:xfrm>
            <a:custGeom>
              <a:avLst/>
              <a:gdLst/>
              <a:ahLst/>
              <a:cxnLst/>
              <a:rect l="l" t="t" r="r" b="b"/>
              <a:pathLst>
                <a:path w="4160" h="4740" extrusionOk="0">
                  <a:moveTo>
                    <a:pt x="662" y="896"/>
                  </a:moveTo>
                  <a:lnTo>
                    <a:pt x="3056" y="2346"/>
                  </a:lnTo>
                  <a:lnTo>
                    <a:pt x="662" y="3826"/>
                  </a:lnTo>
                  <a:lnTo>
                    <a:pt x="662" y="896"/>
                  </a:lnTo>
                  <a:close/>
                  <a:moveTo>
                    <a:pt x="322" y="1"/>
                  </a:moveTo>
                  <a:cubicBezTo>
                    <a:pt x="144" y="1"/>
                    <a:pt x="0" y="131"/>
                    <a:pt x="0" y="298"/>
                  </a:cubicBezTo>
                  <a:lnTo>
                    <a:pt x="0" y="4425"/>
                  </a:lnTo>
                  <a:cubicBezTo>
                    <a:pt x="0" y="4607"/>
                    <a:pt x="132" y="4740"/>
                    <a:pt x="301" y="4740"/>
                  </a:cubicBezTo>
                  <a:cubicBezTo>
                    <a:pt x="365" y="4740"/>
                    <a:pt x="435" y="4720"/>
                    <a:pt x="504" y="4677"/>
                  </a:cubicBezTo>
                  <a:lnTo>
                    <a:pt x="3939" y="2629"/>
                  </a:lnTo>
                  <a:cubicBezTo>
                    <a:pt x="4159" y="2535"/>
                    <a:pt x="4159" y="2219"/>
                    <a:pt x="3939" y="2093"/>
                  </a:cubicBezTo>
                  <a:lnTo>
                    <a:pt x="504" y="46"/>
                  </a:lnTo>
                  <a:cubicBezTo>
                    <a:pt x="443" y="15"/>
                    <a:pt x="381" y="1"/>
                    <a:pt x="322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43"/>
          <p:cNvGrpSpPr/>
          <p:nvPr/>
        </p:nvGrpSpPr>
        <p:grpSpPr>
          <a:xfrm>
            <a:off x="7835739" y="2995517"/>
            <a:ext cx="974049" cy="941283"/>
            <a:chOff x="812101" y="2571761"/>
            <a:chExt cx="417066" cy="417024"/>
          </a:xfrm>
        </p:grpSpPr>
        <p:sp>
          <p:nvSpPr>
            <p:cNvPr id="631" name="Google Shape;631;p43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4"/>
          <p:cNvSpPr/>
          <p:nvPr/>
        </p:nvSpPr>
        <p:spPr>
          <a:xfrm>
            <a:off x="97525" y="683991"/>
            <a:ext cx="3509100" cy="1455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44"/>
          <p:cNvSpPr txBox="1"/>
          <p:nvPr/>
        </p:nvSpPr>
        <p:spPr>
          <a:xfrm>
            <a:off x="97520" y="0"/>
            <a:ext cx="4572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44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料金プラン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p44" descr="睡眠 単色塗りつぶし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7310" y="1706872"/>
            <a:ext cx="1162050" cy="116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44"/>
          <p:cNvGrpSpPr/>
          <p:nvPr/>
        </p:nvGrpSpPr>
        <p:grpSpPr>
          <a:xfrm>
            <a:off x="3135630" y="1134949"/>
            <a:ext cx="2453640" cy="3154680"/>
            <a:chOff x="3512822" y="1144645"/>
            <a:chExt cx="2453640" cy="3203228"/>
          </a:xfrm>
        </p:grpSpPr>
        <p:sp>
          <p:nvSpPr>
            <p:cNvPr id="644" name="Google Shape;644;p44"/>
            <p:cNvSpPr/>
            <p:nvPr/>
          </p:nvSpPr>
          <p:spPr>
            <a:xfrm>
              <a:off x="3512822" y="1383693"/>
              <a:ext cx="2453640" cy="2964180"/>
            </a:xfrm>
            <a:prstGeom prst="rect">
              <a:avLst/>
            </a:prstGeom>
            <a:solidFill>
              <a:srgbClr val="EAE5DB"/>
            </a:solidFill>
            <a:ln w="25400" cap="flat" cmpd="sng">
              <a:solidFill>
                <a:srgbClr val="EAE5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695702" y="1144645"/>
              <a:ext cx="2087878" cy="40700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スタンダード</a:t>
              </a:r>
              <a:endParaRPr/>
            </a:p>
          </p:txBody>
        </p:sp>
        <p:pic>
          <p:nvPicPr>
            <p:cNvPr id="646" name="Google Shape;646;p44" descr="テーブル セッティング 枠線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78619" y="1743740"/>
              <a:ext cx="1122043" cy="1122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44"/>
            <p:cNvSpPr txBox="1"/>
            <p:nvPr/>
          </p:nvSpPr>
          <p:spPr>
            <a:xfrm>
              <a:off x="3794762" y="2905133"/>
              <a:ext cx="1988818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朝食付きプラン</a:t>
              </a: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 txBox="1"/>
            <p:nvPr/>
          </p:nvSpPr>
          <p:spPr>
            <a:xfrm>
              <a:off x="3794763" y="3591849"/>
              <a:ext cx="1988817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4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2800円</a:t>
              </a:r>
              <a:endParaRPr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44"/>
          <p:cNvGrpSpPr/>
          <p:nvPr/>
        </p:nvGrpSpPr>
        <p:grpSpPr>
          <a:xfrm>
            <a:off x="6167984" y="1752216"/>
            <a:ext cx="2555415" cy="1639068"/>
            <a:chOff x="6446997" y="243072"/>
            <a:chExt cx="2552223" cy="1639068"/>
          </a:xfrm>
        </p:grpSpPr>
        <p:sp>
          <p:nvSpPr>
            <p:cNvPr id="650" name="Google Shape;650;p44"/>
            <p:cNvSpPr/>
            <p:nvPr/>
          </p:nvSpPr>
          <p:spPr>
            <a:xfrm>
              <a:off x="6446997" y="480060"/>
              <a:ext cx="2384583" cy="1402080"/>
            </a:xfrm>
            <a:prstGeom prst="rect">
              <a:avLst/>
            </a:prstGeom>
            <a:solidFill>
              <a:srgbClr val="EAE5DB"/>
            </a:solidFill>
            <a:ln w="25400" cap="flat" cmpd="sng">
              <a:solidFill>
                <a:srgbClr val="EAE5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6652260" y="243072"/>
              <a:ext cx="1866900" cy="41148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追加料金</a:t>
              </a:r>
              <a:endParaRPr/>
            </a:p>
          </p:txBody>
        </p:sp>
        <p:sp>
          <p:nvSpPr>
            <p:cNvPr id="652" name="Google Shape;652;p44"/>
            <p:cNvSpPr txBox="1"/>
            <p:nvPr/>
          </p:nvSpPr>
          <p:spPr>
            <a:xfrm>
              <a:off x="7193280" y="804985"/>
              <a:ext cx="18059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夕食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 txBox="1"/>
            <p:nvPr/>
          </p:nvSpPr>
          <p:spPr>
            <a:xfrm>
              <a:off x="6652260" y="1206879"/>
              <a:ext cx="197014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36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＋500円</a:t>
              </a:r>
              <a:endParaRPr/>
            </a:p>
          </p:txBody>
        </p:sp>
      </p:grpSp>
      <p:grpSp>
        <p:nvGrpSpPr>
          <p:cNvPr id="654" name="Google Shape;654;p44"/>
          <p:cNvGrpSpPr/>
          <p:nvPr/>
        </p:nvGrpSpPr>
        <p:grpSpPr>
          <a:xfrm>
            <a:off x="220209" y="1134949"/>
            <a:ext cx="2575500" cy="3154680"/>
            <a:chOff x="716280" y="1177953"/>
            <a:chExt cx="2575500" cy="3154680"/>
          </a:xfrm>
        </p:grpSpPr>
        <p:sp>
          <p:nvSpPr>
            <p:cNvPr id="655" name="Google Shape;655;p44"/>
            <p:cNvSpPr/>
            <p:nvPr/>
          </p:nvSpPr>
          <p:spPr>
            <a:xfrm>
              <a:off x="716280" y="1368453"/>
              <a:ext cx="2453640" cy="2964180"/>
            </a:xfrm>
            <a:prstGeom prst="rect">
              <a:avLst/>
            </a:prstGeom>
            <a:solidFill>
              <a:srgbClr val="EAE5DB"/>
            </a:solidFill>
            <a:ln w="25400" cap="flat" cmpd="sng">
              <a:solidFill>
                <a:srgbClr val="EAE5D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975360" y="1177953"/>
              <a:ext cx="1866900" cy="41148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ベーシック</a:t>
              </a:r>
              <a:endParaRPr/>
            </a:p>
          </p:txBody>
        </p:sp>
        <p:sp>
          <p:nvSpPr>
            <p:cNvPr id="657" name="Google Shape;657;p44"/>
            <p:cNvSpPr txBox="1"/>
            <p:nvPr/>
          </p:nvSpPr>
          <p:spPr>
            <a:xfrm>
              <a:off x="716280" y="2844836"/>
              <a:ext cx="2575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個室、ベッ</a:t>
              </a:r>
              <a:r>
                <a:rPr lang="ja"/>
                <a:t>ド</a:t>
              </a:r>
              <a:r>
                <a:rPr lang="ja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、Wi-Fi(無料)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冷蔵庫、薄型テレビ、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バスルーム、ランドリー設備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58" name="Google Shape;658;p44" descr="睡眠 単色塗りつぶし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29690" y="1696105"/>
              <a:ext cx="1162050" cy="1162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9" name="Google Shape;659;p44"/>
            <p:cNvSpPr txBox="1"/>
            <p:nvPr/>
          </p:nvSpPr>
          <p:spPr>
            <a:xfrm>
              <a:off x="1070610" y="3583500"/>
              <a:ext cx="18669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" sz="4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2400円</a:t>
              </a:r>
              <a:endParaRPr/>
            </a:p>
          </p:txBody>
        </p:sp>
      </p:grpSp>
      <p:sp>
        <p:nvSpPr>
          <p:cNvPr id="660" name="Google Shape;660;p44"/>
          <p:cNvSpPr txBox="1"/>
          <p:nvPr/>
        </p:nvSpPr>
        <p:spPr>
          <a:xfrm>
            <a:off x="6169761" y="3764248"/>
            <a:ext cx="275403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2泊以上の宿泊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ja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10％オフ</a:t>
            </a:r>
            <a:endParaRPr/>
          </a:p>
        </p:txBody>
      </p:sp>
      <p:sp>
        <p:nvSpPr>
          <p:cNvPr id="661" name="Google Shape;661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5"/>
          <p:cNvSpPr txBox="1">
            <a:spLocks noGrp="1"/>
          </p:cNvSpPr>
          <p:nvPr>
            <p:ph type="ctrTitle"/>
          </p:nvPr>
        </p:nvSpPr>
        <p:spPr>
          <a:xfrm>
            <a:off x="714350" y="30450"/>
            <a:ext cx="3552850" cy="76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ja" sz="3600">
                <a:latin typeface="Arial"/>
                <a:ea typeface="Arial"/>
                <a:cs typeface="Arial"/>
                <a:sym typeface="Arial"/>
              </a:rPr>
              <a:t>まとめ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45"/>
          <p:cNvSpPr txBox="1">
            <a:spLocks noGrp="1"/>
          </p:cNvSpPr>
          <p:nvPr>
            <p:ph type="subTitle" idx="4294967295"/>
          </p:nvPr>
        </p:nvSpPr>
        <p:spPr>
          <a:xfrm flipH="1">
            <a:off x="247634" y="800100"/>
            <a:ext cx="8294385" cy="40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Char char="●"/>
            </a:pP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バイク、自転車の販売推移</a:t>
            </a:r>
            <a:r>
              <a:rPr lang="ja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</a:t>
            </a:r>
            <a:r>
              <a:rPr lang="ja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増加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r>
              <a:rPr lang="ja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＝</a:t>
            </a: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バイクツーリング・サイクリング </a:t>
            </a:r>
            <a:r>
              <a:rPr lang="ja" sz="28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需要増</a:t>
            </a:r>
            <a:endParaRPr sz="2800" b="1" i="0" u="sng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Char char="●"/>
            </a:pP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北海道→過ごしやすい気候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r>
              <a:rPr lang="ja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＝</a:t>
            </a: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ライダー・サイクリストに</a:t>
            </a:r>
            <a:r>
              <a:rPr lang="ja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人気のエリア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Char char="●"/>
            </a:pPr>
            <a:r>
              <a:rPr lang="ja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新たな活用方法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tamaran Thin"/>
              <a:buNone/>
            </a:pPr>
            <a:r>
              <a:rPr lang="ja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⇒</a:t>
            </a:r>
            <a:r>
              <a:rPr lang="ja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ライダーハウス×ワークマンハウス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</a:pPr>
            <a:endParaRPr sz="12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668" name="Google Shape;668;p45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45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45"/>
          <p:cNvSpPr txBox="1"/>
          <p:nvPr/>
        </p:nvSpPr>
        <p:spPr>
          <a:xfrm>
            <a:off x="714350" y="4124800"/>
            <a:ext cx="6214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ja" sz="10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.</a:t>
            </a:r>
            <a:endParaRPr sz="1000" b="0" i="0" u="none" strike="noStrike" cap="none">
              <a:solidFill>
                <a:schemeClr val="dk1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  <p:sp>
        <p:nvSpPr>
          <p:cNvPr id="671" name="Google Shape;671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1435" y="0"/>
            <a:ext cx="51625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6"/>
          <p:cNvSpPr/>
          <p:nvPr/>
        </p:nvSpPr>
        <p:spPr>
          <a:xfrm rot="5400000">
            <a:off x="1660937" y="38987"/>
            <a:ext cx="3292950" cy="5424775"/>
          </a:xfrm>
          <a:prstGeom prst="rect">
            <a:avLst/>
          </a:prstGeom>
          <a:solidFill>
            <a:srgbClr val="908269">
              <a:alpha val="6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6"/>
          <p:cNvSpPr txBox="1">
            <a:spLocks noGrp="1"/>
          </p:cNvSpPr>
          <p:nvPr>
            <p:ph type="ctrTitle"/>
          </p:nvPr>
        </p:nvSpPr>
        <p:spPr>
          <a:xfrm>
            <a:off x="770240" y="582240"/>
            <a:ext cx="8075916" cy="24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ご清聴ありがとうございました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48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311700" y="154241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950"/>
              <a:t>市場規模</a:t>
            </a:r>
            <a:endParaRPr sz="3950"/>
          </a:p>
        </p:txBody>
      </p:sp>
      <p:pic>
        <p:nvPicPr>
          <p:cNvPr id="166" name="Google Shape;166;p4"/>
          <p:cNvPicPr preferRelativeResize="0"/>
          <p:nvPr/>
        </p:nvPicPr>
        <p:blipFill rotWithShape="1">
          <a:blip r:embed="rId3">
            <a:alphaModFix/>
          </a:blip>
          <a:srcRect b="50797"/>
          <a:stretch/>
        </p:blipFill>
        <p:spPr>
          <a:xfrm>
            <a:off x="965925" y="1075800"/>
            <a:ext cx="6988950" cy="3796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4"/>
          <p:cNvSpPr/>
          <p:nvPr/>
        </p:nvSpPr>
        <p:spPr>
          <a:xfrm>
            <a:off x="109700" y="82861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 txBox="1">
            <a:spLocks noGrp="1"/>
          </p:cNvSpPr>
          <p:nvPr>
            <p:ph type="title"/>
          </p:nvPr>
        </p:nvSpPr>
        <p:spPr>
          <a:xfrm>
            <a:off x="116675" y="79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950"/>
              <a:t>民宿（オーナー）へのアプローチ</a:t>
            </a:r>
            <a:endParaRPr sz="3950"/>
          </a:p>
        </p:txBody>
      </p:sp>
      <p:sp>
        <p:nvSpPr>
          <p:cNvPr id="174" name="Google Shape;17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300">
                <a:solidFill>
                  <a:schemeClr val="dk1"/>
                </a:solidFill>
              </a:rPr>
              <a:t>どう広告をうつか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300">
                <a:solidFill>
                  <a:schemeClr val="dk1"/>
                </a:solidFill>
              </a:rPr>
              <a:t>（新聞広告、市役所への広報など）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2300">
                <a:solidFill>
                  <a:schemeClr val="dk1"/>
                </a:solidFill>
              </a:rPr>
              <a:t>しかし、効率的ではない。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471125" y="2014950"/>
            <a:ext cx="6574200" cy="1818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【新聞】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・記事下広告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・突き出し広告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・記事中広告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・題字下広告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【市役所】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ja" sz="1500">
                <a:solidFill>
                  <a:schemeClr val="dk1"/>
                </a:solidFill>
                <a:highlight>
                  <a:srgbClr val="FFFFFF"/>
                </a:highlight>
              </a:rPr>
              <a:t>・バナー広告(1枠：10,000円)</a:t>
            </a: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116675" y="750266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128875" y="128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3459"/>
              <a:t>1万件リーチは可能であるか</a:t>
            </a:r>
            <a:endParaRPr sz="3259"/>
          </a:p>
        </p:txBody>
      </p:sp>
      <p:sp>
        <p:nvSpPr>
          <p:cNvPr id="183" name="Google Shape;183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214285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6326"/>
              <a:buNone/>
            </a:pPr>
            <a:endParaRPr sz="3368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9120"/>
              <a:buNone/>
            </a:pPr>
            <a:r>
              <a:rPr lang="ja" sz="3250">
                <a:solidFill>
                  <a:schemeClr val="dk1"/>
                </a:solidFill>
              </a:rPr>
              <a:t>・ネット関係が不十分な事業者へのアプローチ方法</a:t>
            </a:r>
            <a:endParaRPr sz="3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9120"/>
              <a:buNone/>
            </a:pPr>
            <a:r>
              <a:rPr lang="ja" sz="3250">
                <a:solidFill>
                  <a:schemeClr val="dk1"/>
                </a:solidFill>
              </a:rPr>
              <a:t>・民宿１万件の情報の収集方法（手間がかかる）</a:t>
            </a:r>
            <a:endParaRPr sz="3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9120"/>
              <a:buNone/>
            </a:pPr>
            <a:r>
              <a:rPr lang="ja" sz="3250">
                <a:solidFill>
                  <a:schemeClr val="dk1"/>
                </a:solidFill>
              </a:rPr>
              <a:t>・用紙の使用はコストがかかる</a:t>
            </a:r>
            <a:endParaRPr sz="3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79120"/>
              <a:buNone/>
            </a:pPr>
            <a:endParaRPr sz="32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79120"/>
              <a:buNone/>
            </a:pPr>
            <a:r>
              <a:rPr lang="ja" sz="3250">
                <a:solidFill>
                  <a:srgbClr val="FF0000"/>
                </a:solidFill>
              </a:rPr>
              <a:t>→このサービスを必要とする事業者へ素早く届けたい</a:t>
            </a:r>
            <a:endParaRPr sz="3250">
              <a:solidFill>
                <a:srgbClr val="FF0000"/>
              </a:solidFill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128875" y="853879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 l="25616" r="25616"/>
          <a:stretch/>
        </p:blipFill>
        <p:spPr>
          <a:xfrm>
            <a:off x="5381625" y="0"/>
            <a:ext cx="37623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924075" y="1987367"/>
            <a:ext cx="3234137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ja" sz="5400">
                <a:latin typeface="MS Gothic"/>
                <a:ea typeface="MS Gothic"/>
                <a:cs typeface="MS Gothic"/>
                <a:sym typeface="MS Gothic"/>
              </a:rPr>
              <a:t>社会背景</a:t>
            </a:r>
            <a:endParaRPr sz="5400"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" name="Google Shape;194;p25"/>
          <p:cNvGrpSpPr/>
          <p:nvPr/>
        </p:nvGrpSpPr>
        <p:grpSpPr>
          <a:xfrm>
            <a:off x="5559668" y="1912030"/>
            <a:ext cx="1519311" cy="1319439"/>
            <a:chOff x="2611458" y="3816374"/>
            <a:chExt cx="426329" cy="332375"/>
          </a:xfrm>
        </p:grpSpPr>
        <p:sp>
          <p:nvSpPr>
            <p:cNvPr id="195" name="Google Shape;195;p25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219250" y="178025"/>
            <a:ext cx="780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707"/>
              <a:buNone/>
            </a:pPr>
            <a:r>
              <a:rPr lang="ja" sz="4400"/>
              <a:t>アナログ状況におけるデメリット</a:t>
            </a:r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body" idx="1"/>
          </p:nvPr>
        </p:nvSpPr>
        <p:spPr>
          <a:xfrm>
            <a:off x="512800" y="1289725"/>
            <a:ext cx="8131200" cy="3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ja" sz="1600">
                <a:solidFill>
                  <a:schemeClr val="dk1"/>
                </a:solidFill>
              </a:rPr>
              <a:t>　　　　　　　　　　　　　　　　　　　　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1600">
                <a:solidFill>
                  <a:schemeClr val="dk1"/>
                </a:solidFill>
              </a:rPr>
              <a:t>　　　　　　　　　　　　　　　　　　　　　</a:t>
            </a:r>
            <a:r>
              <a:rPr lang="ja" sz="2300">
                <a:solidFill>
                  <a:schemeClr val="dk1"/>
                </a:solidFill>
              </a:rPr>
              <a:t>WiFiによるネット回線がない</a:t>
            </a: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2300">
                <a:solidFill>
                  <a:schemeClr val="dk1"/>
                </a:solidFill>
              </a:rPr>
              <a:t>　　　　　　　　　　　　　　</a:t>
            </a:r>
            <a:r>
              <a:rPr lang="ja" sz="2000">
                <a:solidFill>
                  <a:schemeClr val="dk1"/>
                </a:solidFill>
              </a:rPr>
              <a:t>・情報の伝達性が低い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2000">
                <a:solidFill>
                  <a:schemeClr val="dk1"/>
                </a:solidFill>
              </a:rPr>
              <a:t>　　　　　　　　　　　　　　　　・データや情報の管理が面倒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2000">
                <a:solidFill>
                  <a:schemeClr val="dk1"/>
                </a:solidFill>
              </a:rPr>
              <a:t>　　　　　　　　　　　　　　　　・新しい情報を探す際に手間と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2000">
                <a:solidFill>
                  <a:schemeClr val="dk1"/>
                </a:solidFill>
              </a:rPr>
              <a:t>　　　　　　　　　　　　　　　　　時間がかかる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ja" sz="800">
                <a:solidFill>
                  <a:schemeClr val="dk1"/>
                </a:solidFill>
              </a:rPr>
              <a:t>参考文献：</a:t>
            </a:r>
            <a:r>
              <a:rPr lang="ja" sz="800" u="sng">
                <a:solidFill>
                  <a:schemeClr val="hlink"/>
                </a:solidFill>
                <a:hlinkClick r:id="rId3"/>
              </a:rPr>
              <a:t>https://www1.mlit.go.jp:8088/common/001271444.pdf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12" name="Google Shape;212;p7"/>
          <p:cNvPicPr preferRelativeResize="0"/>
          <p:nvPr/>
        </p:nvPicPr>
        <p:blipFill rotWithShape="1">
          <a:blip r:embed="rId4">
            <a:alphaModFix/>
          </a:blip>
          <a:srcRect l="53650"/>
          <a:stretch/>
        </p:blipFill>
        <p:spPr>
          <a:xfrm>
            <a:off x="219250" y="1212950"/>
            <a:ext cx="4406200" cy="31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/>
          <p:nvPr/>
        </p:nvSpPr>
        <p:spPr>
          <a:xfrm>
            <a:off x="219250" y="2717350"/>
            <a:ext cx="2053200" cy="353400"/>
          </a:xfrm>
          <a:prstGeom prst="flowChartAlternateProcess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7"/>
          <p:cNvSpPr/>
          <p:nvPr/>
        </p:nvSpPr>
        <p:spPr>
          <a:xfrm>
            <a:off x="121900" y="909091"/>
            <a:ext cx="3509100" cy="145500"/>
          </a:xfrm>
          <a:prstGeom prst="rect">
            <a:avLst/>
          </a:prstGeom>
          <a:solidFill>
            <a:srgbClr val="CFC3AC">
              <a:alpha val="5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1907</Words>
  <Application>Microsoft Office PowerPoint</Application>
  <PresentationFormat>画面に合わせる (16:9)</PresentationFormat>
  <Paragraphs>328</Paragraphs>
  <Slides>48</Slides>
  <Notes>48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6" baseType="lpstr">
      <vt:lpstr>Catamaran Thin</vt:lpstr>
      <vt:lpstr>Fira Sans Extra Condensed Medium</vt:lpstr>
      <vt:lpstr>Times New Roman</vt:lpstr>
      <vt:lpstr>Arial</vt:lpstr>
      <vt:lpstr>Roboto</vt:lpstr>
      <vt:lpstr>MS Gothic</vt:lpstr>
      <vt:lpstr>Livvic</vt:lpstr>
      <vt:lpstr>Engineering Project Proposal by Slidesgo</vt:lpstr>
      <vt:lpstr>ステイ事業 プロジェクト報告</vt:lpstr>
      <vt:lpstr>まとめ</vt:lpstr>
      <vt:lpstr>PowerPoint プレゼンテーション</vt:lpstr>
      <vt:lpstr>市場規模</vt:lpstr>
      <vt:lpstr>市場規模</vt:lpstr>
      <vt:lpstr>民宿（オーナー）へのアプローチ</vt:lpstr>
      <vt:lpstr>1万件リーチは可能であるか</vt:lpstr>
      <vt:lpstr>社会背景</vt:lpstr>
      <vt:lpstr>アナログ状況におけるデメリット</vt:lpstr>
      <vt:lpstr>宿泊者の希望と現状</vt:lpstr>
      <vt:lpstr>DXしたい割合　実績</vt:lpstr>
      <vt:lpstr>旅館・ホテルの倒産状態</vt:lpstr>
      <vt:lpstr>ホテル業界のデジタル化成功例 </vt:lpstr>
      <vt:lpstr>閑散期事業案  デジタル化</vt:lpstr>
      <vt:lpstr>宿泊施設数</vt:lpstr>
      <vt:lpstr>ターゲット</vt:lpstr>
      <vt:lpstr>なぜレッドホースがするのか？ </vt:lpstr>
      <vt:lpstr>競合他社</vt:lpstr>
      <vt:lpstr>デジタル化のメリット（宿泊業における） </vt:lpstr>
      <vt:lpstr>デジタル整備の方法 </vt:lpstr>
      <vt:lpstr>段階的なリーチ方法</vt:lpstr>
      <vt:lpstr>ビジネスモデル</vt:lpstr>
      <vt:lpstr>新規事業案 閑散期の活用方法</vt:lpstr>
      <vt:lpstr>PowerPoint プレゼンテーション</vt:lpstr>
      <vt:lpstr>PowerPoint プレゼンテーション</vt:lpstr>
      <vt:lpstr>北海道月別平均気温</vt:lpstr>
      <vt:lpstr>社会背景</vt:lpstr>
      <vt:lpstr>PowerPoint プレゼンテーション</vt:lpstr>
      <vt:lpstr>PowerPoint プレゼンテーション</vt:lpstr>
      <vt:lpstr>PowerPoint プレゼンテーション</vt:lpstr>
      <vt:lpstr>市場規模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ワークマンハウスの新たな活用方法</vt:lpstr>
      <vt:lpstr>PowerPoint プレゼンテーション</vt:lpstr>
      <vt:lpstr>PowerPoint プレゼンテーション</vt:lpstr>
      <vt:lpstr>ライダーハウスの現状</vt:lpstr>
      <vt:lpstr>PowerPoint プレゼンテーション</vt:lpstr>
      <vt:lpstr>PowerPoint プレゼンテーション</vt:lpstr>
      <vt:lpstr>顧客メリット</vt:lpstr>
      <vt:lpstr>PowerPoint プレゼンテーション</vt:lpstr>
      <vt:lpstr>PowerPoint プレゼンテーション</vt:lpstr>
      <vt:lpstr>まとめ</vt:lpstr>
      <vt:lpstr>ご清聴ありがとうございました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ステイ事業 プロジェクト報告</dc:title>
  <dc:creator>永田悠介</dc:creator>
  <cp:lastModifiedBy>永田 悠介</cp:lastModifiedBy>
  <cp:revision>1</cp:revision>
  <dcterms:modified xsi:type="dcterms:W3CDTF">2021-10-13T04:45:10Z</dcterms:modified>
</cp:coreProperties>
</file>