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92"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64" d="100"/>
          <a:sy n="64" d="100"/>
        </p:scale>
        <p:origin x="765" y="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6B3520-E0C2-4F07-A116-9EDC392FF305}" type="datetimeFigureOut">
              <a:rPr kumimoji="1" lang="ja-JP" altLang="en-US" smtClean="0"/>
              <a:t>2022/12/2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8C4653-F949-43F3-AEA3-50073BC4915A}" type="slidenum">
              <a:rPr kumimoji="1" lang="ja-JP" altLang="en-US" smtClean="0"/>
              <a:t>‹#›</a:t>
            </a:fld>
            <a:endParaRPr kumimoji="1" lang="ja-JP" altLang="en-US"/>
          </a:p>
        </p:txBody>
      </p:sp>
    </p:spTree>
    <p:extLst>
      <p:ext uri="{BB962C8B-B14F-4D97-AF65-F5344CB8AC3E}">
        <p14:creationId xmlns:p14="http://schemas.microsoft.com/office/powerpoint/2010/main" val="2740620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7C2A57-8872-41EB-87B2-AF3A8233ADE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068F3CB-09DF-4388-B152-EBEC5921D8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0CDC66C-0995-4298-ACD2-2491193B7A25}"/>
              </a:ext>
            </a:extLst>
          </p:cNvPr>
          <p:cNvSpPr>
            <a:spLocks noGrp="1"/>
          </p:cNvSpPr>
          <p:nvPr>
            <p:ph type="dt" sz="half" idx="10"/>
          </p:nvPr>
        </p:nvSpPr>
        <p:spPr/>
        <p:txBody>
          <a:bodyPr/>
          <a:lstStyle/>
          <a:p>
            <a:fld id="{40E34F71-2CE3-4EC3-A8EE-95CE3156FC6D}" type="datetime1">
              <a:rPr kumimoji="1" lang="ja-JP" altLang="en-US" smtClean="0"/>
              <a:t>2022/12/2</a:t>
            </a:fld>
            <a:endParaRPr kumimoji="1" lang="ja-JP" altLang="en-US"/>
          </a:p>
        </p:txBody>
      </p:sp>
      <p:sp>
        <p:nvSpPr>
          <p:cNvPr id="5" name="フッター プレースホルダー 4">
            <a:extLst>
              <a:ext uri="{FF2B5EF4-FFF2-40B4-BE49-F238E27FC236}">
                <a16:creationId xmlns:a16="http://schemas.microsoft.com/office/drawing/2014/main" id="{CDBEE233-3FFB-48D9-9EB7-1EC00E86FD20}"/>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
        <p:nvSpPr>
          <p:cNvPr id="6" name="スライド番号プレースホルダー 5">
            <a:extLst>
              <a:ext uri="{FF2B5EF4-FFF2-40B4-BE49-F238E27FC236}">
                <a16:creationId xmlns:a16="http://schemas.microsoft.com/office/drawing/2014/main" id="{CEB8D03B-5B6C-479C-868B-A94058C4A3E6}"/>
              </a:ext>
            </a:extLst>
          </p:cNvPr>
          <p:cNvSpPr>
            <a:spLocks noGrp="1"/>
          </p:cNvSpPr>
          <p:nvPr>
            <p:ph type="sldNum" sz="quarter" idx="12"/>
          </p:nvPr>
        </p:nvSpPr>
        <p:spPr/>
        <p:txBody>
          <a:bodyPr/>
          <a:lstStyle/>
          <a:p>
            <a:fld id="{1A435B1A-55F7-4C70-8A52-9D5F6F01EAAC}" type="slidenum">
              <a:rPr kumimoji="1" lang="ja-JP" altLang="en-US" smtClean="0"/>
              <a:t>‹#›</a:t>
            </a:fld>
            <a:endParaRPr kumimoji="1" lang="ja-JP" altLang="en-US"/>
          </a:p>
        </p:txBody>
      </p:sp>
    </p:spTree>
    <p:extLst>
      <p:ext uri="{BB962C8B-B14F-4D97-AF65-F5344CB8AC3E}">
        <p14:creationId xmlns:p14="http://schemas.microsoft.com/office/powerpoint/2010/main" val="348451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974123-8D4C-4657-856D-DC3B341E192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3BC9731-0883-45DC-9AFD-D49DF89A4CB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179C07E-663E-4EDA-94F8-43800B28E008}"/>
              </a:ext>
            </a:extLst>
          </p:cNvPr>
          <p:cNvSpPr>
            <a:spLocks noGrp="1"/>
          </p:cNvSpPr>
          <p:nvPr>
            <p:ph type="dt" sz="half" idx="10"/>
          </p:nvPr>
        </p:nvSpPr>
        <p:spPr/>
        <p:txBody>
          <a:bodyPr/>
          <a:lstStyle/>
          <a:p>
            <a:fld id="{B29EE5BC-9A0F-4DE8-A690-E52391B0665D}" type="datetime1">
              <a:rPr kumimoji="1" lang="ja-JP" altLang="en-US" smtClean="0"/>
              <a:t>2022/12/2</a:t>
            </a:fld>
            <a:endParaRPr kumimoji="1" lang="ja-JP" altLang="en-US"/>
          </a:p>
        </p:txBody>
      </p:sp>
      <p:sp>
        <p:nvSpPr>
          <p:cNvPr id="5" name="フッター プレースホルダー 4">
            <a:extLst>
              <a:ext uri="{FF2B5EF4-FFF2-40B4-BE49-F238E27FC236}">
                <a16:creationId xmlns:a16="http://schemas.microsoft.com/office/drawing/2014/main" id="{E02F1B3A-2B8A-41F2-A1C1-DF220F383781}"/>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
        <p:nvSpPr>
          <p:cNvPr id="6" name="スライド番号プレースホルダー 5">
            <a:extLst>
              <a:ext uri="{FF2B5EF4-FFF2-40B4-BE49-F238E27FC236}">
                <a16:creationId xmlns:a16="http://schemas.microsoft.com/office/drawing/2014/main" id="{3E402CEE-F4DA-46F6-8A5B-47F33BC10174}"/>
              </a:ext>
            </a:extLst>
          </p:cNvPr>
          <p:cNvSpPr>
            <a:spLocks noGrp="1"/>
          </p:cNvSpPr>
          <p:nvPr>
            <p:ph type="sldNum" sz="quarter" idx="12"/>
          </p:nvPr>
        </p:nvSpPr>
        <p:spPr/>
        <p:txBody>
          <a:bodyPr/>
          <a:lstStyle/>
          <a:p>
            <a:fld id="{1A435B1A-55F7-4C70-8A52-9D5F6F01EAAC}" type="slidenum">
              <a:rPr kumimoji="1" lang="ja-JP" altLang="en-US" smtClean="0"/>
              <a:t>‹#›</a:t>
            </a:fld>
            <a:endParaRPr kumimoji="1" lang="ja-JP" altLang="en-US"/>
          </a:p>
        </p:txBody>
      </p:sp>
    </p:spTree>
    <p:extLst>
      <p:ext uri="{BB962C8B-B14F-4D97-AF65-F5344CB8AC3E}">
        <p14:creationId xmlns:p14="http://schemas.microsoft.com/office/powerpoint/2010/main" val="767124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A48213C-A7E5-42B5-A612-D2D3D66A63F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0042623-361F-4D04-834C-9DEBE41773F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A02EF59-8B5B-43C9-A588-66C8F87256F4}"/>
              </a:ext>
            </a:extLst>
          </p:cNvPr>
          <p:cNvSpPr>
            <a:spLocks noGrp="1"/>
          </p:cNvSpPr>
          <p:nvPr>
            <p:ph type="dt" sz="half" idx="10"/>
          </p:nvPr>
        </p:nvSpPr>
        <p:spPr/>
        <p:txBody>
          <a:bodyPr/>
          <a:lstStyle/>
          <a:p>
            <a:fld id="{2D373BD7-15DF-4445-BCA4-3FEADD58392D}" type="datetime1">
              <a:rPr kumimoji="1" lang="ja-JP" altLang="en-US" smtClean="0"/>
              <a:t>2022/12/2</a:t>
            </a:fld>
            <a:endParaRPr kumimoji="1" lang="ja-JP" altLang="en-US"/>
          </a:p>
        </p:txBody>
      </p:sp>
      <p:sp>
        <p:nvSpPr>
          <p:cNvPr id="5" name="フッター プレースホルダー 4">
            <a:extLst>
              <a:ext uri="{FF2B5EF4-FFF2-40B4-BE49-F238E27FC236}">
                <a16:creationId xmlns:a16="http://schemas.microsoft.com/office/drawing/2014/main" id="{FEB0FB30-965A-4F66-8D34-C8F133DD02EB}"/>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
        <p:nvSpPr>
          <p:cNvPr id="6" name="スライド番号プレースホルダー 5">
            <a:extLst>
              <a:ext uri="{FF2B5EF4-FFF2-40B4-BE49-F238E27FC236}">
                <a16:creationId xmlns:a16="http://schemas.microsoft.com/office/drawing/2014/main" id="{A707FE85-2EA8-4BB8-9234-D3E42B49F686}"/>
              </a:ext>
            </a:extLst>
          </p:cNvPr>
          <p:cNvSpPr>
            <a:spLocks noGrp="1"/>
          </p:cNvSpPr>
          <p:nvPr>
            <p:ph type="sldNum" sz="quarter" idx="12"/>
          </p:nvPr>
        </p:nvSpPr>
        <p:spPr/>
        <p:txBody>
          <a:bodyPr/>
          <a:lstStyle/>
          <a:p>
            <a:fld id="{1A435B1A-55F7-4C70-8A52-9D5F6F01EAAC}" type="slidenum">
              <a:rPr kumimoji="1" lang="ja-JP" altLang="en-US" smtClean="0"/>
              <a:t>‹#›</a:t>
            </a:fld>
            <a:endParaRPr kumimoji="1" lang="ja-JP" altLang="en-US"/>
          </a:p>
        </p:txBody>
      </p:sp>
    </p:spTree>
    <p:extLst>
      <p:ext uri="{BB962C8B-B14F-4D97-AF65-F5344CB8AC3E}">
        <p14:creationId xmlns:p14="http://schemas.microsoft.com/office/powerpoint/2010/main" val="843395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B47962-E61C-444D-A67C-E693617339F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57D7C3D-737B-423D-BBF6-5DB0F9D9482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AE00FA0-AD5F-427F-A413-C136D4C7DB85}"/>
              </a:ext>
            </a:extLst>
          </p:cNvPr>
          <p:cNvSpPr>
            <a:spLocks noGrp="1"/>
          </p:cNvSpPr>
          <p:nvPr>
            <p:ph type="dt" sz="half" idx="10"/>
          </p:nvPr>
        </p:nvSpPr>
        <p:spPr/>
        <p:txBody>
          <a:bodyPr/>
          <a:lstStyle/>
          <a:p>
            <a:fld id="{9406DD0F-4142-4054-A421-9683CBC9D047}" type="datetime1">
              <a:rPr kumimoji="1" lang="ja-JP" altLang="en-US" smtClean="0"/>
              <a:t>2022/12/2</a:t>
            </a:fld>
            <a:endParaRPr kumimoji="1" lang="ja-JP" altLang="en-US"/>
          </a:p>
        </p:txBody>
      </p:sp>
      <p:sp>
        <p:nvSpPr>
          <p:cNvPr id="5" name="フッター プレースホルダー 4">
            <a:extLst>
              <a:ext uri="{FF2B5EF4-FFF2-40B4-BE49-F238E27FC236}">
                <a16:creationId xmlns:a16="http://schemas.microsoft.com/office/drawing/2014/main" id="{D51496E9-B368-4222-8905-5D7CF1D7F067}"/>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
        <p:nvSpPr>
          <p:cNvPr id="6" name="スライド番号プレースホルダー 5">
            <a:extLst>
              <a:ext uri="{FF2B5EF4-FFF2-40B4-BE49-F238E27FC236}">
                <a16:creationId xmlns:a16="http://schemas.microsoft.com/office/drawing/2014/main" id="{FE9A0881-2405-4DBE-8AD4-A71391CC39AB}"/>
              </a:ext>
            </a:extLst>
          </p:cNvPr>
          <p:cNvSpPr>
            <a:spLocks noGrp="1"/>
          </p:cNvSpPr>
          <p:nvPr>
            <p:ph type="sldNum" sz="quarter" idx="12"/>
          </p:nvPr>
        </p:nvSpPr>
        <p:spPr/>
        <p:txBody>
          <a:bodyPr/>
          <a:lstStyle/>
          <a:p>
            <a:fld id="{1A435B1A-55F7-4C70-8A52-9D5F6F01EAAC}" type="slidenum">
              <a:rPr kumimoji="1" lang="ja-JP" altLang="en-US" smtClean="0"/>
              <a:t>‹#›</a:t>
            </a:fld>
            <a:endParaRPr kumimoji="1" lang="ja-JP" altLang="en-US"/>
          </a:p>
        </p:txBody>
      </p:sp>
    </p:spTree>
    <p:extLst>
      <p:ext uri="{BB962C8B-B14F-4D97-AF65-F5344CB8AC3E}">
        <p14:creationId xmlns:p14="http://schemas.microsoft.com/office/powerpoint/2010/main" val="3333328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6AEDA6-72AE-4D2D-934A-636EEC2DC83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7E4AAA5-0FEF-42DC-AE2B-F6F6EB2A68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614DA05-CD37-4067-BE27-E7A7B50B0713}"/>
              </a:ext>
            </a:extLst>
          </p:cNvPr>
          <p:cNvSpPr>
            <a:spLocks noGrp="1"/>
          </p:cNvSpPr>
          <p:nvPr>
            <p:ph type="dt" sz="half" idx="10"/>
          </p:nvPr>
        </p:nvSpPr>
        <p:spPr/>
        <p:txBody>
          <a:bodyPr/>
          <a:lstStyle/>
          <a:p>
            <a:fld id="{3020ABB5-7529-41C3-81F7-83BC00118950}" type="datetime1">
              <a:rPr kumimoji="1" lang="ja-JP" altLang="en-US" smtClean="0"/>
              <a:t>2022/12/2</a:t>
            </a:fld>
            <a:endParaRPr kumimoji="1" lang="ja-JP" altLang="en-US"/>
          </a:p>
        </p:txBody>
      </p:sp>
      <p:sp>
        <p:nvSpPr>
          <p:cNvPr id="5" name="フッター プレースホルダー 4">
            <a:extLst>
              <a:ext uri="{FF2B5EF4-FFF2-40B4-BE49-F238E27FC236}">
                <a16:creationId xmlns:a16="http://schemas.microsoft.com/office/drawing/2014/main" id="{6AD25521-AA12-4A54-8CF5-794F99B02871}"/>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
        <p:nvSpPr>
          <p:cNvPr id="6" name="スライド番号プレースホルダー 5">
            <a:extLst>
              <a:ext uri="{FF2B5EF4-FFF2-40B4-BE49-F238E27FC236}">
                <a16:creationId xmlns:a16="http://schemas.microsoft.com/office/drawing/2014/main" id="{C2A20FF8-7356-4505-9AB4-BA81D6253C94}"/>
              </a:ext>
            </a:extLst>
          </p:cNvPr>
          <p:cNvSpPr>
            <a:spLocks noGrp="1"/>
          </p:cNvSpPr>
          <p:nvPr>
            <p:ph type="sldNum" sz="quarter" idx="12"/>
          </p:nvPr>
        </p:nvSpPr>
        <p:spPr/>
        <p:txBody>
          <a:bodyPr/>
          <a:lstStyle/>
          <a:p>
            <a:fld id="{1A435B1A-55F7-4C70-8A52-9D5F6F01EAAC}" type="slidenum">
              <a:rPr kumimoji="1" lang="ja-JP" altLang="en-US" smtClean="0"/>
              <a:t>‹#›</a:t>
            </a:fld>
            <a:endParaRPr kumimoji="1" lang="ja-JP" altLang="en-US"/>
          </a:p>
        </p:txBody>
      </p:sp>
    </p:spTree>
    <p:extLst>
      <p:ext uri="{BB962C8B-B14F-4D97-AF65-F5344CB8AC3E}">
        <p14:creationId xmlns:p14="http://schemas.microsoft.com/office/powerpoint/2010/main" val="105491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179FF0-5E05-4642-AC32-D7A32B57228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CF08DA4-DBDB-4E5E-BD33-0669C8870B9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195EF7E-3D9A-4386-9C41-7E7A8AD4786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738DF84-D679-4D68-A8AA-BF219C990E4E}"/>
              </a:ext>
            </a:extLst>
          </p:cNvPr>
          <p:cNvSpPr>
            <a:spLocks noGrp="1"/>
          </p:cNvSpPr>
          <p:nvPr>
            <p:ph type="dt" sz="half" idx="10"/>
          </p:nvPr>
        </p:nvSpPr>
        <p:spPr/>
        <p:txBody>
          <a:bodyPr/>
          <a:lstStyle/>
          <a:p>
            <a:fld id="{47B9632F-8BCD-4FE4-B54D-F620520C1751}" type="datetime1">
              <a:rPr kumimoji="1" lang="ja-JP" altLang="en-US" smtClean="0"/>
              <a:t>2022/12/2</a:t>
            </a:fld>
            <a:endParaRPr kumimoji="1" lang="ja-JP" altLang="en-US"/>
          </a:p>
        </p:txBody>
      </p:sp>
      <p:sp>
        <p:nvSpPr>
          <p:cNvPr id="6" name="フッター プレースホルダー 5">
            <a:extLst>
              <a:ext uri="{FF2B5EF4-FFF2-40B4-BE49-F238E27FC236}">
                <a16:creationId xmlns:a16="http://schemas.microsoft.com/office/drawing/2014/main" id="{719513CD-34A3-47B7-99AD-99D3398DA51E}"/>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
        <p:nvSpPr>
          <p:cNvPr id="7" name="スライド番号プレースホルダー 6">
            <a:extLst>
              <a:ext uri="{FF2B5EF4-FFF2-40B4-BE49-F238E27FC236}">
                <a16:creationId xmlns:a16="http://schemas.microsoft.com/office/drawing/2014/main" id="{4C428F3B-69B0-4DC8-BF70-7A2B0A15D8F8}"/>
              </a:ext>
            </a:extLst>
          </p:cNvPr>
          <p:cNvSpPr>
            <a:spLocks noGrp="1"/>
          </p:cNvSpPr>
          <p:nvPr>
            <p:ph type="sldNum" sz="quarter" idx="12"/>
          </p:nvPr>
        </p:nvSpPr>
        <p:spPr/>
        <p:txBody>
          <a:bodyPr/>
          <a:lstStyle/>
          <a:p>
            <a:fld id="{1A435B1A-55F7-4C70-8A52-9D5F6F01EAAC}" type="slidenum">
              <a:rPr kumimoji="1" lang="ja-JP" altLang="en-US" smtClean="0"/>
              <a:t>‹#›</a:t>
            </a:fld>
            <a:endParaRPr kumimoji="1" lang="ja-JP" altLang="en-US"/>
          </a:p>
        </p:txBody>
      </p:sp>
    </p:spTree>
    <p:extLst>
      <p:ext uri="{BB962C8B-B14F-4D97-AF65-F5344CB8AC3E}">
        <p14:creationId xmlns:p14="http://schemas.microsoft.com/office/powerpoint/2010/main" val="3417275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040BE7-6A26-4263-9A1F-6C33ACF2E14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6A6615F-1240-4813-BD1C-BA6647ED2C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58A6CD6-A534-4A3B-A3C4-617566B248A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968E6BD-09B1-4FE1-A702-A3B35B1B3C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F5F1246-7EAF-4290-8623-410C04641AE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1D4BB37-FCD4-4E62-8CA3-E4439DB356BB}"/>
              </a:ext>
            </a:extLst>
          </p:cNvPr>
          <p:cNvSpPr>
            <a:spLocks noGrp="1"/>
          </p:cNvSpPr>
          <p:nvPr>
            <p:ph type="dt" sz="half" idx="10"/>
          </p:nvPr>
        </p:nvSpPr>
        <p:spPr/>
        <p:txBody>
          <a:bodyPr/>
          <a:lstStyle/>
          <a:p>
            <a:fld id="{C022D604-34AE-4616-A45F-26A3312A3D37}" type="datetime1">
              <a:rPr kumimoji="1" lang="ja-JP" altLang="en-US" smtClean="0"/>
              <a:t>2022/12/2</a:t>
            </a:fld>
            <a:endParaRPr kumimoji="1" lang="ja-JP" altLang="en-US"/>
          </a:p>
        </p:txBody>
      </p:sp>
      <p:sp>
        <p:nvSpPr>
          <p:cNvPr id="8" name="フッター プレースホルダー 7">
            <a:extLst>
              <a:ext uri="{FF2B5EF4-FFF2-40B4-BE49-F238E27FC236}">
                <a16:creationId xmlns:a16="http://schemas.microsoft.com/office/drawing/2014/main" id="{53EE36CC-8543-4ADC-83FA-DED2A5A2D1A8}"/>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
        <p:nvSpPr>
          <p:cNvPr id="9" name="スライド番号プレースホルダー 8">
            <a:extLst>
              <a:ext uri="{FF2B5EF4-FFF2-40B4-BE49-F238E27FC236}">
                <a16:creationId xmlns:a16="http://schemas.microsoft.com/office/drawing/2014/main" id="{A6379162-6C17-42E2-8171-1C60E803B55A}"/>
              </a:ext>
            </a:extLst>
          </p:cNvPr>
          <p:cNvSpPr>
            <a:spLocks noGrp="1"/>
          </p:cNvSpPr>
          <p:nvPr>
            <p:ph type="sldNum" sz="quarter" idx="12"/>
          </p:nvPr>
        </p:nvSpPr>
        <p:spPr/>
        <p:txBody>
          <a:bodyPr/>
          <a:lstStyle/>
          <a:p>
            <a:fld id="{1A435B1A-55F7-4C70-8A52-9D5F6F01EAAC}" type="slidenum">
              <a:rPr kumimoji="1" lang="ja-JP" altLang="en-US" smtClean="0"/>
              <a:t>‹#›</a:t>
            </a:fld>
            <a:endParaRPr kumimoji="1" lang="ja-JP" altLang="en-US"/>
          </a:p>
        </p:txBody>
      </p:sp>
    </p:spTree>
    <p:extLst>
      <p:ext uri="{BB962C8B-B14F-4D97-AF65-F5344CB8AC3E}">
        <p14:creationId xmlns:p14="http://schemas.microsoft.com/office/powerpoint/2010/main" val="399616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6425D1-D2C9-4180-82E2-50618651C8F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F6BEB94-5A95-4E39-895B-A7983FB29CFF}"/>
              </a:ext>
            </a:extLst>
          </p:cNvPr>
          <p:cNvSpPr>
            <a:spLocks noGrp="1"/>
          </p:cNvSpPr>
          <p:nvPr>
            <p:ph type="dt" sz="half" idx="10"/>
          </p:nvPr>
        </p:nvSpPr>
        <p:spPr/>
        <p:txBody>
          <a:bodyPr/>
          <a:lstStyle/>
          <a:p>
            <a:fld id="{87A92D20-E1DF-4CD2-A98C-1DA29A2AEADD}" type="datetime1">
              <a:rPr kumimoji="1" lang="ja-JP" altLang="en-US" smtClean="0"/>
              <a:t>2022/12/2</a:t>
            </a:fld>
            <a:endParaRPr kumimoji="1" lang="ja-JP" altLang="en-US"/>
          </a:p>
        </p:txBody>
      </p:sp>
      <p:sp>
        <p:nvSpPr>
          <p:cNvPr id="4" name="フッター プレースホルダー 3">
            <a:extLst>
              <a:ext uri="{FF2B5EF4-FFF2-40B4-BE49-F238E27FC236}">
                <a16:creationId xmlns:a16="http://schemas.microsoft.com/office/drawing/2014/main" id="{16AE72FC-04C4-4A3D-B9E0-DF59ABA03BCD}"/>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
        <p:nvSpPr>
          <p:cNvPr id="5" name="スライド番号プレースホルダー 4">
            <a:extLst>
              <a:ext uri="{FF2B5EF4-FFF2-40B4-BE49-F238E27FC236}">
                <a16:creationId xmlns:a16="http://schemas.microsoft.com/office/drawing/2014/main" id="{818EAFDB-B177-484B-9B4C-D105CFA27265}"/>
              </a:ext>
            </a:extLst>
          </p:cNvPr>
          <p:cNvSpPr>
            <a:spLocks noGrp="1"/>
          </p:cNvSpPr>
          <p:nvPr>
            <p:ph type="sldNum" sz="quarter" idx="12"/>
          </p:nvPr>
        </p:nvSpPr>
        <p:spPr/>
        <p:txBody>
          <a:bodyPr/>
          <a:lstStyle/>
          <a:p>
            <a:fld id="{1A435B1A-55F7-4C70-8A52-9D5F6F01EAAC}" type="slidenum">
              <a:rPr kumimoji="1" lang="ja-JP" altLang="en-US" smtClean="0"/>
              <a:t>‹#›</a:t>
            </a:fld>
            <a:endParaRPr kumimoji="1" lang="ja-JP" altLang="en-US"/>
          </a:p>
        </p:txBody>
      </p:sp>
    </p:spTree>
    <p:extLst>
      <p:ext uri="{BB962C8B-B14F-4D97-AF65-F5344CB8AC3E}">
        <p14:creationId xmlns:p14="http://schemas.microsoft.com/office/powerpoint/2010/main" val="2550128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DE2B640-D811-4BA7-A9D5-BA9A96A787E2}"/>
              </a:ext>
            </a:extLst>
          </p:cNvPr>
          <p:cNvSpPr>
            <a:spLocks noGrp="1"/>
          </p:cNvSpPr>
          <p:nvPr>
            <p:ph type="dt" sz="half" idx="10"/>
          </p:nvPr>
        </p:nvSpPr>
        <p:spPr/>
        <p:txBody>
          <a:bodyPr/>
          <a:lstStyle/>
          <a:p>
            <a:fld id="{35E5FE86-9BC4-4EEE-82A2-8928B8240700}" type="datetime1">
              <a:rPr kumimoji="1" lang="ja-JP" altLang="en-US" smtClean="0"/>
              <a:t>2022/12/2</a:t>
            </a:fld>
            <a:endParaRPr kumimoji="1" lang="ja-JP" altLang="en-US"/>
          </a:p>
        </p:txBody>
      </p:sp>
      <p:sp>
        <p:nvSpPr>
          <p:cNvPr id="3" name="フッター プレースホルダー 2">
            <a:extLst>
              <a:ext uri="{FF2B5EF4-FFF2-40B4-BE49-F238E27FC236}">
                <a16:creationId xmlns:a16="http://schemas.microsoft.com/office/drawing/2014/main" id="{CA84E533-CF14-4219-97AF-F284FEB858CF}"/>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
        <p:nvSpPr>
          <p:cNvPr id="4" name="スライド番号プレースホルダー 3">
            <a:extLst>
              <a:ext uri="{FF2B5EF4-FFF2-40B4-BE49-F238E27FC236}">
                <a16:creationId xmlns:a16="http://schemas.microsoft.com/office/drawing/2014/main" id="{878D831E-DF16-4415-A6C3-F3EEBD8A8810}"/>
              </a:ext>
            </a:extLst>
          </p:cNvPr>
          <p:cNvSpPr>
            <a:spLocks noGrp="1"/>
          </p:cNvSpPr>
          <p:nvPr>
            <p:ph type="sldNum" sz="quarter" idx="12"/>
          </p:nvPr>
        </p:nvSpPr>
        <p:spPr/>
        <p:txBody>
          <a:bodyPr/>
          <a:lstStyle/>
          <a:p>
            <a:fld id="{1A435B1A-55F7-4C70-8A52-9D5F6F01EAAC}" type="slidenum">
              <a:rPr kumimoji="1" lang="ja-JP" altLang="en-US" smtClean="0"/>
              <a:t>‹#›</a:t>
            </a:fld>
            <a:endParaRPr kumimoji="1" lang="ja-JP" altLang="en-US"/>
          </a:p>
        </p:txBody>
      </p:sp>
    </p:spTree>
    <p:extLst>
      <p:ext uri="{BB962C8B-B14F-4D97-AF65-F5344CB8AC3E}">
        <p14:creationId xmlns:p14="http://schemas.microsoft.com/office/powerpoint/2010/main" val="1219276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E397CA-7DD0-4C36-B693-C9BF9960B5E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002E202-0012-4D2F-BEB3-43BC7E7ED1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7B66A23-7AF9-4BF9-A367-8CBAAB2119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EC4FE0B-09AE-486A-B590-DF77064B6638}"/>
              </a:ext>
            </a:extLst>
          </p:cNvPr>
          <p:cNvSpPr>
            <a:spLocks noGrp="1"/>
          </p:cNvSpPr>
          <p:nvPr>
            <p:ph type="dt" sz="half" idx="10"/>
          </p:nvPr>
        </p:nvSpPr>
        <p:spPr/>
        <p:txBody>
          <a:bodyPr/>
          <a:lstStyle/>
          <a:p>
            <a:fld id="{1FE2290A-BACC-43FF-BBD6-088722EE4C14}" type="datetime1">
              <a:rPr kumimoji="1" lang="ja-JP" altLang="en-US" smtClean="0"/>
              <a:t>2022/12/2</a:t>
            </a:fld>
            <a:endParaRPr kumimoji="1" lang="ja-JP" altLang="en-US"/>
          </a:p>
        </p:txBody>
      </p:sp>
      <p:sp>
        <p:nvSpPr>
          <p:cNvPr id="6" name="フッター プレースホルダー 5">
            <a:extLst>
              <a:ext uri="{FF2B5EF4-FFF2-40B4-BE49-F238E27FC236}">
                <a16:creationId xmlns:a16="http://schemas.microsoft.com/office/drawing/2014/main" id="{691BF4D1-A44B-415C-8742-429DE726A15B}"/>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
        <p:nvSpPr>
          <p:cNvPr id="7" name="スライド番号プレースホルダー 6">
            <a:extLst>
              <a:ext uri="{FF2B5EF4-FFF2-40B4-BE49-F238E27FC236}">
                <a16:creationId xmlns:a16="http://schemas.microsoft.com/office/drawing/2014/main" id="{B33C1F84-5B6F-4DCD-86B8-AC2994B03EF0}"/>
              </a:ext>
            </a:extLst>
          </p:cNvPr>
          <p:cNvSpPr>
            <a:spLocks noGrp="1"/>
          </p:cNvSpPr>
          <p:nvPr>
            <p:ph type="sldNum" sz="quarter" idx="12"/>
          </p:nvPr>
        </p:nvSpPr>
        <p:spPr/>
        <p:txBody>
          <a:bodyPr/>
          <a:lstStyle/>
          <a:p>
            <a:fld id="{1A435B1A-55F7-4C70-8A52-9D5F6F01EAAC}" type="slidenum">
              <a:rPr kumimoji="1" lang="ja-JP" altLang="en-US" smtClean="0"/>
              <a:t>‹#›</a:t>
            </a:fld>
            <a:endParaRPr kumimoji="1" lang="ja-JP" altLang="en-US"/>
          </a:p>
        </p:txBody>
      </p:sp>
    </p:spTree>
    <p:extLst>
      <p:ext uri="{BB962C8B-B14F-4D97-AF65-F5344CB8AC3E}">
        <p14:creationId xmlns:p14="http://schemas.microsoft.com/office/powerpoint/2010/main" val="4101708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FA6C6C-48CF-469F-8CA7-4B689C4CD2E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3089DD9-7710-412A-B9FD-38E9318FBB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D23E5E2-73A7-4287-ADBC-6D8B74CE3E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672E82F-D32B-4635-B230-43751B461DDC}"/>
              </a:ext>
            </a:extLst>
          </p:cNvPr>
          <p:cNvSpPr>
            <a:spLocks noGrp="1"/>
          </p:cNvSpPr>
          <p:nvPr>
            <p:ph type="dt" sz="half" idx="10"/>
          </p:nvPr>
        </p:nvSpPr>
        <p:spPr/>
        <p:txBody>
          <a:bodyPr/>
          <a:lstStyle/>
          <a:p>
            <a:fld id="{7FBB45AB-7860-4EDD-9DB8-197B631AC004}" type="datetime1">
              <a:rPr kumimoji="1" lang="ja-JP" altLang="en-US" smtClean="0"/>
              <a:t>2022/12/2</a:t>
            </a:fld>
            <a:endParaRPr kumimoji="1" lang="ja-JP" altLang="en-US"/>
          </a:p>
        </p:txBody>
      </p:sp>
      <p:sp>
        <p:nvSpPr>
          <p:cNvPr id="6" name="フッター プレースホルダー 5">
            <a:extLst>
              <a:ext uri="{FF2B5EF4-FFF2-40B4-BE49-F238E27FC236}">
                <a16:creationId xmlns:a16="http://schemas.microsoft.com/office/drawing/2014/main" id="{D8469C9A-D80A-4A59-A15B-A03F8FD9524C}"/>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
        <p:nvSpPr>
          <p:cNvPr id="7" name="スライド番号プレースホルダー 6">
            <a:extLst>
              <a:ext uri="{FF2B5EF4-FFF2-40B4-BE49-F238E27FC236}">
                <a16:creationId xmlns:a16="http://schemas.microsoft.com/office/drawing/2014/main" id="{406F475A-CB4E-4646-8759-32929D185BA2}"/>
              </a:ext>
            </a:extLst>
          </p:cNvPr>
          <p:cNvSpPr>
            <a:spLocks noGrp="1"/>
          </p:cNvSpPr>
          <p:nvPr>
            <p:ph type="sldNum" sz="quarter" idx="12"/>
          </p:nvPr>
        </p:nvSpPr>
        <p:spPr/>
        <p:txBody>
          <a:bodyPr/>
          <a:lstStyle/>
          <a:p>
            <a:fld id="{1A435B1A-55F7-4C70-8A52-9D5F6F01EAAC}" type="slidenum">
              <a:rPr kumimoji="1" lang="ja-JP" altLang="en-US" smtClean="0"/>
              <a:t>‹#›</a:t>
            </a:fld>
            <a:endParaRPr kumimoji="1" lang="ja-JP" altLang="en-US"/>
          </a:p>
        </p:txBody>
      </p:sp>
    </p:spTree>
    <p:extLst>
      <p:ext uri="{BB962C8B-B14F-4D97-AF65-F5344CB8AC3E}">
        <p14:creationId xmlns:p14="http://schemas.microsoft.com/office/powerpoint/2010/main" val="4182569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68B5EB7-9199-4856-82C1-31343A75AC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3348B9F-D075-4F99-B68F-3DF6B04F6B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80B90BB-862F-49DC-8B1D-DB39940FB0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F24197-8E27-4844-BBB6-4DAC028DE0E4}" type="datetime1">
              <a:rPr kumimoji="1" lang="ja-JP" altLang="en-US" smtClean="0"/>
              <a:t>2022/12/2</a:t>
            </a:fld>
            <a:endParaRPr kumimoji="1" lang="ja-JP" altLang="en-US"/>
          </a:p>
        </p:txBody>
      </p:sp>
      <p:sp>
        <p:nvSpPr>
          <p:cNvPr id="5" name="フッター プレースホルダー 4">
            <a:extLst>
              <a:ext uri="{FF2B5EF4-FFF2-40B4-BE49-F238E27FC236}">
                <a16:creationId xmlns:a16="http://schemas.microsoft.com/office/drawing/2014/main" id="{15426753-028F-4811-9508-BDA8038937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
        <p:nvSpPr>
          <p:cNvPr id="6" name="スライド番号プレースホルダー 5">
            <a:extLst>
              <a:ext uri="{FF2B5EF4-FFF2-40B4-BE49-F238E27FC236}">
                <a16:creationId xmlns:a16="http://schemas.microsoft.com/office/drawing/2014/main" id="{823121D2-4CEF-4C4B-BED5-D422FEBCDF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435B1A-55F7-4C70-8A52-9D5F6F01EAAC}" type="slidenum">
              <a:rPr kumimoji="1" lang="ja-JP" altLang="en-US" smtClean="0"/>
              <a:t>‹#›</a:t>
            </a:fld>
            <a:endParaRPr kumimoji="1" lang="ja-JP" altLang="en-US"/>
          </a:p>
        </p:txBody>
      </p:sp>
    </p:spTree>
    <p:extLst>
      <p:ext uri="{BB962C8B-B14F-4D97-AF65-F5344CB8AC3E}">
        <p14:creationId xmlns:p14="http://schemas.microsoft.com/office/powerpoint/2010/main" val="1669676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reativecommons.org/licenses/by/4.0/deed.ja"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34">
            <a:extLst>
              <a:ext uri="{FF2B5EF4-FFF2-40B4-BE49-F238E27FC236}">
                <a16:creationId xmlns:a16="http://schemas.microsoft.com/office/drawing/2014/main" id="{4744F22F-36BE-4244-9DDE-1F0F9691B187}"/>
              </a:ext>
            </a:extLst>
          </p:cNvPr>
          <p:cNvSpPr>
            <a:spLocks noChangeArrowheads="1"/>
          </p:cNvSpPr>
          <p:nvPr/>
        </p:nvSpPr>
        <p:spPr bwMode="auto">
          <a:xfrm>
            <a:off x="294468" y="1146748"/>
            <a:ext cx="5427663" cy="3195352"/>
          </a:xfrm>
          <a:prstGeom prst="roundRect">
            <a:avLst>
              <a:gd name="adj" fmla="val 16667"/>
            </a:avLst>
          </a:prstGeom>
          <a:solidFill>
            <a:srgbClr val="FFFFFF"/>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ja-JP" sz="1600" b="1"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注意点：</a:t>
            </a:r>
            <a:endParaRPr kumimoji="0" lang="ja-JP" altLang="ja-JP" sz="1600" b="0" i="0" u="none" strike="noStrike" cap="none" normalizeH="0" baseline="0" dirty="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この資料は学校・企業などにおける経営教育・起業家教育・マネジメント教育にご自由にお使いいただけるものです。利用用途は教育・研究・研修・商業・家庭などを問わず、</a:t>
            </a:r>
            <a:r>
              <a:rPr kumimoji="0" lang="ja-JP" altLang="ja-JP" sz="1600" b="0" i="0" u="sng"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公序良俗に反さない限りにおいて</a:t>
            </a:r>
            <a:r>
              <a:rPr kumimoji="0" lang="ja-JP" altLang="ja-JP"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、利用者</a:t>
            </a:r>
            <a:r>
              <a:rPr kumimoji="0" lang="ja-JP" altLang="ja-JP" sz="1600" b="0" i="0" u="none" strike="noStrike" cap="none" normalizeH="0" baseline="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の自由</a:t>
            </a:r>
            <a:r>
              <a:rPr kumimoji="0" lang="ja-JP" altLang="en-US" sz="1600">
                <a:latin typeface="游明朝" panose="02020400000000000000" pitchFamily="18" charset="-128"/>
                <a:ea typeface="游明朝" panose="02020400000000000000" pitchFamily="18" charset="-128"/>
                <a:cs typeface="Times New Roman" panose="02020603050405020304" pitchFamily="18" charset="0"/>
              </a:rPr>
              <a:t>です</a:t>
            </a:r>
            <a:r>
              <a:rPr kumimoji="0" lang="ja-JP" altLang="ja-JP" sz="1600" b="0" i="0" u="none" strike="noStrike" cap="none" normalizeH="0" baseline="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t>
            </a:r>
            <a:r>
              <a:rPr kumimoji="0" lang="ja-JP" altLang="ja-JP"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利用者による改変や転載、転送、共有、複製、転用なども自由です。この資料を使用するにあたって、資料作成者に対する</a:t>
            </a:r>
            <a:r>
              <a:rPr kumimoji="0" lang="ja-JP" altLang="ja-JP" sz="1600" b="0" i="0" u="sng"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使用許可申請や登録などは必要ありません</a:t>
            </a:r>
            <a:r>
              <a:rPr kumimoji="0" lang="ja-JP" altLang="ja-JP"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t>
            </a:r>
            <a:endParaRPr kumimoji="0" lang="ja-JP" altLang="ja-JP" sz="1600" b="0" i="0" u="none" strike="noStrike" cap="none" normalizeH="0" baseline="0" dirty="0">
              <a:ln>
                <a:noFill/>
              </a:ln>
              <a:solidFill>
                <a:schemeClr val="tx1"/>
              </a:solidFill>
              <a:effectLst/>
              <a:latin typeface="Arial" panose="020B0604020202020204" pitchFamily="34" charset="0"/>
            </a:endParaRPr>
          </a:p>
        </p:txBody>
      </p:sp>
      <p:sp>
        <p:nvSpPr>
          <p:cNvPr id="3" name="四角形: 角を丸くする 35">
            <a:extLst>
              <a:ext uri="{FF2B5EF4-FFF2-40B4-BE49-F238E27FC236}">
                <a16:creationId xmlns:a16="http://schemas.microsoft.com/office/drawing/2014/main" id="{55221C12-E3D4-45DD-97F2-6F98546A599E}"/>
              </a:ext>
            </a:extLst>
          </p:cNvPr>
          <p:cNvSpPr>
            <a:spLocks noChangeArrowheads="1"/>
          </p:cNvSpPr>
          <p:nvPr/>
        </p:nvSpPr>
        <p:spPr bwMode="auto">
          <a:xfrm>
            <a:off x="6375477" y="154211"/>
            <a:ext cx="5402263" cy="6448955"/>
          </a:xfrm>
          <a:prstGeom prst="roundRect">
            <a:avLst>
              <a:gd name="adj" fmla="val 16667"/>
            </a:avLst>
          </a:prstGeom>
          <a:solidFill>
            <a:srgbClr val="FFFFFF"/>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ja-JP" sz="1600" b="1"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本資料の使い方：</a:t>
            </a:r>
            <a:endParaRPr kumimoji="0" lang="ja-JP" altLang="ja-JP" sz="1600" b="0" i="0" u="none" strike="noStrike" cap="none" normalizeH="0" baseline="0" dirty="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この資料で、ビジネス、組織、会計、マーケティングなど全</a:t>
            </a:r>
            <a:r>
              <a:rPr kumimoji="0" lang="en-US" altLang="ja-JP"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33</a:t>
            </a:r>
            <a:r>
              <a:rPr kumimoji="0" lang="ja-JP" altLang="en-US"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回分の「経営教育」が可能になります。小中高大の各教育機関での起業家教育から、社会人・企業人のマネジメント研修まで広くお使い頂ける内容になっています。</a:t>
            </a:r>
            <a:endParaRPr kumimoji="0" lang="ja-JP" altLang="en-US" sz="1600" b="0" i="0" u="none" strike="noStrike" cap="none" normalizeH="0" baseline="0" dirty="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次ページから、①経営についての小項目を分かりやすく描いたイラスト、②ディスカッション（グループワーク）課題、③ディスカッション課題について各自が自分の考えと他者の考えを自由に書き込むスペースの</a:t>
            </a:r>
            <a:r>
              <a:rPr kumimoji="0" lang="en-US" altLang="ja-JP"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3</a:t>
            </a:r>
            <a:r>
              <a:rPr kumimoji="0" lang="ja-JP" altLang="en-US"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点セットが</a:t>
            </a:r>
            <a:r>
              <a:rPr kumimoji="0" lang="en-US" altLang="ja-JP"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33</a:t>
            </a:r>
            <a:r>
              <a:rPr kumimoji="0" lang="ja-JP" altLang="en-US"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項目分用意してあります。</a:t>
            </a:r>
            <a:endParaRPr kumimoji="0" lang="ja-JP" altLang="en-US" sz="1600" b="0" i="0" u="none" strike="noStrike" cap="none" normalizeH="0" baseline="0" dirty="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基本的な用途として、まずは講師・ファシリテーターが各項目について</a:t>
            </a:r>
            <a:r>
              <a:rPr kumimoji="0" lang="en-US" altLang="ja-JP"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『13</a:t>
            </a:r>
            <a:r>
              <a:rPr kumimoji="0" lang="ja-JP" altLang="en-US"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歳からの経営の教科書</a:t>
            </a:r>
            <a:r>
              <a:rPr kumimoji="0" lang="en-US" altLang="ja-JP"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t>
            </a:r>
            <a:r>
              <a:rPr kumimoji="0" lang="ja-JP" altLang="en-US"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t>
            </a:r>
            <a:r>
              <a:rPr kumimoji="0" lang="en-US" altLang="ja-JP"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KADOKAWA</a:t>
            </a:r>
            <a:r>
              <a:rPr kumimoji="0" lang="ja-JP" altLang="en-US"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）付属の</a:t>
            </a:r>
            <a:r>
              <a:rPr kumimoji="0" lang="en-US" altLang="ja-JP"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t>
            </a:r>
            <a:r>
              <a:rPr kumimoji="0" lang="ja-JP" altLang="en-US"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みんなの経営の教科書</a:t>
            </a:r>
            <a:r>
              <a:rPr kumimoji="0" lang="en-US" altLang="ja-JP"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t>
            </a:r>
            <a:r>
              <a:rPr kumimoji="0" lang="ja-JP" altLang="en-US"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の対応箇所を解説します。その後、問題１について個人で考えた後にグループで議論し、次に問題２について同様のグループワークを繰り返します。少人数での学習の場合は、適宜、講師・ファシリテーターがこの議論に加わります。目安として、</a:t>
            </a:r>
            <a:r>
              <a:rPr kumimoji="0" lang="en-US" altLang="ja-JP"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1</a:t>
            </a:r>
            <a:r>
              <a:rPr kumimoji="0" lang="ja-JP" altLang="en-US"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回の項目には約</a:t>
            </a:r>
            <a:r>
              <a:rPr kumimoji="0" lang="en-US" altLang="ja-JP"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60</a:t>
            </a:r>
            <a:r>
              <a:rPr kumimoji="0" lang="ja-JP" altLang="en-US"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t>
            </a:r>
            <a:r>
              <a:rPr kumimoji="0" lang="en-US" altLang="ja-JP"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90</a:t>
            </a:r>
            <a:r>
              <a:rPr kumimoji="0" lang="ja-JP" altLang="en-US"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分の学習時間が想定されています。</a:t>
            </a:r>
            <a:endParaRPr kumimoji="0" lang="ja-JP" altLang="en-US" sz="1600" b="0" i="0" u="none" strike="noStrike" cap="none" normalizeH="0" baseline="0" dirty="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なお、ディスカッションにおいては別途無償配布しているプリント資料および教科書ガイドも必要に応じてお使いいただけます。</a:t>
            </a:r>
            <a:endParaRPr kumimoji="0" lang="ja-JP" altLang="en-US" sz="1600" b="0" i="0" u="none" strike="noStrike" cap="none" normalizeH="0" baseline="0" dirty="0">
              <a:ln>
                <a:noFill/>
              </a:ln>
              <a:solidFill>
                <a:schemeClr val="tx1"/>
              </a:solidFill>
              <a:effectLst/>
              <a:latin typeface="Arial" panose="020B0604020202020204" pitchFamily="34" charset="0"/>
            </a:endParaRPr>
          </a:p>
        </p:txBody>
      </p:sp>
      <p:sp>
        <p:nvSpPr>
          <p:cNvPr id="4" name="Rectangle 3">
            <a:extLst>
              <a:ext uri="{FF2B5EF4-FFF2-40B4-BE49-F238E27FC236}">
                <a16:creationId xmlns:a16="http://schemas.microsoft.com/office/drawing/2014/main" id="{3A92CB49-13B2-4410-8225-812803D4758D}"/>
              </a:ext>
            </a:extLst>
          </p:cNvPr>
          <p:cNvSpPr>
            <a:spLocks noChangeArrowheads="1"/>
          </p:cNvSpPr>
          <p:nvPr/>
        </p:nvSpPr>
        <p:spPr bwMode="auto">
          <a:xfrm>
            <a:off x="294468" y="386237"/>
            <a:ext cx="7650319"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32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本資料の取り扱いにつきまして</a:t>
            </a:r>
            <a:endParaRPr kumimoji="0" lang="ja-JP" altLang="ja-JP" sz="3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3600" b="0" i="0" u="none" strike="noStrike" cap="none" normalizeH="0" baseline="0" dirty="0">
              <a:ln>
                <a:noFill/>
              </a:ln>
              <a:solidFill>
                <a:schemeClr val="tx1"/>
              </a:solidFill>
              <a:effectLst/>
              <a:latin typeface="Arial" panose="020B0604020202020204" pitchFamily="34" charset="0"/>
            </a:endParaRPr>
          </a:p>
        </p:txBody>
      </p:sp>
      <p:sp>
        <p:nvSpPr>
          <p:cNvPr id="5" name="Rectangle 6">
            <a:extLst>
              <a:ext uri="{FF2B5EF4-FFF2-40B4-BE49-F238E27FC236}">
                <a16:creationId xmlns:a16="http://schemas.microsoft.com/office/drawing/2014/main" id="{69F37D05-63CB-4059-AD7F-B29554206775}"/>
              </a:ext>
            </a:extLst>
          </p:cNvPr>
          <p:cNvSpPr>
            <a:spLocks noChangeArrowheads="1"/>
          </p:cNvSpPr>
          <p:nvPr/>
        </p:nvSpPr>
        <p:spPr bwMode="auto">
          <a:xfrm>
            <a:off x="684212" y="25483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ja-JP" sz="1100" b="0" i="0" u="none" strike="noStrike" cap="none" normalizeH="0" baseline="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br>
            <a:endParaRPr kumimoji="0" lang="en-US" altLang="ja-JP"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800" b="0" i="0" u="none" strike="noStrike" cap="none" normalizeH="0" baseline="0">
              <a:ln>
                <a:noFill/>
              </a:ln>
              <a:solidFill>
                <a:schemeClr val="tx1"/>
              </a:solidFill>
              <a:effectLst/>
              <a:latin typeface="Arial" panose="020B0604020202020204" pitchFamily="34" charset="0"/>
            </a:endParaRPr>
          </a:p>
        </p:txBody>
      </p:sp>
      <p:sp>
        <p:nvSpPr>
          <p:cNvPr id="6" name="四角形: 角を丸くする 34">
            <a:extLst>
              <a:ext uri="{FF2B5EF4-FFF2-40B4-BE49-F238E27FC236}">
                <a16:creationId xmlns:a16="http://schemas.microsoft.com/office/drawing/2014/main" id="{E9FA3932-DECB-4338-911F-C4CD7D3C93DE}"/>
              </a:ext>
            </a:extLst>
          </p:cNvPr>
          <p:cNvSpPr>
            <a:spLocks noChangeArrowheads="1"/>
          </p:cNvSpPr>
          <p:nvPr/>
        </p:nvSpPr>
        <p:spPr bwMode="auto">
          <a:xfrm>
            <a:off x="294468" y="4514588"/>
            <a:ext cx="5427663" cy="2088579"/>
          </a:xfrm>
          <a:prstGeom prst="roundRect">
            <a:avLst>
              <a:gd name="adj" fmla="val 16667"/>
            </a:avLst>
          </a:prstGeom>
          <a:solidFill>
            <a:srgbClr val="FFFFFF"/>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ja-JP" altLang="en-US" dirty="0">
                <a:latin typeface="游明朝" panose="02020400000000000000" pitchFamily="18" charset="-128"/>
                <a:ea typeface="游明朝" panose="02020400000000000000" pitchFamily="18" charset="-128"/>
                <a:cs typeface="Times New Roman" panose="02020603050405020304" pitchFamily="18" charset="0"/>
              </a:rPr>
              <a:t>作成者：慶應義塾大学商学部准教授岩尾俊兵</a:t>
            </a:r>
            <a:endParaRPr lang="en-US" altLang="ja-JP" dirty="0">
              <a:latin typeface="游明朝" panose="02020400000000000000" pitchFamily="18" charset="-128"/>
              <a:ea typeface="游明朝" panose="02020400000000000000" pitchFamily="18" charset="-128"/>
              <a:cs typeface="Times New Roman" panose="02020603050405020304" pitchFamily="18" charset="0"/>
            </a:endParaRPr>
          </a:p>
          <a:p>
            <a:r>
              <a:rPr lang="en-US" altLang="ja-JP" sz="18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800" dirty="0">
                <a:effectLst/>
                <a:latin typeface="游明朝" panose="02020400000000000000" pitchFamily="18" charset="-128"/>
                <a:ea typeface="游明朝" panose="02020400000000000000" pitchFamily="18" charset="-128"/>
                <a:cs typeface="Times New Roman" panose="02020603050405020304" pitchFamily="18" charset="0"/>
              </a:rPr>
              <a:t>内容についての感想等は</a:t>
            </a:r>
            <a:r>
              <a:rPr lang="en-US" altLang="ja-JP" sz="1800" dirty="0">
                <a:effectLst/>
                <a:latin typeface="游明朝" panose="02020400000000000000" pitchFamily="18" charset="-128"/>
                <a:ea typeface="游明朝" panose="02020400000000000000" pitchFamily="18" charset="-128"/>
                <a:cs typeface="Times New Roman" panose="02020603050405020304" pitchFamily="18" charset="0"/>
              </a:rPr>
              <a:t>Twitter</a:t>
            </a:r>
            <a:r>
              <a:rPr lang="ja-JP" altLang="ja-JP" sz="1800" dirty="0">
                <a:effectLst/>
                <a:latin typeface="游明朝" panose="02020400000000000000" pitchFamily="18" charset="-128"/>
                <a:ea typeface="游明朝" panose="02020400000000000000" pitchFamily="18" charset="-128"/>
                <a:cs typeface="Times New Roman" panose="02020603050405020304" pitchFamily="18" charset="0"/>
              </a:rPr>
              <a:t>にて「</a:t>
            </a:r>
            <a:r>
              <a:rPr lang="en-US" altLang="ja-JP" sz="1800" dirty="0">
                <a:effectLst/>
                <a:latin typeface="游明朝" panose="02020400000000000000" pitchFamily="18" charset="-128"/>
                <a:ea typeface="游明朝" panose="02020400000000000000" pitchFamily="18" charset="-128"/>
                <a:cs typeface="Times New Roman" panose="02020603050405020304" pitchFamily="18" charset="0"/>
              </a:rPr>
              <a:t>#13</a:t>
            </a:r>
            <a:r>
              <a:rPr lang="ja-JP" altLang="ja-JP" sz="1800" dirty="0">
                <a:effectLst/>
                <a:latin typeface="游明朝" panose="02020400000000000000" pitchFamily="18" charset="-128"/>
                <a:ea typeface="游明朝" panose="02020400000000000000" pitchFamily="18" charset="-128"/>
                <a:cs typeface="Times New Roman" panose="02020603050405020304" pitchFamily="18" charset="0"/>
              </a:rPr>
              <a:t>歳からの経営の教科書」というハッシュタグでつぶやいて</a:t>
            </a:r>
            <a:r>
              <a:rPr lang="ja-JP" altLang="en-US" sz="1800" dirty="0">
                <a:effectLst/>
                <a:latin typeface="游明朝" panose="02020400000000000000" pitchFamily="18" charset="-128"/>
                <a:ea typeface="游明朝" panose="02020400000000000000" pitchFamily="18" charset="-128"/>
                <a:cs typeface="Times New Roman" panose="02020603050405020304" pitchFamily="18" charset="0"/>
              </a:rPr>
              <a:t>頂ければ</a:t>
            </a:r>
            <a:r>
              <a:rPr lang="ja-JP" altLang="ja-JP" sz="1800" dirty="0">
                <a:effectLst/>
                <a:latin typeface="游明朝" panose="02020400000000000000" pitchFamily="18" charset="-128"/>
                <a:ea typeface="游明朝" panose="02020400000000000000" pitchFamily="18" charset="-128"/>
                <a:cs typeface="Times New Roman" panose="02020603050405020304" pitchFamily="18" charset="0"/>
              </a:rPr>
              <a:t>定期的にすべての感想に著者が目を通します（筆者の</a:t>
            </a:r>
            <a:r>
              <a:rPr lang="en-US" altLang="ja-JP" sz="1800" dirty="0">
                <a:effectLst/>
                <a:latin typeface="游明朝" panose="02020400000000000000" pitchFamily="18" charset="-128"/>
                <a:ea typeface="游明朝" panose="02020400000000000000" pitchFamily="18" charset="-128"/>
                <a:cs typeface="Times New Roman" panose="02020603050405020304" pitchFamily="18" charset="0"/>
              </a:rPr>
              <a:t>ID: @iwaoshumpei</a:t>
            </a:r>
            <a:r>
              <a:rPr lang="ja-JP" altLang="ja-JP" sz="1800" dirty="0">
                <a:effectLst/>
                <a:latin typeface="游明朝" panose="02020400000000000000" pitchFamily="18" charset="-128"/>
                <a:ea typeface="游明朝" panose="02020400000000000000" pitchFamily="18" charset="-128"/>
                <a:cs typeface="Times New Roman" panose="02020603050405020304" pitchFamily="18" charset="0"/>
              </a:rPr>
              <a:t>）。筆者詳細</a:t>
            </a:r>
            <a:r>
              <a:rPr lang="en-US" altLang="ja-JP" sz="1800" dirty="0">
                <a:effectLst/>
                <a:latin typeface="游明朝" panose="02020400000000000000" pitchFamily="18" charset="-128"/>
                <a:ea typeface="游明朝" panose="02020400000000000000" pitchFamily="18" charset="-128"/>
                <a:cs typeface="Times New Roman" panose="02020603050405020304" pitchFamily="18" charset="0"/>
              </a:rPr>
              <a:t>https://pando.life/@iwaoshumpei/</a:t>
            </a:r>
            <a:endParaRPr lang="ja-JP" altLang="ja-JP" sz="1800" dirty="0">
              <a:effectLst/>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7" name="図 6" descr="by">
            <a:hlinkClick r:id="rId2"/>
            <a:extLst>
              <a:ext uri="{FF2B5EF4-FFF2-40B4-BE49-F238E27FC236}">
                <a16:creationId xmlns:a16="http://schemas.microsoft.com/office/drawing/2014/main" id="{3D59BAB7-2114-49F1-A9F7-8D09A7FD577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4260" y="87787"/>
            <a:ext cx="848995" cy="298450"/>
          </a:xfrm>
          <a:prstGeom prst="rect">
            <a:avLst/>
          </a:prstGeom>
          <a:noFill/>
          <a:ln>
            <a:noFill/>
          </a:ln>
        </p:spPr>
      </p:pic>
    </p:spTree>
    <p:extLst>
      <p:ext uri="{BB962C8B-B14F-4D97-AF65-F5344CB8AC3E}">
        <p14:creationId xmlns:p14="http://schemas.microsoft.com/office/powerpoint/2010/main" val="1170743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9	</a:t>
            </a:r>
            <a:r>
              <a:rPr kumimoji="1" lang="ja-JP" altLang="en-US" sz="4000" dirty="0">
                <a:solidFill>
                  <a:srgbClr val="FFFFFF"/>
                </a:solidFill>
              </a:rPr>
              <a:t>価格</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自分のお金で買うもののうち、値段を気にしていろんな製品を比較するものと、あまり値段を比較せずに買うものはあるだろうか。具体的にイメージしてみよう。</a:t>
            </a:r>
          </a:p>
          <a:p>
            <a:r>
              <a:rPr kumimoji="1" lang="ja-JP" altLang="en-US" sz="2200" dirty="0"/>
              <a:t>問題２　値段が高いからこそ重宝されているような製品はあるだろうか。身の回りで探してみよう。</a:t>
            </a:r>
          </a:p>
        </p:txBody>
      </p:sp>
      <p:pic>
        <p:nvPicPr>
          <p:cNvPr id="12" name="図 11">
            <a:extLst>
              <a:ext uri="{FF2B5EF4-FFF2-40B4-BE49-F238E27FC236}">
                <a16:creationId xmlns:a16="http://schemas.microsoft.com/office/drawing/2014/main" id="{B101E5A4-EEE5-4DE1-AEC2-C01652BE9B6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00539" y="2482984"/>
            <a:ext cx="4792797" cy="3563158"/>
          </a:xfrm>
          <a:prstGeom prst="rect">
            <a:avLst/>
          </a:prstGeom>
          <a:noFill/>
          <a:ln>
            <a:noFill/>
          </a:ln>
        </p:spPr>
      </p:pic>
      <p:sp>
        <p:nvSpPr>
          <p:cNvPr id="4" name="フッター プレースホルダー 3">
            <a:extLst>
              <a:ext uri="{FF2B5EF4-FFF2-40B4-BE49-F238E27FC236}">
                <a16:creationId xmlns:a16="http://schemas.microsoft.com/office/drawing/2014/main" id="{127404C2-EB02-4E49-9D16-62D7DC086389}"/>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3230114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10	</a:t>
            </a:r>
            <a:r>
              <a:rPr kumimoji="1" lang="ja-JP" altLang="en-US" sz="4000" dirty="0">
                <a:solidFill>
                  <a:srgbClr val="FFFFFF"/>
                </a:solidFill>
              </a:rPr>
              <a:t>販売と広告</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fontScale="92500" lnSpcReduction="10000"/>
          </a:bodyPr>
          <a:lstStyle/>
          <a:p>
            <a:r>
              <a:rPr kumimoji="1" lang="ja-JP" altLang="en-US" sz="2200"/>
              <a:t>問題１　ブランド品を自動販売機で売るのも、駄菓子をデパートで売るのも、ちょっと違和感があるだろう。こういうふうに、製品・サービスと売り場が合っていない状況がほかにもないか探してみよう。</a:t>
            </a:r>
          </a:p>
          <a:p>
            <a:r>
              <a:rPr kumimoji="1" lang="ja-JP" altLang="en-US" sz="2200"/>
              <a:t>問題２　宿題代行サービスを運営する会社があったとする。その会社はどんな広告をすればよいだろうか。また、その広告によってどんな問題が起きそうか、考えてみよう。</a:t>
            </a:r>
            <a:endParaRPr kumimoji="1" lang="ja-JP" altLang="en-US" sz="2200" dirty="0"/>
          </a:p>
        </p:txBody>
      </p:sp>
      <p:pic>
        <p:nvPicPr>
          <p:cNvPr id="12" name="図 11">
            <a:extLst>
              <a:ext uri="{FF2B5EF4-FFF2-40B4-BE49-F238E27FC236}">
                <a16:creationId xmlns:a16="http://schemas.microsoft.com/office/drawing/2014/main" id="{87C1FBDB-5D1C-49E9-BCB7-B9020607706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33172" y="3099301"/>
            <a:ext cx="6149118" cy="2353456"/>
          </a:xfrm>
          <a:prstGeom prst="rect">
            <a:avLst/>
          </a:prstGeom>
          <a:noFill/>
          <a:ln>
            <a:noFill/>
          </a:ln>
        </p:spPr>
      </p:pic>
      <p:sp>
        <p:nvSpPr>
          <p:cNvPr id="4" name="フッター プレースホルダー 3">
            <a:extLst>
              <a:ext uri="{FF2B5EF4-FFF2-40B4-BE49-F238E27FC236}">
                <a16:creationId xmlns:a16="http://schemas.microsoft.com/office/drawing/2014/main" id="{A95B865B-A2A4-489E-A06A-3E1A3F86FF3F}"/>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3315093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11	</a:t>
            </a:r>
            <a:r>
              <a:rPr kumimoji="1" lang="ja-JP" altLang="en-US" sz="4000" dirty="0">
                <a:solidFill>
                  <a:srgbClr val="FFFFFF"/>
                </a:solidFill>
              </a:rPr>
              <a:t>リーダーシップ</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あなたの周囲でリーダーシップがあると感じる人はいるだろうか。いたとして、なぜ自分はその人に対してそう感じるのか、考えてみよう。</a:t>
            </a:r>
          </a:p>
          <a:p>
            <a:r>
              <a:rPr kumimoji="1" lang="ja-JP" altLang="en-US" sz="2200" dirty="0"/>
              <a:t>問題２　リーダーシップを得るために自分はどんな努力ができるだろうか。考えてみよう。</a:t>
            </a:r>
          </a:p>
        </p:txBody>
      </p:sp>
      <p:pic>
        <p:nvPicPr>
          <p:cNvPr id="12" name="図 11">
            <a:extLst>
              <a:ext uri="{FF2B5EF4-FFF2-40B4-BE49-F238E27FC236}">
                <a16:creationId xmlns:a16="http://schemas.microsoft.com/office/drawing/2014/main" id="{BA764B04-D26E-4B1F-9C90-E42CF5D124B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84031" y="2700462"/>
            <a:ext cx="5587685" cy="2740968"/>
          </a:xfrm>
          <a:prstGeom prst="rect">
            <a:avLst/>
          </a:prstGeom>
          <a:noFill/>
          <a:ln>
            <a:noFill/>
          </a:ln>
        </p:spPr>
      </p:pic>
      <p:sp>
        <p:nvSpPr>
          <p:cNvPr id="4" name="フッター プレースホルダー 3">
            <a:extLst>
              <a:ext uri="{FF2B5EF4-FFF2-40B4-BE49-F238E27FC236}">
                <a16:creationId xmlns:a16="http://schemas.microsoft.com/office/drawing/2014/main" id="{6574040A-A2D9-41E4-ACE3-33CF2598AA9E}"/>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375942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12	</a:t>
            </a:r>
            <a:r>
              <a:rPr kumimoji="1" lang="ja-JP" altLang="en-US" sz="4000" dirty="0">
                <a:solidFill>
                  <a:srgbClr val="FFFFFF"/>
                </a:solidFill>
              </a:rPr>
              <a:t>製品開発</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家にある食材で新しい料理のレシピをひとつ考えてみよう。</a:t>
            </a:r>
          </a:p>
          <a:p>
            <a:r>
              <a:rPr kumimoji="1" lang="ja-JP" altLang="en-US" sz="2200" dirty="0"/>
              <a:t>問題２　製品開発を進めるとき、どんなところにお金が必要になるか考えてみよう。</a:t>
            </a:r>
          </a:p>
        </p:txBody>
      </p:sp>
      <p:pic>
        <p:nvPicPr>
          <p:cNvPr id="19" name="図 18">
            <a:extLst>
              <a:ext uri="{FF2B5EF4-FFF2-40B4-BE49-F238E27FC236}">
                <a16:creationId xmlns:a16="http://schemas.microsoft.com/office/drawing/2014/main" id="{41784B57-1480-4F8C-83EF-B5D64219213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84031" y="2543175"/>
            <a:ext cx="4914385" cy="3563158"/>
          </a:xfrm>
          <a:prstGeom prst="rect">
            <a:avLst/>
          </a:prstGeom>
          <a:noFill/>
          <a:ln>
            <a:noFill/>
          </a:ln>
        </p:spPr>
      </p:pic>
      <p:sp>
        <p:nvSpPr>
          <p:cNvPr id="4" name="フッター プレースホルダー 3">
            <a:extLst>
              <a:ext uri="{FF2B5EF4-FFF2-40B4-BE49-F238E27FC236}">
                <a16:creationId xmlns:a16="http://schemas.microsoft.com/office/drawing/2014/main" id="{52DCA168-E7B8-4468-AAE3-86F717E071B1}"/>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176795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13	</a:t>
            </a:r>
            <a:r>
              <a:rPr kumimoji="1" lang="ja-JP" altLang="en-US" sz="4000" dirty="0">
                <a:solidFill>
                  <a:srgbClr val="FFFFFF"/>
                </a:solidFill>
              </a:rPr>
              <a:t>マーケティング</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マーケティングという言葉を自分なりに、自分にとってわかりやすく説明してみよう。</a:t>
            </a:r>
          </a:p>
          <a:p>
            <a:r>
              <a:rPr kumimoji="1" lang="ja-JP" altLang="en-US" sz="2200" dirty="0"/>
              <a:t>問題２　ここで出てきた例以外に、セールスされなくても欲しいものがあるだろうか。ある場合、なぜそれが欲しいのか考えてみよう。</a:t>
            </a:r>
          </a:p>
        </p:txBody>
      </p:sp>
      <p:pic>
        <p:nvPicPr>
          <p:cNvPr id="12" name="図 11">
            <a:extLst>
              <a:ext uri="{FF2B5EF4-FFF2-40B4-BE49-F238E27FC236}">
                <a16:creationId xmlns:a16="http://schemas.microsoft.com/office/drawing/2014/main" id="{2551C387-98E0-4826-8FC9-E05C8B85807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78449" y="2548536"/>
            <a:ext cx="6043474" cy="3065488"/>
          </a:xfrm>
          <a:prstGeom prst="rect">
            <a:avLst/>
          </a:prstGeom>
          <a:noFill/>
          <a:ln>
            <a:noFill/>
          </a:ln>
        </p:spPr>
      </p:pic>
      <p:sp>
        <p:nvSpPr>
          <p:cNvPr id="4" name="フッター プレースホルダー 3">
            <a:extLst>
              <a:ext uri="{FF2B5EF4-FFF2-40B4-BE49-F238E27FC236}">
                <a16:creationId xmlns:a16="http://schemas.microsoft.com/office/drawing/2014/main" id="{7E0F1944-5546-4EA8-AF01-9042744A9AFC}"/>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2041833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14	</a:t>
            </a:r>
            <a:r>
              <a:rPr kumimoji="1" lang="ja-JP" altLang="en-US" sz="4000" dirty="0">
                <a:solidFill>
                  <a:srgbClr val="FFFFFF"/>
                </a:solidFill>
              </a:rPr>
              <a:t>会計</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fontScale="85000" lnSpcReduction="20000"/>
          </a:bodyPr>
          <a:lstStyle/>
          <a:p>
            <a:r>
              <a:rPr kumimoji="1" lang="ja-JP" altLang="en-US" sz="2200" dirty="0"/>
              <a:t>問題１　たこ焼きの屋台を始めるとする。このとき「たこ代　小麦粉代　ネギ代　たこ焼き機レンタル代　家賃　給料」という費用のうち、たこ焼きひとり前を作るのに毎回必要なお金と、たこ焼きを一個も作らなくても必要になってしまうお金とを分けてみよう。</a:t>
            </a:r>
          </a:p>
          <a:p>
            <a:r>
              <a:rPr kumimoji="1" lang="ja-JP" altLang="en-US" sz="2200" dirty="0"/>
              <a:t>問題２　売値が五百円で材料費が三百円のたこ焼きがあったとする。このとき、せっかくたこ焼きを作ったのに、お客さんが「やっぱりやめた」と言って帰ってしまった場合、損は五百円だろうか三百円だろうか。考えてみよう。</a:t>
            </a:r>
          </a:p>
        </p:txBody>
      </p:sp>
      <p:pic>
        <p:nvPicPr>
          <p:cNvPr id="12" name="図 11">
            <a:extLst>
              <a:ext uri="{FF2B5EF4-FFF2-40B4-BE49-F238E27FC236}">
                <a16:creationId xmlns:a16="http://schemas.microsoft.com/office/drawing/2014/main" id="{532BA13B-30EE-4613-ADD9-793D3FD1BBC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84031" y="2656386"/>
            <a:ext cx="5714588" cy="3239285"/>
          </a:xfrm>
          <a:prstGeom prst="rect">
            <a:avLst/>
          </a:prstGeom>
          <a:noFill/>
          <a:ln>
            <a:noFill/>
          </a:ln>
        </p:spPr>
      </p:pic>
      <p:sp>
        <p:nvSpPr>
          <p:cNvPr id="4" name="フッター プレースホルダー 3">
            <a:extLst>
              <a:ext uri="{FF2B5EF4-FFF2-40B4-BE49-F238E27FC236}">
                <a16:creationId xmlns:a16="http://schemas.microsoft.com/office/drawing/2014/main" id="{762117A1-6BB5-41EB-A587-3B4825DCB126}"/>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980469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15	</a:t>
            </a:r>
            <a:r>
              <a:rPr kumimoji="1" lang="ja-JP" altLang="en-US" sz="4000" dirty="0">
                <a:solidFill>
                  <a:srgbClr val="FFFFFF"/>
                </a:solidFill>
              </a:rPr>
              <a:t>計画</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fontScale="92500"/>
          </a:bodyPr>
          <a:lstStyle/>
          <a:p>
            <a:r>
              <a:rPr kumimoji="1" lang="ja-JP" altLang="en-US" sz="2200" dirty="0"/>
              <a:t>問題１　家族と旅行をするとして、どこに行くか、何をするか、すべて自分が決めていいとする。その場合どんな旅行をしたいか、いくら必要で、事前にどんな準備が必要か、計画してみよう。</a:t>
            </a:r>
          </a:p>
          <a:p>
            <a:r>
              <a:rPr kumimoji="1" lang="ja-JP" altLang="en-US" sz="2200" dirty="0"/>
              <a:t>問題２　旅行の計画を終わらせた後で、その行き先ではその日は大雨になる可能性が高いことがわかった。さて、どんなふうに計画を修正するだろうか。</a:t>
            </a:r>
          </a:p>
        </p:txBody>
      </p:sp>
      <p:pic>
        <p:nvPicPr>
          <p:cNvPr id="12" name="図 11">
            <a:extLst>
              <a:ext uri="{FF2B5EF4-FFF2-40B4-BE49-F238E27FC236}">
                <a16:creationId xmlns:a16="http://schemas.microsoft.com/office/drawing/2014/main" id="{9CDA7D29-375B-4CD0-9064-DCE16EC44CA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54225" y="3335310"/>
            <a:ext cx="6443184" cy="1282727"/>
          </a:xfrm>
          <a:prstGeom prst="rect">
            <a:avLst/>
          </a:prstGeom>
          <a:noFill/>
          <a:ln>
            <a:noFill/>
          </a:ln>
        </p:spPr>
      </p:pic>
      <p:sp>
        <p:nvSpPr>
          <p:cNvPr id="4" name="フッター プレースホルダー 3">
            <a:extLst>
              <a:ext uri="{FF2B5EF4-FFF2-40B4-BE49-F238E27FC236}">
                <a16:creationId xmlns:a16="http://schemas.microsoft.com/office/drawing/2014/main" id="{76286F86-E28B-4096-BFDF-B825C00E3DFE}"/>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4194130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16	</a:t>
            </a:r>
            <a:r>
              <a:rPr kumimoji="1" lang="ja-JP" altLang="en-US" sz="4000" dirty="0">
                <a:solidFill>
                  <a:srgbClr val="FFFFFF"/>
                </a:solidFill>
              </a:rPr>
              <a:t>組織</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停電などのトラブルによって電話もメールも通じなくなった友達と協力して仕事をすることはできるだろうか。考えてみよう。</a:t>
            </a:r>
          </a:p>
          <a:p>
            <a:r>
              <a:rPr kumimoji="1" lang="ja-JP" altLang="en-US" sz="2200" dirty="0"/>
              <a:t>問題２　組織に参加する人が五人、十人、百人と増えていくとどんな問題が起こるか、想像してみよう。</a:t>
            </a:r>
          </a:p>
        </p:txBody>
      </p:sp>
      <p:pic>
        <p:nvPicPr>
          <p:cNvPr id="12" name="図 11">
            <a:extLst>
              <a:ext uri="{FF2B5EF4-FFF2-40B4-BE49-F238E27FC236}">
                <a16:creationId xmlns:a16="http://schemas.microsoft.com/office/drawing/2014/main" id="{B470B963-6F08-4DEC-A6C2-FFD9D6A2795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27203" y="2378076"/>
            <a:ext cx="4053545" cy="3470403"/>
          </a:xfrm>
          <a:prstGeom prst="rect">
            <a:avLst/>
          </a:prstGeom>
          <a:noFill/>
          <a:ln>
            <a:noFill/>
          </a:ln>
        </p:spPr>
      </p:pic>
      <p:sp>
        <p:nvSpPr>
          <p:cNvPr id="4" name="フッター プレースホルダー 3">
            <a:extLst>
              <a:ext uri="{FF2B5EF4-FFF2-40B4-BE49-F238E27FC236}">
                <a16:creationId xmlns:a16="http://schemas.microsoft.com/office/drawing/2014/main" id="{2640F3B3-84B4-4A3F-A84B-21F4F8F9EDCA}"/>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1926032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cs typeface="Aharoni" panose="02010803020104030203" pitchFamily="2" charset="-79"/>
              </a:rPr>
              <a:t>17</a:t>
            </a:r>
            <a:r>
              <a:rPr lang="ja-JP" altLang="en-US" sz="4000" dirty="0">
                <a:solidFill>
                  <a:srgbClr val="FFFFFF"/>
                </a:solidFill>
                <a:cs typeface="Aharoni" panose="02010803020104030203" pitchFamily="2" charset="-79"/>
              </a:rPr>
              <a:t>  </a:t>
            </a:r>
            <a:r>
              <a:rPr kumimoji="1" lang="ja-JP" altLang="en-US" sz="4000" dirty="0">
                <a:solidFill>
                  <a:srgbClr val="FFFFFF"/>
                </a:solidFill>
                <a:cs typeface="Aharoni" panose="02010803020104030203" pitchFamily="2" charset="-79"/>
              </a:rPr>
              <a:t>情報通信技術</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インターネット上では絶対に売れないものにはどんなものがあるだろうか、考えてみよう。</a:t>
            </a:r>
          </a:p>
          <a:p>
            <a:r>
              <a:rPr kumimoji="1" lang="ja-JP" altLang="en-US" sz="2200" dirty="0"/>
              <a:t>問題２　最近インターネットで知った情報の中で、よく考えたら「ウソっぽい」ものにはどんなものがあったか、思い出してみよう。</a:t>
            </a:r>
          </a:p>
        </p:txBody>
      </p:sp>
      <p:pic>
        <p:nvPicPr>
          <p:cNvPr id="12" name="図 11">
            <a:extLst>
              <a:ext uri="{FF2B5EF4-FFF2-40B4-BE49-F238E27FC236}">
                <a16:creationId xmlns:a16="http://schemas.microsoft.com/office/drawing/2014/main" id="{C5BD4AC3-3792-40AF-BDD1-2C04F043859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03353" y="2378076"/>
            <a:ext cx="3147552" cy="4108530"/>
          </a:xfrm>
          <a:prstGeom prst="rect">
            <a:avLst/>
          </a:prstGeom>
          <a:noFill/>
          <a:ln>
            <a:noFill/>
          </a:ln>
        </p:spPr>
      </p:pic>
      <p:sp>
        <p:nvSpPr>
          <p:cNvPr id="4" name="フッター プレースホルダー 3">
            <a:extLst>
              <a:ext uri="{FF2B5EF4-FFF2-40B4-BE49-F238E27FC236}">
                <a16:creationId xmlns:a16="http://schemas.microsoft.com/office/drawing/2014/main" id="{2AF34697-F3BF-45FB-9FF7-17AC104CDC1B}"/>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735675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18	</a:t>
            </a:r>
            <a:r>
              <a:rPr kumimoji="1" lang="ja-JP" altLang="en-US" sz="4000" dirty="0">
                <a:solidFill>
                  <a:srgbClr val="FFFFFF"/>
                </a:solidFill>
              </a:rPr>
              <a:t>イノベーション</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いまは当たり前にあるが十年前には存在していなかったものを探してみよう。</a:t>
            </a:r>
          </a:p>
          <a:p>
            <a:r>
              <a:rPr kumimoji="1" lang="ja-JP" altLang="en-US" sz="2200" dirty="0"/>
              <a:t>問題２　新品と新製品はどうちがうのか自分なりにもう一度考えてみよう。</a:t>
            </a:r>
          </a:p>
          <a:p>
            <a:endParaRPr kumimoji="1" lang="ja-JP" altLang="en-US" sz="2200" dirty="0"/>
          </a:p>
        </p:txBody>
      </p:sp>
      <p:pic>
        <p:nvPicPr>
          <p:cNvPr id="12" name="図 11">
            <a:extLst>
              <a:ext uri="{FF2B5EF4-FFF2-40B4-BE49-F238E27FC236}">
                <a16:creationId xmlns:a16="http://schemas.microsoft.com/office/drawing/2014/main" id="{74D00CA3-D102-4B71-ABE6-DCD09D8EB2B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78449" y="2717360"/>
            <a:ext cx="6516850" cy="2493630"/>
          </a:xfrm>
          <a:prstGeom prst="rect">
            <a:avLst/>
          </a:prstGeom>
          <a:noFill/>
          <a:ln>
            <a:noFill/>
          </a:ln>
        </p:spPr>
      </p:pic>
      <p:sp>
        <p:nvSpPr>
          <p:cNvPr id="4" name="フッター プレースホルダー 3">
            <a:extLst>
              <a:ext uri="{FF2B5EF4-FFF2-40B4-BE49-F238E27FC236}">
                <a16:creationId xmlns:a16="http://schemas.microsoft.com/office/drawing/2014/main" id="{1D6A275F-F204-4EB6-87CC-572AD36667B1}"/>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2937571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C84989A0-36FD-4B14-8F9F-1E256F5B4A26}"/>
              </a:ext>
            </a:extLst>
          </p:cNvPr>
          <p:cNvSpPr>
            <a:spLocks noGrp="1"/>
          </p:cNvSpPr>
          <p:nvPr>
            <p:ph type="title"/>
          </p:nvPr>
        </p:nvSpPr>
        <p:spPr>
          <a:xfrm>
            <a:off x="1047280" y="759805"/>
            <a:ext cx="10306520" cy="1325563"/>
          </a:xfrm>
        </p:spPr>
        <p:txBody>
          <a:bodyPr>
            <a:normAutofit/>
          </a:bodyPr>
          <a:lstStyle/>
          <a:p>
            <a:r>
              <a:rPr kumimoji="1" lang="en-US" altLang="ja-JP" sz="4000">
                <a:solidFill>
                  <a:srgbClr val="FFFFFF"/>
                </a:solidFill>
              </a:rPr>
              <a:t>1	</a:t>
            </a:r>
            <a:r>
              <a:rPr kumimoji="1" lang="ja-JP" altLang="en-US" sz="4000">
                <a:solidFill>
                  <a:srgbClr val="FFFFFF"/>
                </a:solidFill>
              </a:rPr>
              <a:t>ビジネス</a:t>
            </a:r>
          </a:p>
        </p:txBody>
      </p:sp>
      <p:sp>
        <p:nvSpPr>
          <p:cNvPr id="3" name="コンテンツ プレースホルダー 2">
            <a:extLst>
              <a:ext uri="{FF2B5EF4-FFF2-40B4-BE49-F238E27FC236}">
                <a16:creationId xmlns:a16="http://schemas.microsoft.com/office/drawing/2014/main" id="{329E0A24-7677-4F88-9DD0-70BB49CCB142}"/>
              </a:ext>
            </a:extLst>
          </p:cNvPr>
          <p:cNvSpPr>
            <a:spLocks noGrp="1"/>
          </p:cNvSpPr>
          <p:nvPr>
            <p:ph idx="1"/>
          </p:nvPr>
        </p:nvSpPr>
        <p:spPr>
          <a:xfrm>
            <a:off x="1424904" y="2494450"/>
            <a:ext cx="4053545" cy="3563159"/>
          </a:xfrm>
        </p:spPr>
        <p:txBody>
          <a:bodyPr>
            <a:normAutofit/>
          </a:bodyPr>
          <a:lstStyle/>
          <a:p>
            <a:r>
              <a:rPr kumimoji="1" lang="ja-JP" altLang="en-US" sz="2400"/>
              <a:t>問題１　身の回りにどんな「ビジネス」があるか、具体的に書き上げてみよう。</a:t>
            </a:r>
          </a:p>
          <a:p>
            <a:r>
              <a:rPr kumimoji="1" lang="ja-JP" altLang="en-US" sz="2400"/>
              <a:t>問題２　いま自分たちが持っているものだけでビジネスをするとしたら、どんなことができるだろうか。グループで話し合ってみよう。</a:t>
            </a:r>
          </a:p>
        </p:txBody>
      </p:sp>
      <p:pic>
        <p:nvPicPr>
          <p:cNvPr id="4" name="図 3">
            <a:extLst>
              <a:ext uri="{FF2B5EF4-FFF2-40B4-BE49-F238E27FC236}">
                <a16:creationId xmlns:a16="http://schemas.microsoft.com/office/drawing/2014/main" id="{2B36AF2A-12CE-40C8-94CE-269E4DD944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098892" y="2846633"/>
            <a:ext cx="4802404" cy="2854858"/>
          </a:xfrm>
          <a:prstGeom prst="rect">
            <a:avLst/>
          </a:prstGeom>
          <a:noFill/>
        </p:spPr>
      </p:pic>
      <p:sp>
        <p:nvSpPr>
          <p:cNvPr id="5" name="フッター プレースホルダー 4">
            <a:extLst>
              <a:ext uri="{FF2B5EF4-FFF2-40B4-BE49-F238E27FC236}">
                <a16:creationId xmlns:a16="http://schemas.microsoft.com/office/drawing/2014/main" id="{F5EFC5EB-6FD1-4205-B617-9540E8335A6E}"/>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3112227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19	</a:t>
            </a:r>
            <a:r>
              <a:rPr kumimoji="1" lang="ja-JP" altLang="en-US" sz="4000" dirty="0">
                <a:solidFill>
                  <a:srgbClr val="FFFFFF"/>
                </a:solidFill>
              </a:rPr>
              <a:t>ブランド</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自分にとってブランドをあまり気にせずに買う製品は何か、考えてみよう。</a:t>
            </a:r>
          </a:p>
          <a:p>
            <a:r>
              <a:rPr kumimoji="1" lang="ja-JP" altLang="en-US" sz="2200" dirty="0"/>
              <a:t>問題２　自分が好きなブランドを思いつくだけ挙げてみよう。その次に、それらに共通点があるかどうか考えてみよう。</a:t>
            </a:r>
          </a:p>
          <a:p>
            <a:endParaRPr kumimoji="1" lang="ja-JP" altLang="en-US" sz="2200" dirty="0"/>
          </a:p>
        </p:txBody>
      </p:sp>
      <p:pic>
        <p:nvPicPr>
          <p:cNvPr id="12" name="図 11">
            <a:extLst>
              <a:ext uri="{FF2B5EF4-FFF2-40B4-BE49-F238E27FC236}">
                <a16:creationId xmlns:a16="http://schemas.microsoft.com/office/drawing/2014/main" id="{705E3DE1-EE6E-4F88-9CAE-E86BA312013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78838" y="2417630"/>
            <a:ext cx="4611516" cy="3207620"/>
          </a:xfrm>
          <a:prstGeom prst="rect">
            <a:avLst/>
          </a:prstGeom>
          <a:noFill/>
          <a:ln>
            <a:noFill/>
          </a:ln>
        </p:spPr>
      </p:pic>
      <p:sp>
        <p:nvSpPr>
          <p:cNvPr id="4" name="フッター プレースホルダー 3">
            <a:extLst>
              <a:ext uri="{FF2B5EF4-FFF2-40B4-BE49-F238E27FC236}">
                <a16:creationId xmlns:a16="http://schemas.microsoft.com/office/drawing/2014/main" id="{AF726AD3-2E44-4719-8727-450C618EC97E}"/>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1626730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20	</a:t>
            </a:r>
            <a:r>
              <a:rPr kumimoji="1" lang="ja-JP" altLang="en-US" sz="4000" dirty="0">
                <a:solidFill>
                  <a:srgbClr val="FFFFFF"/>
                </a:solidFill>
              </a:rPr>
              <a:t>クチコミ</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最近、だれかにおススメされたものがあったかどうか思いだしてみよう。</a:t>
            </a:r>
          </a:p>
          <a:p>
            <a:r>
              <a:rPr kumimoji="1" lang="ja-JP" altLang="en-US" sz="2200" dirty="0"/>
              <a:t>問題２　これまでインターネットでクチコミを見たことがあるか、思いだしてみよう。</a:t>
            </a:r>
          </a:p>
          <a:p>
            <a:endParaRPr kumimoji="1" lang="ja-JP" altLang="en-US" sz="2200" dirty="0"/>
          </a:p>
        </p:txBody>
      </p:sp>
      <p:pic>
        <p:nvPicPr>
          <p:cNvPr id="12" name="図 11">
            <a:extLst>
              <a:ext uri="{FF2B5EF4-FFF2-40B4-BE49-F238E27FC236}">
                <a16:creationId xmlns:a16="http://schemas.microsoft.com/office/drawing/2014/main" id="{CAA9862E-5106-47F3-BA5E-D98127E1FBE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26778" y="2476343"/>
            <a:ext cx="6030550" cy="2980077"/>
          </a:xfrm>
          <a:prstGeom prst="rect">
            <a:avLst/>
          </a:prstGeom>
          <a:noFill/>
          <a:ln>
            <a:noFill/>
          </a:ln>
        </p:spPr>
      </p:pic>
      <p:sp>
        <p:nvSpPr>
          <p:cNvPr id="4" name="フッター プレースホルダー 3">
            <a:extLst>
              <a:ext uri="{FF2B5EF4-FFF2-40B4-BE49-F238E27FC236}">
                <a16:creationId xmlns:a16="http://schemas.microsoft.com/office/drawing/2014/main" id="{0E92E46F-A9F5-496F-9A54-889415957070}"/>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36684445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21	</a:t>
            </a:r>
            <a:r>
              <a:rPr kumimoji="1" lang="ja-JP" altLang="en-US" sz="4000" dirty="0">
                <a:solidFill>
                  <a:srgbClr val="FFFFFF"/>
                </a:solidFill>
              </a:rPr>
              <a:t>ロイヤルティ</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世の中には「お得意さまが一番大事」という人と、「いやいや新規のお客さんが大事」という人がいる。どっちが正しいだろうか、考えてみよう。</a:t>
            </a:r>
          </a:p>
          <a:p>
            <a:r>
              <a:rPr kumimoji="1" lang="ja-JP" altLang="en-US" sz="2200" dirty="0"/>
              <a:t>問題２　一度失ってしまったブランド・ロイヤリティを取り返す方法はあるだろうか。考えてみよう。</a:t>
            </a:r>
          </a:p>
          <a:p>
            <a:endParaRPr kumimoji="1" lang="ja-JP" altLang="en-US" sz="2200" dirty="0"/>
          </a:p>
        </p:txBody>
      </p:sp>
      <p:pic>
        <p:nvPicPr>
          <p:cNvPr id="12" name="図 11">
            <a:extLst>
              <a:ext uri="{FF2B5EF4-FFF2-40B4-BE49-F238E27FC236}">
                <a16:creationId xmlns:a16="http://schemas.microsoft.com/office/drawing/2014/main" id="{B7B8C9F0-CB7C-40CC-80B6-F705817C6A8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94476" y="2494449"/>
            <a:ext cx="4918377" cy="3563159"/>
          </a:xfrm>
          <a:prstGeom prst="rect">
            <a:avLst/>
          </a:prstGeom>
          <a:noFill/>
          <a:ln>
            <a:noFill/>
          </a:ln>
        </p:spPr>
      </p:pic>
      <p:sp>
        <p:nvSpPr>
          <p:cNvPr id="4" name="フッター プレースホルダー 3">
            <a:extLst>
              <a:ext uri="{FF2B5EF4-FFF2-40B4-BE49-F238E27FC236}">
                <a16:creationId xmlns:a16="http://schemas.microsoft.com/office/drawing/2014/main" id="{AF5566F8-94E7-4AC2-9E64-3D6AA5F07A6D}"/>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557621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22	</a:t>
            </a:r>
            <a:r>
              <a:rPr kumimoji="1" lang="ja-JP" altLang="en-US" sz="4000" dirty="0">
                <a:solidFill>
                  <a:srgbClr val="FFFFFF"/>
                </a:solidFill>
              </a:rPr>
              <a:t>ビジョン</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lnSpcReduction="10000"/>
          </a:bodyPr>
          <a:lstStyle/>
          <a:p>
            <a:r>
              <a:rPr kumimoji="1" lang="ja-JP" altLang="en-US" sz="2200" dirty="0"/>
              <a:t>問題１　ビジョンは、会社によっては企業理念と呼ばれていたりする。そこで、自分が好きな製品を作っている会社を一つ選んでその会社のビジョンや経営理念を調べてみよう。</a:t>
            </a:r>
          </a:p>
          <a:p>
            <a:r>
              <a:rPr kumimoji="1" lang="ja-JP" altLang="en-US" sz="2200" dirty="0"/>
              <a:t>問題２　会社が「ひたすらお金を儲ける、大金持ちになる」というビジョンを掲げた場合、どんな問題が起こるだろうか。考えてみよう</a:t>
            </a:r>
            <a:r>
              <a:rPr lang="ja-JP" altLang="en-US" sz="2200" dirty="0"/>
              <a:t>。</a:t>
            </a:r>
            <a:endParaRPr kumimoji="1" lang="ja-JP" altLang="en-US" sz="2200" dirty="0"/>
          </a:p>
        </p:txBody>
      </p:sp>
      <p:pic>
        <p:nvPicPr>
          <p:cNvPr id="12" name="図 11">
            <a:extLst>
              <a:ext uri="{FF2B5EF4-FFF2-40B4-BE49-F238E27FC236}">
                <a16:creationId xmlns:a16="http://schemas.microsoft.com/office/drawing/2014/main" id="{730A1569-8697-4EBC-A3C5-44176456D9B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01739" y="2388586"/>
            <a:ext cx="4265357" cy="3709609"/>
          </a:xfrm>
          <a:prstGeom prst="rect">
            <a:avLst/>
          </a:prstGeom>
          <a:noFill/>
          <a:ln>
            <a:noFill/>
          </a:ln>
        </p:spPr>
      </p:pic>
      <p:sp>
        <p:nvSpPr>
          <p:cNvPr id="4" name="フッター プレースホルダー 3">
            <a:extLst>
              <a:ext uri="{FF2B5EF4-FFF2-40B4-BE49-F238E27FC236}">
                <a16:creationId xmlns:a16="http://schemas.microsoft.com/office/drawing/2014/main" id="{1F21696F-23CF-431B-BA78-B80CA40AE654}"/>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3866969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23	</a:t>
            </a:r>
            <a:r>
              <a:rPr kumimoji="1" lang="ja-JP" altLang="en-US" sz="4000" dirty="0">
                <a:solidFill>
                  <a:srgbClr val="FFFFFF"/>
                </a:solidFill>
              </a:rPr>
              <a:t>戦略</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これまで日常生活で競争を上手くさけた事があるだろうか。思いだしてみよう。</a:t>
            </a:r>
          </a:p>
          <a:p>
            <a:r>
              <a:rPr kumimoji="1" lang="ja-JP" altLang="en-US" sz="2200" dirty="0"/>
              <a:t>問題２　まだ誰もやっていないようなレストランを想像してみよう。</a:t>
            </a:r>
          </a:p>
          <a:p>
            <a:endParaRPr kumimoji="1" lang="ja-JP" altLang="en-US" sz="2200" dirty="0"/>
          </a:p>
        </p:txBody>
      </p:sp>
      <p:pic>
        <p:nvPicPr>
          <p:cNvPr id="12" name="図 11">
            <a:extLst>
              <a:ext uri="{FF2B5EF4-FFF2-40B4-BE49-F238E27FC236}">
                <a16:creationId xmlns:a16="http://schemas.microsoft.com/office/drawing/2014/main" id="{25A992C1-D2BD-43C8-8953-B6CB9B84CCF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13553" y="2381824"/>
            <a:ext cx="3472263" cy="4031749"/>
          </a:xfrm>
          <a:prstGeom prst="rect">
            <a:avLst/>
          </a:prstGeom>
          <a:noFill/>
          <a:ln>
            <a:noFill/>
          </a:ln>
        </p:spPr>
      </p:pic>
      <p:sp>
        <p:nvSpPr>
          <p:cNvPr id="4" name="フッター プレースホルダー 3">
            <a:extLst>
              <a:ext uri="{FF2B5EF4-FFF2-40B4-BE49-F238E27FC236}">
                <a16:creationId xmlns:a16="http://schemas.microsoft.com/office/drawing/2014/main" id="{F68E2C4C-2108-4BF6-8395-2F63B0A0C6EC}"/>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2075727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24	</a:t>
            </a:r>
            <a:r>
              <a:rPr kumimoji="1" lang="ja-JP" altLang="en-US" sz="4000" dirty="0">
                <a:solidFill>
                  <a:srgbClr val="FFFFFF"/>
                </a:solidFill>
              </a:rPr>
              <a:t>競合</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好きなハンバーガー店をひとつあげてみよう。さらに、そのハンバーガー店のライバルを挙げてみて、それぞれ価格や製品などを比べてみよう。</a:t>
            </a:r>
          </a:p>
          <a:p>
            <a:r>
              <a:rPr kumimoji="1" lang="ja-JP" altLang="en-US" sz="2200" dirty="0"/>
              <a:t>問題２　タクシー会社のライバルは、他のタクシー会社以外にもあるだろうか。思いつくかぎりたくさん例をあげてみよう。</a:t>
            </a:r>
          </a:p>
        </p:txBody>
      </p:sp>
      <p:pic>
        <p:nvPicPr>
          <p:cNvPr id="12" name="図 11">
            <a:extLst>
              <a:ext uri="{FF2B5EF4-FFF2-40B4-BE49-F238E27FC236}">
                <a16:creationId xmlns:a16="http://schemas.microsoft.com/office/drawing/2014/main" id="{A6B75026-2231-453A-9484-4B2843F83D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13552" y="2354088"/>
            <a:ext cx="3800703" cy="3563159"/>
          </a:xfrm>
          <a:prstGeom prst="rect">
            <a:avLst/>
          </a:prstGeom>
          <a:noFill/>
          <a:ln>
            <a:noFill/>
          </a:ln>
        </p:spPr>
      </p:pic>
      <p:sp>
        <p:nvSpPr>
          <p:cNvPr id="4" name="フッター プレースホルダー 3">
            <a:extLst>
              <a:ext uri="{FF2B5EF4-FFF2-40B4-BE49-F238E27FC236}">
                <a16:creationId xmlns:a16="http://schemas.microsoft.com/office/drawing/2014/main" id="{5F6762D9-A746-4FAB-8FD0-06BC62EE3A01}"/>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10811557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25	</a:t>
            </a:r>
            <a:r>
              <a:rPr kumimoji="1" lang="ja-JP" altLang="en-US" sz="4000" dirty="0">
                <a:solidFill>
                  <a:srgbClr val="FFFFFF"/>
                </a:solidFill>
              </a:rPr>
              <a:t>セグメンテーション</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コンビニには通常の半分くらいの大きさのカップ麺が売っている。これはどんな人に向けて売られているのか考えてみよう。</a:t>
            </a:r>
          </a:p>
          <a:p>
            <a:r>
              <a:rPr kumimoji="1" lang="ja-JP" altLang="en-US" sz="2200" dirty="0"/>
              <a:t>問題２　学習塾に通う人たちを</a:t>
            </a:r>
            <a:r>
              <a:rPr kumimoji="1" lang="en-US" altLang="ja-JP" sz="2200" dirty="0"/>
              <a:t>4</a:t>
            </a:r>
            <a:r>
              <a:rPr kumimoji="1" lang="ja-JP" altLang="en-US" sz="2200" dirty="0"/>
              <a:t>つのタイプに分類してみよう。</a:t>
            </a:r>
          </a:p>
          <a:p>
            <a:endParaRPr kumimoji="1" lang="ja-JP" altLang="en-US" sz="2200" dirty="0"/>
          </a:p>
        </p:txBody>
      </p:sp>
      <p:pic>
        <p:nvPicPr>
          <p:cNvPr id="12" name="図 11">
            <a:extLst>
              <a:ext uri="{FF2B5EF4-FFF2-40B4-BE49-F238E27FC236}">
                <a16:creationId xmlns:a16="http://schemas.microsoft.com/office/drawing/2014/main" id="{F087A667-979F-4888-B7BF-5C610F8EABD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49034" y="2502165"/>
            <a:ext cx="5802781" cy="3231573"/>
          </a:xfrm>
          <a:prstGeom prst="rect">
            <a:avLst/>
          </a:prstGeom>
          <a:noFill/>
          <a:ln>
            <a:noFill/>
          </a:ln>
        </p:spPr>
      </p:pic>
      <p:sp>
        <p:nvSpPr>
          <p:cNvPr id="4" name="フッター プレースホルダー 3">
            <a:extLst>
              <a:ext uri="{FF2B5EF4-FFF2-40B4-BE49-F238E27FC236}">
                <a16:creationId xmlns:a16="http://schemas.microsoft.com/office/drawing/2014/main" id="{82B1878F-EAA3-4D77-9C6F-222C247C2FF5}"/>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25692590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26	</a:t>
            </a:r>
            <a:r>
              <a:rPr kumimoji="1" lang="ja-JP" altLang="en-US" sz="4000" dirty="0">
                <a:solidFill>
                  <a:srgbClr val="FFFFFF"/>
                </a:solidFill>
              </a:rPr>
              <a:t>ターゲティング</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fontScale="92500" lnSpcReduction="10000"/>
          </a:bodyPr>
          <a:lstStyle/>
          <a:p>
            <a:r>
              <a:rPr kumimoji="1" lang="ja-JP" altLang="en-US" sz="2200" dirty="0"/>
              <a:t>問題１　学習塾と家庭教師はどちらも学校の勉強の補助だが、ちがう点も多い。それぞれどんな人をターゲットにしているのか考えてみよう。</a:t>
            </a:r>
          </a:p>
          <a:p>
            <a:r>
              <a:rPr kumimoji="1" lang="ja-JP" altLang="en-US" sz="2200" dirty="0"/>
              <a:t>問題２　ドラッグストアには制汗スプレーというものが売っている。これは、当初は若い男性ビジネスパーソン向けだったが、後に女子高生向けに変化したといわれている。同じようにターゲットが途中で変化したものが他にもないか調べてみよう。</a:t>
            </a:r>
          </a:p>
        </p:txBody>
      </p:sp>
      <p:pic>
        <p:nvPicPr>
          <p:cNvPr id="12" name="図 11">
            <a:extLst>
              <a:ext uri="{FF2B5EF4-FFF2-40B4-BE49-F238E27FC236}">
                <a16:creationId xmlns:a16="http://schemas.microsoft.com/office/drawing/2014/main" id="{55C1A963-ECFE-4C85-83D9-E0077F876DD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84031" y="2990538"/>
            <a:ext cx="6080970" cy="2345141"/>
          </a:xfrm>
          <a:prstGeom prst="rect">
            <a:avLst/>
          </a:prstGeom>
          <a:noFill/>
          <a:ln>
            <a:noFill/>
          </a:ln>
        </p:spPr>
      </p:pic>
      <p:sp>
        <p:nvSpPr>
          <p:cNvPr id="4" name="フッター プレースホルダー 3">
            <a:extLst>
              <a:ext uri="{FF2B5EF4-FFF2-40B4-BE49-F238E27FC236}">
                <a16:creationId xmlns:a16="http://schemas.microsoft.com/office/drawing/2014/main" id="{8FD69E4D-584D-4292-9079-E85D57842D55}"/>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3885211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27	</a:t>
            </a:r>
            <a:r>
              <a:rPr kumimoji="1" lang="ja-JP" altLang="en-US" sz="4000" dirty="0">
                <a:solidFill>
                  <a:srgbClr val="FFFFFF"/>
                </a:solidFill>
              </a:rPr>
              <a:t>ポジショニング</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書店にはどんなポジショニングのお店があるだろうか。たがいにすべて似ているだろうか、それとも変わった書店も中にはあるだろうか。調べてみよう。</a:t>
            </a:r>
          </a:p>
          <a:p>
            <a:r>
              <a:rPr kumimoji="1" lang="ja-JP" altLang="en-US" sz="2200" dirty="0"/>
              <a:t>問題２　自分が思う自分のキャラクターと、周囲から見た自分はどうちがうだろうか、調べてみよう。</a:t>
            </a:r>
          </a:p>
        </p:txBody>
      </p:sp>
      <p:pic>
        <p:nvPicPr>
          <p:cNvPr id="12" name="図 11">
            <a:extLst>
              <a:ext uri="{FF2B5EF4-FFF2-40B4-BE49-F238E27FC236}">
                <a16:creationId xmlns:a16="http://schemas.microsoft.com/office/drawing/2014/main" id="{743AAA2D-49D7-4D70-A23F-F7999E0D970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03353" y="2295831"/>
            <a:ext cx="3593076" cy="3802364"/>
          </a:xfrm>
          <a:prstGeom prst="rect">
            <a:avLst/>
          </a:prstGeom>
          <a:noFill/>
          <a:ln>
            <a:noFill/>
          </a:ln>
        </p:spPr>
      </p:pic>
      <p:sp>
        <p:nvSpPr>
          <p:cNvPr id="4" name="フッター プレースホルダー 3">
            <a:extLst>
              <a:ext uri="{FF2B5EF4-FFF2-40B4-BE49-F238E27FC236}">
                <a16:creationId xmlns:a16="http://schemas.microsoft.com/office/drawing/2014/main" id="{27609E87-562F-4F00-A37B-FA75F2526FC4}"/>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24005433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28	</a:t>
            </a:r>
            <a:r>
              <a:rPr kumimoji="1" lang="ja-JP" altLang="en-US" sz="4000" dirty="0">
                <a:solidFill>
                  <a:srgbClr val="FFFFFF"/>
                </a:solidFill>
              </a:rPr>
              <a:t>コスト</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ハンバーガーショップのコストを下げる方法にはどんなものがあるだろうか。</a:t>
            </a:r>
          </a:p>
          <a:p>
            <a:r>
              <a:rPr kumimoji="1" lang="ja-JP" altLang="en-US" sz="2200" dirty="0"/>
              <a:t>問題２　コストを下げることができれば、ここで説明したもの以外にどんなメリットがあるだろうか。考えてみよう。</a:t>
            </a:r>
          </a:p>
        </p:txBody>
      </p:sp>
      <p:pic>
        <p:nvPicPr>
          <p:cNvPr id="12" name="図 11">
            <a:extLst>
              <a:ext uri="{FF2B5EF4-FFF2-40B4-BE49-F238E27FC236}">
                <a16:creationId xmlns:a16="http://schemas.microsoft.com/office/drawing/2014/main" id="{18185B2A-D77F-4133-BFDD-1FDEE998AB3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76790" y="2354089"/>
            <a:ext cx="3843302" cy="3666955"/>
          </a:xfrm>
          <a:prstGeom prst="rect">
            <a:avLst/>
          </a:prstGeom>
          <a:noFill/>
          <a:ln>
            <a:noFill/>
          </a:ln>
        </p:spPr>
      </p:pic>
      <p:sp>
        <p:nvSpPr>
          <p:cNvPr id="4" name="フッター プレースホルダー 3">
            <a:extLst>
              <a:ext uri="{FF2B5EF4-FFF2-40B4-BE49-F238E27FC236}">
                <a16:creationId xmlns:a16="http://schemas.microsoft.com/office/drawing/2014/main" id="{9C173717-FABB-4DF2-A9EA-E6515A92F8E9}"/>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648322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5"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Rectangle 28">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C84989A0-36FD-4B14-8F9F-1E256F5B4A2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2	</a:t>
            </a:r>
            <a:r>
              <a:rPr kumimoji="1" lang="ja-JP" altLang="en-US" sz="4000" dirty="0">
                <a:solidFill>
                  <a:srgbClr val="FFFFFF"/>
                </a:solidFill>
              </a:rPr>
              <a:t>事業</a:t>
            </a:r>
          </a:p>
        </p:txBody>
      </p:sp>
      <p:sp>
        <p:nvSpPr>
          <p:cNvPr id="3" name="コンテンツ プレースホルダー 2">
            <a:extLst>
              <a:ext uri="{FF2B5EF4-FFF2-40B4-BE49-F238E27FC236}">
                <a16:creationId xmlns:a16="http://schemas.microsoft.com/office/drawing/2014/main" id="{329E0A24-7677-4F88-9DD0-70BB49CCB142}"/>
              </a:ext>
            </a:extLst>
          </p:cNvPr>
          <p:cNvSpPr>
            <a:spLocks noGrp="1"/>
          </p:cNvSpPr>
          <p:nvPr>
            <p:ph idx="1"/>
          </p:nvPr>
        </p:nvSpPr>
        <p:spPr>
          <a:xfrm>
            <a:off x="1424904" y="2494450"/>
            <a:ext cx="4053545" cy="3563159"/>
          </a:xfrm>
        </p:spPr>
        <p:txBody>
          <a:bodyPr>
            <a:normAutofit/>
          </a:bodyPr>
          <a:lstStyle/>
          <a:p>
            <a:r>
              <a:rPr kumimoji="1" lang="ja-JP" altLang="en-US" sz="2200"/>
              <a:t>問題１　最初は自分ひとりでおこなっていたビジネスのお客さんが増えてきたとき、どんな問題が起こるだろうか。考えてみよう。</a:t>
            </a:r>
          </a:p>
          <a:p>
            <a:r>
              <a:rPr kumimoji="1" lang="ja-JP" altLang="en-US" sz="2200"/>
              <a:t>問題２　たくさんのお金を扱ったり、たくさんの物を仕入れたり、たくさんの人を雇うとき、どんなことに注意しないといけないだろうか。考えてみよう。</a:t>
            </a:r>
          </a:p>
        </p:txBody>
      </p:sp>
      <p:pic>
        <p:nvPicPr>
          <p:cNvPr id="17" name="図 16">
            <a:extLst>
              <a:ext uri="{FF2B5EF4-FFF2-40B4-BE49-F238E27FC236}">
                <a16:creationId xmlns:a16="http://schemas.microsoft.com/office/drawing/2014/main" id="{FC39152B-1281-4108-BCE3-D3E41DBABE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491101" y="2492376"/>
            <a:ext cx="4017985" cy="3563372"/>
          </a:xfrm>
          <a:prstGeom prst="rect">
            <a:avLst/>
          </a:prstGeom>
          <a:noFill/>
        </p:spPr>
      </p:pic>
      <p:sp>
        <p:nvSpPr>
          <p:cNvPr id="4" name="フッター プレースホルダー 3">
            <a:extLst>
              <a:ext uri="{FF2B5EF4-FFF2-40B4-BE49-F238E27FC236}">
                <a16:creationId xmlns:a16="http://schemas.microsoft.com/office/drawing/2014/main" id="{9297C6C8-924F-43D2-9073-1481CA03283E}"/>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3475005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29	</a:t>
            </a:r>
            <a:r>
              <a:rPr kumimoji="1" lang="ja-JP" altLang="en-US" sz="4000" dirty="0">
                <a:solidFill>
                  <a:srgbClr val="FFFFFF"/>
                </a:solidFill>
              </a:rPr>
              <a:t>差別化</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友人の誕生日に何かプレゼントをするとして、他の人が絶対にプレゼントしないようなもので、しかも友人に喜んでもらえるようなものがあるか考えてみよう。</a:t>
            </a:r>
          </a:p>
          <a:p>
            <a:r>
              <a:rPr kumimoji="1" lang="ja-JP" altLang="en-US" sz="2200" dirty="0"/>
              <a:t>問題２　ここで学んだ差別化という言葉を読み返して、「この製品は差別化できているな」と思えるものを探してみよう。</a:t>
            </a:r>
          </a:p>
        </p:txBody>
      </p:sp>
      <p:pic>
        <p:nvPicPr>
          <p:cNvPr id="12" name="図 11">
            <a:extLst>
              <a:ext uri="{FF2B5EF4-FFF2-40B4-BE49-F238E27FC236}">
                <a16:creationId xmlns:a16="http://schemas.microsoft.com/office/drawing/2014/main" id="{8A35BA0E-D103-4C95-9E2F-519F80782DF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78449" y="2803537"/>
            <a:ext cx="5970250" cy="2944984"/>
          </a:xfrm>
          <a:prstGeom prst="rect">
            <a:avLst/>
          </a:prstGeom>
          <a:noFill/>
          <a:ln>
            <a:noFill/>
          </a:ln>
        </p:spPr>
      </p:pic>
      <p:sp>
        <p:nvSpPr>
          <p:cNvPr id="4" name="フッター プレースホルダー 3">
            <a:extLst>
              <a:ext uri="{FF2B5EF4-FFF2-40B4-BE49-F238E27FC236}">
                <a16:creationId xmlns:a16="http://schemas.microsoft.com/office/drawing/2014/main" id="{A3FC0696-36DE-47E3-9A8F-D4DA9D90FFB3}"/>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12856412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30	</a:t>
            </a:r>
            <a:r>
              <a:rPr kumimoji="1" lang="ja-JP" altLang="en-US" sz="4000" dirty="0">
                <a:solidFill>
                  <a:srgbClr val="FFFFFF"/>
                </a:solidFill>
              </a:rPr>
              <a:t>ニッチ</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身の回りにニッチな製品があるか、探してみよう。</a:t>
            </a:r>
          </a:p>
          <a:p>
            <a:r>
              <a:rPr kumimoji="1" lang="ja-JP" altLang="en-US" sz="2200" dirty="0"/>
              <a:t>問題２　ニッチなスポーツにはどんなものがあるか、調べてみよう。</a:t>
            </a:r>
          </a:p>
          <a:p>
            <a:endParaRPr kumimoji="1" lang="ja-JP" altLang="en-US" sz="2200" dirty="0"/>
          </a:p>
        </p:txBody>
      </p:sp>
      <p:pic>
        <p:nvPicPr>
          <p:cNvPr id="12" name="図 11">
            <a:extLst>
              <a:ext uri="{FF2B5EF4-FFF2-40B4-BE49-F238E27FC236}">
                <a16:creationId xmlns:a16="http://schemas.microsoft.com/office/drawing/2014/main" id="{2F1AC2FD-8AC9-4862-B924-5ADB9C5D08F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73187" y="2494450"/>
            <a:ext cx="3680085" cy="3508897"/>
          </a:xfrm>
          <a:prstGeom prst="rect">
            <a:avLst/>
          </a:prstGeom>
          <a:noFill/>
          <a:ln>
            <a:noFill/>
          </a:ln>
        </p:spPr>
      </p:pic>
      <p:sp>
        <p:nvSpPr>
          <p:cNvPr id="4" name="フッター プレースホルダー 3">
            <a:extLst>
              <a:ext uri="{FF2B5EF4-FFF2-40B4-BE49-F238E27FC236}">
                <a16:creationId xmlns:a16="http://schemas.microsoft.com/office/drawing/2014/main" id="{476DE2F5-1FF2-44D1-85FF-B9DED26C0F7E}"/>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19880749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6"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Rectangle 29">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31	</a:t>
            </a:r>
            <a:r>
              <a:rPr kumimoji="1" lang="ja-JP" altLang="en-US" sz="4000" dirty="0">
                <a:solidFill>
                  <a:srgbClr val="FFFFFF"/>
                </a:solidFill>
              </a:rPr>
              <a:t>アウトソーシング</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自分の得意なことと不得意なことを挙げてみよう。その上で、自分が不得意なことを代わりにやってくれるサービスがあるか調べてみよう。</a:t>
            </a:r>
          </a:p>
          <a:p>
            <a:r>
              <a:rPr kumimoji="1" lang="ja-JP" altLang="en-US" sz="2200" dirty="0"/>
              <a:t>問題２　悪意のある会社にアウトソーシングをすることによって起こりうる問題にはどんなものがあるか、考えてみよう。</a:t>
            </a:r>
          </a:p>
        </p:txBody>
      </p:sp>
      <p:pic>
        <p:nvPicPr>
          <p:cNvPr id="12" name="図 11">
            <a:extLst>
              <a:ext uri="{FF2B5EF4-FFF2-40B4-BE49-F238E27FC236}">
                <a16:creationId xmlns:a16="http://schemas.microsoft.com/office/drawing/2014/main" id="{2BCD8ABB-2C34-4325-AB59-138E88D365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192811" y="2492376"/>
            <a:ext cx="4614566" cy="3563372"/>
          </a:xfrm>
          <a:prstGeom prst="rect">
            <a:avLst/>
          </a:prstGeom>
          <a:noFill/>
        </p:spPr>
      </p:pic>
      <p:sp>
        <p:nvSpPr>
          <p:cNvPr id="4" name="フッター プレースホルダー 3">
            <a:extLst>
              <a:ext uri="{FF2B5EF4-FFF2-40B4-BE49-F238E27FC236}">
                <a16:creationId xmlns:a16="http://schemas.microsoft.com/office/drawing/2014/main" id="{74C4A9EE-E5C4-4C68-BBF1-D33F331C1F54}"/>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14829637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6"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Rectangle 29">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32	</a:t>
            </a:r>
            <a:r>
              <a:rPr kumimoji="1" lang="ja-JP" altLang="en-US" sz="4000" dirty="0">
                <a:solidFill>
                  <a:srgbClr val="FFFFFF"/>
                </a:solidFill>
              </a:rPr>
              <a:t>失敗</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自分にとって「やってみてよかった、良い失敗」にはどんなものがあったか、思い出してみよう。</a:t>
            </a:r>
          </a:p>
          <a:p>
            <a:r>
              <a:rPr kumimoji="1" lang="ja-JP" altLang="en-US" sz="2200" dirty="0"/>
              <a:t>問題２　自分にとって「何も残らなかった、悪い失敗」にはどんなものがあったか思い出してみて、それを良い失敗に変えるには何をすべきだったか、考えてみよう。</a:t>
            </a:r>
          </a:p>
        </p:txBody>
      </p:sp>
      <p:pic>
        <p:nvPicPr>
          <p:cNvPr id="12" name="図 11">
            <a:extLst>
              <a:ext uri="{FF2B5EF4-FFF2-40B4-BE49-F238E27FC236}">
                <a16:creationId xmlns:a16="http://schemas.microsoft.com/office/drawing/2014/main" id="{1877781A-D861-4983-BF19-6CC306C52F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5622533" y="2494450"/>
            <a:ext cx="6029746" cy="3404180"/>
          </a:xfrm>
          <a:prstGeom prst="rect">
            <a:avLst/>
          </a:prstGeom>
          <a:noFill/>
        </p:spPr>
      </p:pic>
      <p:sp>
        <p:nvSpPr>
          <p:cNvPr id="4" name="フッター プレースホルダー 3">
            <a:extLst>
              <a:ext uri="{FF2B5EF4-FFF2-40B4-BE49-F238E27FC236}">
                <a16:creationId xmlns:a16="http://schemas.microsoft.com/office/drawing/2014/main" id="{01476631-05B0-421A-B4F3-459AD86590CB}"/>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37454454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6"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Rectangle 29">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33	</a:t>
            </a:r>
            <a:r>
              <a:rPr kumimoji="1" lang="ja-JP" altLang="en-US" sz="4000" dirty="0">
                <a:solidFill>
                  <a:srgbClr val="FFFFFF"/>
                </a:solidFill>
              </a:rPr>
              <a:t>情熱</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400" dirty="0"/>
              <a:t>問題１　もし、自分による自分のための会社「自分の人生株式会社」という会社があったとしたら何をしたいか、ゆっくり考えてみよう。</a:t>
            </a:r>
          </a:p>
          <a:p>
            <a:r>
              <a:rPr kumimoji="1" lang="ja-JP" altLang="en-US" sz="2400" dirty="0"/>
              <a:t>問題２　結局のところ経営とは何なのか、自分なりの答えを、ゆっくり考えてみよう。</a:t>
            </a:r>
          </a:p>
        </p:txBody>
      </p:sp>
      <p:pic>
        <p:nvPicPr>
          <p:cNvPr id="12" name="図 11">
            <a:extLst>
              <a:ext uri="{FF2B5EF4-FFF2-40B4-BE49-F238E27FC236}">
                <a16:creationId xmlns:a16="http://schemas.microsoft.com/office/drawing/2014/main" id="{24B4869F-35EE-4909-A21B-6F0D4E3C443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6582661" y="2492376"/>
            <a:ext cx="3834866" cy="3563372"/>
          </a:xfrm>
          <a:prstGeom prst="rect">
            <a:avLst/>
          </a:prstGeom>
          <a:noFill/>
        </p:spPr>
      </p:pic>
      <p:sp>
        <p:nvSpPr>
          <p:cNvPr id="4" name="フッター プレースホルダー 3">
            <a:extLst>
              <a:ext uri="{FF2B5EF4-FFF2-40B4-BE49-F238E27FC236}">
                <a16:creationId xmlns:a16="http://schemas.microsoft.com/office/drawing/2014/main" id="{B619B8EA-DAB5-4184-895D-9A6001354E7C}"/>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234026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a:solidFill>
                  <a:srgbClr val="FFFFFF"/>
                </a:solidFill>
              </a:rPr>
              <a:t>3	</a:t>
            </a:r>
            <a:r>
              <a:rPr kumimoji="1" lang="ja-JP" altLang="en-US" sz="4000">
                <a:solidFill>
                  <a:srgbClr val="FFFFFF"/>
                </a:solidFill>
              </a:rPr>
              <a:t>起業</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a:t>問題１　たとえば、今日からラーメン店を起業してみるとして、どんなラーメンを、どんな値段で、どんなお店で出したいか考えてみよう。実際にそのラーメン店をやるとなると、どんな問題が起きそうか、想像してみよう。</a:t>
            </a:r>
          </a:p>
          <a:p>
            <a:r>
              <a:rPr kumimoji="1" lang="ja-JP" altLang="en-US" sz="2200"/>
              <a:t>問題２　最近一週間で、自分はどんな「挑戦」をしたか、振り返ってみよう。</a:t>
            </a:r>
          </a:p>
        </p:txBody>
      </p:sp>
      <p:pic>
        <p:nvPicPr>
          <p:cNvPr id="6" name="図 5">
            <a:extLst>
              <a:ext uri="{FF2B5EF4-FFF2-40B4-BE49-F238E27FC236}">
                <a16:creationId xmlns:a16="http://schemas.microsoft.com/office/drawing/2014/main" id="{29BF9E58-BBC7-43E9-8E4F-5057D45036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6293931" y="2492376"/>
            <a:ext cx="4412325" cy="3563372"/>
          </a:xfrm>
          <a:prstGeom prst="rect">
            <a:avLst/>
          </a:prstGeom>
          <a:noFill/>
        </p:spPr>
      </p:pic>
      <p:sp>
        <p:nvSpPr>
          <p:cNvPr id="4" name="フッター プレースホルダー 3">
            <a:extLst>
              <a:ext uri="{FF2B5EF4-FFF2-40B4-BE49-F238E27FC236}">
                <a16:creationId xmlns:a16="http://schemas.microsoft.com/office/drawing/2014/main" id="{1CC75C7F-103C-4710-9DD0-C8F27357B74A}"/>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3676504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4	</a:t>
            </a:r>
            <a:r>
              <a:rPr kumimoji="1" lang="ja-JP" altLang="en-US" sz="4000" dirty="0">
                <a:solidFill>
                  <a:srgbClr val="FFFFFF"/>
                </a:solidFill>
              </a:rPr>
              <a:t>会社</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lnSpcReduction="10000"/>
          </a:bodyPr>
          <a:lstStyle/>
          <a:p>
            <a:r>
              <a:rPr kumimoji="1" lang="ja-JP" altLang="en-US" sz="2200" dirty="0"/>
              <a:t>問題１　自分の好きなものを作っている会社について、どのような人たちがどのような組織でどのように株式会社を運営しているのか調べてみよう。</a:t>
            </a:r>
          </a:p>
          <a:p>
            <a:r>
              <a:rPr kumimoji="1" lang="ja-JP" altLang="en-US" sz="2200" dirty="0"/>
              <a:t>問題２　株式会社をつくってみる場合、どんな準備をする必要があるだろうか。出資者を集め、取締役を決めたあとにはどんなことが必要だろうか。考えてみよう。</a:t>
            </a:r>
          </a:p>
        </p:txBody>
      </p:sp>
      <p:pic>
        <p:nvPicPr>
          <p:cNvPr id="12" name="図 11">
            <a:extLst>
              <a:ext uri="{FF2B5EF4-FFF2-40B4-BE49-F238E27FC236}">
                <a16:creationId xmlns:a16="http://schemas.microsoft.com/office/drawing/2014/main" id="{CD109410-2114-4F5B-9022-3A36D40CA3B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21318" y="3210069"/>
            <a:ext cx="6283114" cy="2182539"/>
          </a:xfrm>
          <a:prstGeom prst="rect">
            <a:avLst/>
          </a:prstGeom>
          <a:noFill/>
          <a:ln>
            <a:noFill/>
          </a:ln>
        </p:spPr>
      </p:pic>
      <p:sp>
        <p:nvSpPr>
          <p:cNvPr id="4" name="フッター プレースホルダー 3">
            <a:extLst>
              <a:ext uri="{FF2B5EF4-FFF2-40B4-BE49-F238E27FC236}">
                <a16:creationId xmlns:a16="http://schemas.microsoft.com/office/drawing/2014/main" id="{1569F22B-D56D-4F81-8CF1-A4456F09DA73}"/>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2579307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5	</a:t>
            </a:r>
            <a:r>
              <a:rPr kumimoji="1" lang="ja-JP" altLang="en-US" sz="4000" dirty="0">
                <a:solidFill>
                  <a:srgbClr val="FFFFFF"/>
                </a:solidFill>
              </a:rPr>
              <a:t>需要と供給</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自分にとって一円でも欲しくないものは何かあるだろうか。逆に一億円払ってでも欲しいものは何だろうか考えてみよう。</a:t>
            </a:r>
          </a:p>
          <a:p>
            <a:r>
              <a:rPr kumimoji="1" lang="ja-JP" altLang="en-US" sz="2200" dirty="0"/>
              <a:t>問題２　自分が会社の社長だとして、どんな状況になったら製品・サービスの値段を上げたり下げたりするだろうか。具体的な場面を想像してみよう。</a:t>
            </a:r>
          </a:p>
          <a:p>
            <a:endParaRPr kumimoji="1" lang="ja-JP" altLang="en-US" sz="2200" dirty="0"/>
          </a:p>
        </p:txBody>
      </p:sp>
      <p:pic>
        <p:nvPicPr>
          <p:cNvPr id="12" name="図 11">
            <a:extLst>
              <a:ext uri="{FF2B5EF4-FFF2-40B4-BE49-F238E27FC236}">
                <a16:creationId xmlns:a16="http://schemas.microsoft.com/office/drawing/2014/main" id="{0EF4F19B-BCFE-46FE-A90B-582F857318B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75884" y="2543175"/>
            <a:ext cx="6296182" cy="3134352"/>
          </a:xfrm>
          <a:prstGeom prst="rect">
            <a:avLst/>
          </a:prstGeom>
          <a:noFill/>
          <a:ln>
            <a:noFill/>
          </a:ln>
        </p:spPr>
      </p:pic>
      <p:sp>
        <p:nvSpPr>
          <p:cNvPr id="4" name="フッター プレースホルダー 3">
            <a:extLst>
              <a:ext uri="{FF2B5EF4-FFF2-40B4-BE49-F238E27FC236}">
                <a16:creationId xmlns:a16="http://schemas.microsoft.com/office/drawing/2014/main" id="{AC8DA7AF-496B-4EF5-B0A4-005EF39C096C}"/>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167971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a:solidFill>
                  <a:srgbClr val="FFFFFF"/>
                </a:solidFill>
              </a:rPr>
              <a:t>6	</a:t>
            </a:r>
            <a:r>
              <a:rPr kumimoji="1" lang="ja-JP" altLang="en-US" sz="4000">
                <a:solidFill>
                  <a:srgbClr val="FFFFFF"/>
                </a:solidFill>
              </a:rPr>
              <a:t>製品・サービス</a:t>
            </a:r>
            <a:endParaRPr kumimoji="1" lang="ja-JP" altLang="en-US" sz="4000" dirty="0">
              <a:solidFill>
                <a:srgbClr val="FFFFFF"/>
              </a:solidFill>
            </a:endParaRP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lnSpcReduction="10000"/>
          </a:bodyPr>
          <a:lstStyle/>
          <a:p>
            <a:r>
              <a:rPr kumimoji="1" lang="ja-JP" altLang="en-US" sz="2200"/>
              <a:t>問題１　誰しもいま欲しいものがあるだろう。それでは、その製品はどんなサービスを自分にあたえてくれるだろうか。考えてみよう。</a:t>
            </a:r>
          </a:p>
          <a:p>
            <a:r>
              <a:rPr kumimoji="1" lang="ja-JP" altLang="en-US" sz="2200"/>
              <a:t>問題２　近所のコンビニにいってみて、サイズによって値段が変わったり、逆にサイズが変わっているのに値段が変わらなかったりする製品が、お水以外にもあるだろうか。調べてみよう。</a:t>
            </a:r>
            <a:endParaRPr kumimoji="1" lang="ja-JP" altLang="en-US" sz="2200" dirty="0"/>
          </a:p>
        </p:txBody>
      </p:sp>
      <p:pic>
        <p:nvPicPr>
          <p:cNvPr id="12" name="図 11">
            <a:extLst>
              <a:ext uri="{FF2B5EF4-FFF2-40B4-BE49-F238E27FC236}">
                <a16:creationId xmlns:a16="http://schemas.microsoft.com/office/drawing/2014/main" id="{34E5E9CD-A863-4391-B577-F65A46E9C4E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55590" y="3117851"/>
            <a:ext cx="6212931" cy="2025687"/>
          </a:xfrm>
          <a:prstGeom prst="rect">
            <a:avLst/>
          </a:prstGeom>
          <a:noFill/>
          <a:ln>
            <a:noFill/>
          </a:ln>
        </p:spPr>
      </p:pic>
      <p:sp>
        <p:nvSpPr>
          <p:cNvPr id="4" name="フッター プレースホルダー 3">
            <a:extLst>
              <a:ext uri="{FF2B5EF4-FFF2-40B4-BE49-F238E27FC236}">
                <a16:creationId xmlns:a16="http://schemas.microsoft.com/office/drawing/2014/main" id="{D73B5034-0712-42E5-85A2-DF8A41F77C7B}"/>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2916866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7	</a:t>
            </a:r>
            <a:r>
              <a:rPr kumimoji="1" lang="ja-JP" altLang="en-US" sz="4000" dirty="0">
                <a:solidFill>
                  <a:srgbClr val="FFFFFF"/>
                </a:solidFill>
              </a:rPr>
              <a:t>付加価値</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a:bodyPr>
          <a:lstStyle/>
          <a:p>
            <a:r>
              <a:rPr kumimoji="1" lang="ja-JP" altLang="en-US" sz="2200" dirty="0"/>
              <a:t>問題１　駐車場はただの空き地のようなのにお金を払わないと利用できない。それでは駐車場が提供する付加価値は何だろうか。</a:t>
            </a:r>
          </a:p>
          <a:p>
            <a:r>
              <a:rPr kumimoji="1" lang="ja-JP" altLang="en-US" sz="2200" dirty="0"/>
              <a:t>問題２　付加価値の大きいものと小さいものの差はどうやって生まれるのだろう。考えてみよう。</a:t>
            </a:r>
          </a:p>
        </p:txBody>
      </p:sp>
      <p:pic>
        <p:nvPicPr>
          <p:cNvPr id="12" name="図 11">
            <a:extLst>
              <a:ext uri="{FF2B5EF4-FFF2-40B4-BE49-F238E27FC236}">
                <a16:creationId xmlns:a16="http://schemas.microsoft.com/office/drawing/2014/main" id="{4F304A7B-B884-4CD5-8E26-73465D31473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84031" y="2454235"/>
            <a:ext cx="5876484" cy="3249403"/>
          </a:xfrm>
          <a:prstGeom prst="rect">
            <a:avLst/>
          </a:prstGeom>
          <a:noFill/>
          <a:ln>
            <a:noFill/>
          </a:ln>
        </p:spPr>
      </p:pic>
      <p:sp>
        <p:nvSpPr>
          <p:cNvPr id="4" name="フッター プレースホルダー 3">
            <a:extLst>
              <a:ext uri="{FF2B5EF4-FFF2-40B4-BE49-F238E27FC236}">
                <a16:creationId xmlns:a16="http://schemas.microsoft.com/office/drawing/2014/main" id="{957C3BC1-96AA-44D7-8311-7B4FC90DAF12}"/>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1773813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83E92755-9871-4677-B34A-FF5828F524B6}"/>
              </a:ext>
            </a:extLst>
          </p:cNvPr>
          <p:cNvSpPr>
            <a:spLocks noGrp="1"/>
          </p:cNvSpPr>
          <p:nvPr>
            <p:ph type="title"/>
          </p:nvPr>
        </p:nvSpPr>
        <p:spPr>
          <a:xfrm>
            <a:off x="1047280" y="759805"/>
            <a:ext cx="10306520" cy="1325563"/>
          </a:xfrm>
        </p:spPr>
        <p:txBody>
          <a:bodyPr>
            <a:normAutofit/>
          </a:bodyPr>
          <a:lstStyle/>
          <a:p>
            <a:r>
              <a:rPr kumimoji="1" lang="en-US" altLang="ja-JP" sz="4000" dirty="0">
                <a:solidFill>
                  <a:srgbClr val="FFFFFF"/>
                </a:solidFill>
              </a:rPr>
              <a:t>8	</a:t>
            </a:r>
            <a:r>
              <a:rPr kumimoji="1" lang="ja-JP" altLang="en-US" sz="4000" dirty="0">
                <a:solidFill>
                  <a:srgbClr val="FFFFFF"/>
                </a:solidFill>
              </a:rPr>
              <a:t>生産</a:t>
            </a:r>
          </a:p>
        </p:txBody>
      </p:sp>
      <p:sp>
        <p:nvSpPr>
          <p:cNvPr id="3" name="コンテンツ プレースホルダー 2">
            <a:extLst>
              <a:ext uri="{FF2B5EF4-FFF2-40B4-BE49-F238E27FC236}">
                <a16:creationId xmlns:a16="http://schemas.microsoft.com/office/drawing/2014/main" id="{2C6A3E30-826E-469B-A713-AEE19669FC9F}"/>
              </a:ext>
            </a:extLst>
          </p:cNvPr>
          <p:cNvSpPr>
            <a:spLocks noGrp="1"/>
          </p:cNvSpPr>
          <p:nvPr>
            <p:ph idx="1"/>
          </p:nvPr>
        </p:nvSpPr>
        <p:spPr>
          <a:xfrm>
            <a:off x="1424904" y="2494450"/>
            <a:ext cx="4053545" cy="3563159"/>
          </a:xfrm>
        </p:spPr>
        <p:txBody>
          <a:bodyPr>
            <a:normAutofit lnSpcReduction="10000"/>
          </a:bodyPr>
          <a:lstStyle/>
          <a:p>
            <a:r>
              <a:rPr kumimoji="1" lang="ja-JP" altLang="en-US" sz="2200" dirty="0"/>
              <a:t>問題１　カレーを家族の分だけ作るのと、カレー・レストランで大量のカレーを作るのとではどんな点に違いがでてくるだろうか。</a:t>
            </a:r>
          </a:p>
          <a:p>
            <a:r>
              <a:rPr kumimoji="1" lang="ja-JP" altLang="en-US" sz="2200" dirty="0"/>
              <a:t>問題２　カレー・レストランが繁盛して、メニューをカレー一種類から、からあげ定食や目玉焼き定食などたくさんに増やした場合、どんな問題が起きるだろうか。考えてみよう。</a:t>
            </a:r>
          </a:p>
        </p:txBody>
      </p:sp>
      <p:pic>
        <p:nvPicPr>
          <p:cNvPr id="12" name="図 11">
            <a:extLst>
              <a:ext uri="{FF2B5EF4-FFF2-40B4-BE49-F238E27FC236}">
                <a16:creationId xmlns:a16="http://schemas.microsoft.com/office/drawing/2014/main" id="{E086B5A2-9436-4A09-B896-248D6757CD4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93730" y="2758190"/>
            <a:ext cx="6252161" cy="3043003"/>
          </a:xfrm>
          <a:prstGeom prst="rect">
            <a:avLst/>
          </a:prstGeom>
          <a:noFill/>
          <a:ln>
            <a:noFill/>
          </a:ln>
        </p:spPr>
      </p:pic>
      <p:sp>
        <p:nvSpPr>
          <p:cNvPr id="4" name="フッター プレースホルダー 3">
            <a:extLst>
              <a:ext uri="{FF2B5EF4-FFF2-40B4-BE49-F238E27FC236}">
                <a16:creationId xmlns:a16="http://schemas.microsoft.com/office/drawing/2014/main" id="{289A8F6D-2C84-427D-8E91-43EEE2DD7AC9}"/>
              </a:ext>
            </a:extLst>
          </p:cNvPr>
          <p:cNvSpPr>
            <a:spLocks noGrp="1"/>
          </p:cNvSpPr>
          <p:nvPr>
            <p:ph type="ftr" sz="quarter" idx="11"/>
          </p:nvPr>
        </p:nvSpPr>
        <p:spPr/>
        <p:txBody>
          <a:bodyPr/>
          <a:lstStyle/>
          <a:p>
            <a:r>
              <a:rPr kumimoji="1" lang="en-US" altLang="ja-JP"/>
              <a:t>©</a:t>
            </a:r>
            <a:r>
              <a:rPr kumimoji="1" lang="ja-JP" altLang="en-US"/>
              <a:t>岩尾俊兵</a:t>
            </a:r>
            <a:r>
              <a:rPr kumimoji="1" lang="en-US" altLang="ja-JP"/>
              <a:t>『13</a:t>
            </a:r>
            <a:r>
              <a:rPr kumimoji="1" lang="ja-JP" altLang="en-US"/>
              <a:t>歳からの経営の教科書</a:t>
            </a:r>
            <a:r>
              <a:rPr kumimoji="1" lang="en-US" altLang="ja-JP"/>
              <a:t>』</a:t>
            </a:r>
            <a:r>
              <a:rPr kumimoji="1" lang="ja-JP" altLang="en-US"/>
              <a:t>（</a:t>
            </a:r>
            <a:r>
              <a:rPr kumimoji="1" lang="en-US" altLang="ja-JP"/>
              <a:t>KADOKAWA</a:t>
            </a:r>
            <a:r>
              <a:rPr kumimoji="1" lang="ja-JP" altLang="en-US"/>
              <a:t>）</a:t>
            </a:r>
          </a:p>
        </p:txBody>
      </p:sp>
    </p:spTree>
    <p:extLst>
      <p:ext uri="{BB962C8B-B14F-4D97-AF65-F5344CB8AC3E}">
        <p14:creationId xmlns:p14="http://schemas.microsoft.com/office/powerpoint/2010/main" val="42800435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TotalTime>
  <Words>3003</Words>
  <Application>Microsoft Office PowerPoint</Application>
  <PresentationFormat>ワイド画面</PresentationFormat>
  <Paragraphs>144</Paragraphs>
  <Slides>34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34</vt:i4>
      </vt:variant>
    </vt:vector>
  </HeadingPairs>
  <TitlesOfParts>
    <vt:vector size="39" baseType="lpstr">
      <vt:lpstr>游ゴシック</vt:lpstr>
      <vt:lpstr>游ゴシック Light</vt:lpstr>
      <vt:lpstr>游明朝</vt:lpstr>
      <vt:lpstr>Arial</vt:lpstr>
      <vt:lpstr>Office テーマ</vt:lpstr>
      <vt:lpstr>PowerPoint プレゼンテーション</vt:lpstr>
      <vt:lpstr>1 ビジネス</vt:lpstr>
      <vt:lpstr>2 事業</vt:lpstr>
      <vt:lpstr>3 起業</vt:lpstr>
      <vt:lpstr>4 会社</vt:lpstr>
      <vt:lpstr>5 需要と供給</vt:lpstr>
      <vt:lpstr>6 製品・サービス</vt:lpstr>
      <vt:lpstr>7 付加価値</vt:lpstr>
      <vt:lpstr>8 生産</vt:lpstr>
      <vt:lpstr>9 価格</vt:lpstr>
      <vt:lpstr>10 販売と広告</vt:lpstr>
      <vt:lpstr>11 リーダーシップ</vt:lpstr>
      <vt:lpstr>12 製品開発</vt:lpstr>
      <vt:lpstr>13 マーケティング</vt:lpstr>
      <vt:lpstr>14 会計</vt:lpstr>
      <vt:lpstr>15 計画</vt:lpstr>
      <vt:lpstr>16 組織</vt:lpstr>
      <vt:lpstr>17  情報通信技術</vt:lpstr>
      <vt:lpstr>18 イノベーション</vt:lpstr>
      <vt:lpstr>19 ブランド</vt:lpstr>
      <vt:lpstr>20 クチコミ</vt:lpstr>
      <vt:lpstr>21 ロイヤルティ</vt:lpstr>
      <vt:lpstr>22 ビジョン</vt:lpstr>
      <vt:lpstr>23 戦略</vt:lpstr>
      <vt:lpstr>24 競合</vt:lpstr>
      <vt:lpstr>25 セグメンテーション</vt:lpstr>
      <vt:lpstr>26 ターゲティング</vt:lpstr>
      <vt:lpstr>27 ポジショニング</vt:lpstr>
      <vt:lpstr>28 コスト</vt:lpstr>
      <vt:lpstr>29 差別化</vt:lpstr>
      <vt:lpstr>30 ニッチ</vt:lpstr>
      <vt:lpstr>31 アウトソーシング</vt:lpstr>
      <vt:lpstr>32 失敗</vt:lpstr>
      <vt:lpstr>33 情熱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ビジネス</dc:title>
  <dc:creator>Iwao Shumpei</dc:creator>
  <cp:lastModifiedBy>Iwao Shumpei</cp:lastModifiedBy>
  <cp:revision>8</cp:revision>
  <dcterms:created xsi:type="dcterms:W3CDTF">2022-09-20T16:12:00Z</dcterms:created>
  <dcterms:modified xsi:type="dcterms:W3CDTF">2022-12-02T05:55:57Z</dcterms:modified>
</cp:coreProperties>
</file>