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6" r:id="rId7"/>
    <p:sldId id="262" r:id="rId8"/>
    <p:sldId id="263" r:id="rId9"/>
    <p:sldId id="264" r:id="rId10"/>
    <p:sldId id="26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2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6C1B6C-C7A2-4C78-9CEA-91E1BE7CE26E}" type="datetimeFigureOut">
              <a:rPr kumimoji="1" lang="ja-JP" altLang="en-US" smtClean="0"/>
              <a:t>2022/9/12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5FD81-52EB-472F-8F45-82482D3B9EAC}" type="slidenum">
              <a:rPr kumimoji="1" lang="ja-JP" altLang="en-US" smtClean="0"/>
              <a:t>‹#›</a:t>
            </a:fld>
            <a:endParaRPr kumimoji="1" lang="ja-JP" altLang="en-US"/>
          </a:p>
        </p:txBody>
      </p:sp>
    </p:spTree>
    <p:extLst>
      <p:ext uri="{BB962C8B-B14F-4D97-AF65-F5344CB8AC3E}">
        <p14:creationId xmlns:p14="http://schemas.microsoft.com/office/powerpoint/2010/main" val="32600062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A74BB2-AB42-2413-3BBB-7F3A7905FFD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5A54CCC-BD29-69B0-B9EF-6B57FA3B77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8E64FD5-3D9D-B8BF-06C4-65C9CA42F4F2}"/>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86C667C1-2655-2B3A-7429-1E16C1A700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04F060-446B-5E79-EDD2-2B2C5E523832}"/>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3213394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BD2E72-3C1A-2372-220D-D4C4DDEA820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015F665-1DE5-7513-BE16-1353CAEC16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7064E0-B8F4-FC22-D83B-9CEBBFEEA03B}"/>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33A0F371-894F-BC64-B374-1214364F50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254FA6-1DDF-862F-AE52-64ECB62B4D20}"/>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1597765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B6D67F5-5983-60EB-15DC-3C239BE4E74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6A0DCE2-0D89-96EE-6F7A-C399A212F3A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CD89B59-E037-BECC-857E-8AF353A1792E}"/>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47E6FF31-71A4-5C67-2864-C2E7F880D6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7AC73B2-4F91-AC8A-5D86-4F5EAC786DED}"/>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157527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236036-0FA7-1B92-45F7-27C74F1C4F8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B341D5-6991-EB42-BC74-1FEB3617592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74DE63-C4C6-6D5D-5626-531A52C4B06C}"/>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9E184881-F717-7BBC-6582-48C33A10C6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7B5199-07CE-4554-B6C5-E2212BC841FF}"/>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8370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378CD3-959C-AE52-E8A0-798A6216E72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470F93-749A-85FC-38D8-6C662DF4B8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F4699B1-1DBF-9138-25BA-CB26C3AF0042}"/>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8B67B170-6BB3-AF6F-CB35-BE91A8C343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0B21A5-5F59-6B77-049D-975FEB96DA7D}"/>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373096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DF024A-62FE-1F81-E263-58C31F7D0A4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49880E-A816-7F34-0305-216CDC1B64D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99E1D16-A407-8163-A387-B6C2062C44E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8496C7A-37C4-4ACD-1AEA-1371BAAE4658}"/>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6" name="フッター プレースホルダー 5">
            <a:extLst>
              <a:ext uri="{FF2B5EF4-FFF2-40B4-BE49-F238E27FC236}">
                <a16:creationId xmlns:a16="http://schemas.microsoft.com/office/drawing/2014/main" id="{20A2DE8A-7D7F-8B4F-C1C8-AD7213EC92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5A60673-9331-610B-DB26-0A57DCB86893}"/>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424604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79897F-D142-53F2-1104-47CCCF79A15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44AB83A-4903-F733-064F-8996B15A5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DF40DD0-D7BD-F4FD-D028-F4382C1430E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6B925EF-F746-1A83-2A16-381C92001B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8CDE0A6-55EB-799C-4D66-C6A6D8529A9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911923A-D963-7685-AE7F-DDDE08822B70}"/>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8" name="フッター プレースホルダー 7">
            <a:extLst>
              <a:ext uri="{FF2B5EF4-FFF2-40B4-BE49-F238E27FC236}">
                <a16:creationId xmlns:a16="http://schemas.microsoft.com/office/drawing/2014/main" id="{3C1146FF-F99B-29A8-8D0B-3DC62DBF149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E86EFA3-35DA-8569-E013-49EC67CA14E7}"/>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1761750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309237-A93D-8A77-EFF5-8D066DF3E24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F4155CA-207E-F0AF-1B6E-EEC44434C22A}"/>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4" name="フッター プレースホルダー 3">
            <a:extLst>
              <a:ext uri="{FF2B5EF4-FFF2-40B4-BE49-F238E27FC236}">
                <a16:creationId xmlns:a16="http://schemas.microsoft.com/office/drawing/2014/main" id="{09E94768-96DF-5AFC-450D-FB8B8D8F391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A69C1EB-74FF-4FC5-DB96-C0321D5BAD6F}"/>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45447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48C713-56EE-0578-9A69-10D8053252D5}"/>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3" name="フッター プレースホルダー 2">
            <a:extLst>
              <a:ext uri="{FF2B5EF4-FFF2-40B4-BE49-F238E27FC236}">
                <a16:creationId xmlns:a16="http://schemas.microsoft.com/office/drawing/2014/main" id="{05BF8A6B-4AF7-7D82-D6B6-A83262121B7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711AD86-B968-D053-8790-14968AE8F32B}"/>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213656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4B8B88-B9D0-228C-7F2B-CE2A4AAA442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42CF1C-8940-5DDF-F37C-CF5F54C254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C929C1A-7712-3AE3-5F61-4100CA5AB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571447-698E-5E96-E46C-617114A5AD16}"/>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6" name="フッター プレースホルダー 5">
            <a:extLst>
              <a:ext uri="{FF2B5EF4-FFF2-40B4-BE49-F238E27FC236}">
                <a16:creationId xmlns:a16="http://schemas.microsoft.com/office/drawing/2014/main" id="{82B7A32D-79CB-F8EF-D83B-9CA80F7AD6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F585BC-F09C-E0FE-1A27-1A66AAEDB430}"/>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148127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A6381-7659-EDF7-C45C-8709FBE931A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3DB91B1-5E1C-2D1F-8B26-6570A0E6C5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D53CC0-BC6D-023C-1190-23A154CFE4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45B18D8-2D1D-1E06-B082-F77E42D43803}"/>
              </a:ext>
            </a:extLst>
          </p:cNvPr>
          <p:cNvSpPr>
            <a:spLocks noGrp="1"/>
          </p:cNvSpPr>
          <p:nvPr>
            <p:ph type="dt" sz="half" idx="10"/>
          </p:nvPr>
        </p:nvSpPr>
        <p:spPr/>
        <p:txBody>
          <a:bodyPr/>
          <a:lstStyle/>
          <a:p>
            <a:fld id="{CD95CD26-C419-4CD3-AA84-2070BC944D9F}" type="datetimeFigureOut">
              <a:rPr kumimoji="1" lang="ja-JP" altLang="en-US" smtClean="0"/>
              <a:t>2022/9/12</a:t>
            </a:fld>
            <a:endParaRPr kumimoji="1" lang="ja-JP" altLang="en-US"/>
          </a:p>
        </p:txBody>
      </p:sp>
      <p:sp>
        <p:nvSpPr>
          <p:cNvPr id="6" name="フッター プレースホルダー 5">
            <a:extLst>
              <a:ext uri="{FF2B5EF4-FFF2-40B4-BE49-F238E27FC236}">
                <a16:creationId xmlns:a16="http://schemas.microsoft.com/office/drawing/2014/main" id="{C3517B6B-AA18-6E8A-D10D-8BFB491332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127B85F-D97E-B6C2-F454-FEC122C293DF}"/>
              </a:ext>
            </a:extLst>
          </p:cNvPr>
          <p:cNvSpPr>
            <a:spLocks noGrp="1"/>
          </p:cNvSpPr>
          <p:nvPr>
            <p:ph type="sldNum" sz="quarter" idx="12"/>
          </p:nvPr>
        </p:nvSpPr>
        <p:spPr/>
        <p:txBody>
          <a:body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3131818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055D7E4-DEF1-E023-2A20-EA06DD2F80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8814C93-82DE-D855-89D1-7BED7B50A2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97092B-479C-0603-97C3-D6CE52445F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5CD26-C419-4CD3-AA84-2070BC944D9F}" type="datetimeFigureOut">
              <a:rPr kumimoji="1" lang="ja-JP" altLang="en-US" smtClean="0"/>
              <a:t>2022/9/12</a:t>
            </a:fld>
            <a:endParaRPr kumimoji="1" lang="ja-JP" altLang="en-US"/>
          </a:p>
        </p:txBody>
      </p:sp>
      <p:sp>
        <p:nvSpPr>
          <p:cNvPr id="5" name="フッター プレースホルダー 4">
            <a:extLst>
              <a:ext uri="{FF2B5EF4-FFF2-40B4-BE49-F238E27FC236}">
                <a16:creationId xmlns:a16="http://schemas.microsoft.com/office/drawing/2014/main" id="{8C4B4EFE-7C55-AA2C-EC6E-D6AC2C718C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B57E593-A016-1B3B-DEB9-19585A360A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EEE00-A99F-4788-A079-CD192923F31A}" type="slidenum">
              <a:rPr kumimoji="1" lang="ja-JP" altLang="en-US" smtClean="0"/>
              <a:t>‹#›</a:t>
            </a:fld>
            <a:endParaRPr kumimoji="1" lang="ja-JP" altLang="en-US"/>
          </a:p>
        </p:txBody>
      </p:sp>
    </p:spTree>
    <p:extLst>
      <p:ext uri="{BB962C8B-B14F-4D97-AF65-F5344CB8AC3E}">
        <p14:creationId xmlns:p14="http://schemas.microsoft.com/office/powerpoint/2010/main" val="3263156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759931D-AA22-DD14-A53D-B98C6D218345}"/>
              </a:ext>
            </a:extLst>
          </p:cNvPr>
          <p:cNvSpPr txBox="1"/>
          <p:nvPr/>
        </p:nvSpPr>
        <p:spPr>
          <a:xfrm>
            <a:off x="1909694" y="3222955"/>
            <a:ext cx="8578624" cy="1015663"/>
          </a:xfrm>
          <a:prstGeom prst="rect">
            <a:avLst/>
          </a:prstGeom>
          <a:noFill/>
        </p:spPr>
        <p:txBody>
          <a:bodyPr wrap="square">
            <a:spAutoFit/>
          </a:bodyPr>
          <a:lstStyle/>
          <a:p>
            <a:r>
              <a:rPr kumimoji="1" lang="ja-JP" altLang="en-US" sz="6000" b="1" dirty="0"/>
              <a:t>「</a:t>
            </a:r>
            <a:r>
              <a:rPr kumimoji="1" lang="en-US" altLang="ja-JP" sz="6000" b="1" dirty="0" err="1"/>
              <a:t>HeliaLight</a:t>
            </a:r>
            <a:r>
              <a:rPr kumimoji="1" lang="ja-JP" altLang="en-US" sz="6000" b="1" dirty="0"/>
              <a:t>・</a:t>
            </a:r>
            <a:r>
              <a:rPr kumimoji="1" lang="en-US" altLang="ja-JP" sz="6000" b="1" dirty="0"/>
              <a:t>Night</a:t>
            </a:r>
            <a:r>
              <a:rPr kumimoji="1" lang="ja-JP" altLang="en-US" sz="6000" b="1" dirty="0"/>
              <a:t>」</a:t>
            </a:r>
            <a:endParaRPr lang="ja-JP" altLang="en-US" sz="6000" b="1" dirty="0"/>
          </a:p>
        </p:txBody>
      </p:sp>
      <p:sp>
        <p:nvSpPr>
          <p:cNvPr id="4" name="テキスト ボックス 3">
            <a:extLst>
              <a:ext uri="{FF2B5EF4-FFF2-40B4-BE49-F238E27FC236}">
                <a16:creationId xmlns:a16="http://schemas.microsoft.com/office/drawing/2014/main" id="{55714568-DC35-259A-227E-3051710C1FC5}"/>
              </a:ext>
            </a:extLst>
          </p:cNvPr>
          <p:cNvSpPr txBox="1"/>
          <p:nvPr/>
        </p:nvSpPr>
        <p:spPr>
          <a:xfrm>
            <a:off x="3193055" y="2811568"/>
            <a:ext cx="3005951" cy="400110"/>
          </a:xfrm>
          <a:prstGeom prst="rect">
            <a:avLst/>
          </a:prstGeom>
          <a:noFill/>
        </p:spPr>
        <p:txBody>
          <a:bodyPr wrap="none" rtlCol="0">
            <a:spAutoFit/>
          </a:bodyPr>
          <a:lstStyle/>
          <a:p>
            <a:r>
              <a:rPr kumimoji="1" lang="ja-JP" altLang="en-US" sz="2000" b="1" dirty="0"/>
              <a:t>ヘ　リ　ア　ラ　イ　ト</a:t>
            </a:r>
          </a:p>
        </p:txBody>
      </p:sp>
      <p:sp>
        <p:nvSpPr>
          <p:cNvPr id="5" name="テキスト ボックス 4">
            <a:extLst>
              <a:ext uri="{FF2B5EF4-FFF2-40B4-BE49-F238E27FC236}">
                <a16:creationId xmlns:a16="http://schemas.microsoft.com/office/drawing/2014/main" id="{F30EC963-7AAF-3DB6-B68F-62AF4116D288}"/>
              </a:ext>
            </a:extLst>
          </p:cNvPr>
          <p:cNvSpPr txBox="1"/>
          <p:nvPr/>
        </p:nvSpPr>
        <p:spPr>
          <a:xfrm>
            <a:off x="7573327" y="2811568"/>
            <a:ext cx="1338828" cy="369332"/>
          </a:xfrm>
          <a:prstGeom prst="rect">
            <a:avLst/>
          </a:prstGeom>
          <a:noFill/>
        </p:spPr>
        <p:txBody>
          <a:bodyPr wrap="none" rtlCol="0">
            <a:spAutoFit/>
          </a:bodyPr>
          <a:lstStyle/>
          <a:p>
            <a:r>
              <a:rPr kumimoji="1" lang="ja-JP" altLang="en-US" b="1" dirty="0"/>
              <a:t>ナ　イ　ト</a:t>
            </a:r>
          </a:p>
        </p:txBody>
      </p:sp>
      <p:sp>
        <p:nvSpPr>
          <p:cNvPr id="6" name="テキスト ボックス 5">
            <a:extLst>
              <a:ext uri="{FF2B5EF4-FFF2-40B4-BE49-F238E27FC236}">
                <a16:creationId xmlns:a16="http://schemas.microsoft.com/office/drawing/2014/main" id="{F992D53B-FB7F-BD7A-D1A4-07B00693451C}"/>
              </a:ext>
            </a:extLst>
          </p:cNvPr>
          <p:cNvSpPr txBox="1"/>
          <p:nvPr/>
        </p:nvSpPr>
        <p:spPr>
          <a:xfrm>
            <a:off x="4618672" y="873221"/>
            <a:ext cx="2954655" cy="1200329"/>
          </a:xfrm>
          <a:prstGeom prst="rect">
            <a:avLst/>
          </a:prstGeom>
          <a:noFill/>
        </p:spPr>
        <p:txBody>
          <a:bodyPr wrap="none" rtlCol="0">
            <a:spAutoFit/>
          </a:bodyPr>
          <a:lstStyle/>
          <a:p>
            <a:r>
              <a:rPr kumimoji="1" lang="ja-JP" altLang="en-US" sz="7200" dirty="0"/>
              <a:t>企画書</a:t>
            </a:r>
          </a:p>
        </p:txBody>
      </p:sp>
      <p:sp>
        <p:nvSpPr>
          <p:cNvPr id="7" name="テキスト ボックス 6">
            <a:extLst>
              <a:ext uri="{FF2B5EF4-FFF2-40B4-BE49-F238E27FC236}">
                <a16:creationId xmlns:a16="http://schemas.microsoft.com/office/drawing/2014/main" id="{5D25675E-27B8-5C53-3B87-B2D56E9F7CEB}"/>
              </a:ext>
            </a:extLst>
          </p:cNvPr>
          <p:cNvSpPr txBox="1"/>
          <p:nvPr/>
        </p:nvSpPr>
        <p:spPr>
          <a:xfrm>
            <a:off x="9954055" y="6302829"/>
            <a:ext cx="2031325" cy="369332"/>
          </a:xfrm>
          <a:prstGeom prst="rect">
            <a:avLst/>
          </a:prstGeom>
          <a:noFill/>
        </p:spPr>
        <p:txBody>
          <a:bodyPr wrap="none" rtlCol="0">
            <a:spAutoFit/>
          </a:bodyPr>
          <a:lstStyle/>
          <a:p>
            <a:r>
              <a:rPr kumimoji="1" lang="ja-JP" altLang="en-US" dirty="0"/>
              <a:t>制作：杉中　恭大</a:t>
            </a:r>
          </a:p>
        </p:txBody>
      </p:sp>
    </p:spTree>
    <p:extLst>
      <p:ext uri="{BB962C8B-B14F-4D97-AF65-F5344CB8AC3E}">
        <p14:creationId xmlns:p14="http://schemas.microsoft.com/office/powerpoint/2010/main" val="3776518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C33AD72-CEE6-F31C-A165-33E9A1391F95}"/>
              </a:ext>
            </a:extLst>
          </p:cNvPr>
          <p:cNvSpPr txBox="1"/>
          <p:nvPr/>
        </p:nvSpPr>
        <p:spPr>
          <a:xfrm>
            <a:off x="693963" y="1126671"/>
            <a:ext cx="5570756" cy="523220"/>
          </a:xfrm>
          <a:prstGeom prst="rect">
            <a:avLst/>
          </a:prstGeom>
          <a:noFill/>
        </p:spPr>
        <p:txBody>
          <a:bodyPr wrap="none" rtlCol="0">
            <a:spAutoFit/>
          </a:bodyPr>
          <a:lstStyle/>
          <a:p>
            <a:r>
              <a:rPr kumimoji="1" lang="ja-JP" altLang="en-US" sz="2800" dirty="0"/>
              <a:t>今後追加したいと思うコンテンツ</a:t>
            </a:r>
          </a:p>
        </p:txBody>
      </p:sp>
      <p:sp>
        <p:nvSpPr>
          <p:cNvPr id="3" name="テキスト ボックス 2">
            <a:extLst>
              <a:ext uri="{FF2B5EF4-FFF2-40B4-BE49-F238E27FC236}">
                <a16:creationId xmlns:a16="http://schemas.microsoft.com/office/drawing/2014/main" id="{DC53E7B8-B0E8-FEA6-4877-78507687641B}"/>
              </a:ext>
            </a:extLst>
          </p:cNvPr>
          <p:cNvSpPr txBox="1"/>
          <p:nvPr/>
        </p:nvSpPr>
        <p:spPr>
          <a:xfrm>
            <a:off x="745817" y="2126647"/>
            <a:ext cx="10700365" cy="707886"/>
          </a:xfrm>
          <a:prstGeom prst="rect">
            <a:avLst/>
          </a:prstGeom>
          <a:noFill/>
        </p:spPr>
        <p:txBody>
          <a:bodyPr wrap="none" rtlCol="0">
            <a:spAutoFit/>
          </a:bodyPr>
          <a:lstStyle/>
          <a:p>
            <a:r>
              <a:rPr kumimoji="1" lang="ja-JP" altLang="en-US" sz="2000" dirty="0"/>
              <a:t>・ハウジングのような要素を盛り込むことで人それぞれのゲームの楽しみ方の幅を増やして</a:t>
            </a:r>
            <a:endParaRPr kumimoji="1" lang="en-US" altLang="ja-JP" sz="2000" dirty="0"/>
          </a:p>
          <a:p>
            <a:r>
              <a:rPr lang="ja-JP" altLang="en-US" sz="2000" dirty="0"/>
              <a:t>　行けるようにしたい</a:t>
            </a:r>
            <a:endParaRPr kumimoji="1" lang="ja-JP" altLang="en-US" sz="2000" dirty="0"/>
          </a:p>
        </p:txBody>
      </p:sp>
      <p:sp>
        <p:nvSpPr>
          <p:cNvPr id="4" name="テキスト ボックス 3">
            <a:extLst>
              <a:ext uri="{FF2B5EF4-FFF2-40B4-BE49-F238E27FC236}">
                <a16:creationId xmlns:a16="http://schemas.microsoft.com/office/drawing/2014/main" id="{715853E7-3DD8-DC0F-3087-902F55528CCF}"/>
              </a:ext>
            </a:extLst>
          </p:cNvPr>
          <p:cNvSpPr txBox="1"/>
          <p:nvPr/>
        </p:nvSpPr>
        <p:spPr>
          <a:xfrm>
            <a:off x="745816" y="3529378"/>
            <a:ext cx="10700365" cy="707886"/>
          </a:xfrm>
          <a:prstGeom prst="rect">
            <a:avLst/>
          </a:prstGeom>
          <a:noFill/>
        </p:spPr>
        <p:txBody>
          <a:bodyPr wrap="none" rtlCol="0">
            <a:spAutoFit/>
          </a:bodyPr>
          <a:lstStyle/>
          <a:p>
            <a:r>
              <a:rPr kumimoji="1" lang="ja-JP" altLang="en-US" sz="2000" dirty="0"/>
              <a:t>・キャラクターの育成要素の幅を広げることで自分の推しキャラを自分の思う最強の推し</a:t>
            </a:r>
            <a:r>
              <a:rPr lang="ja-JP" altLang="en-US" sz="2000" dirty="0"/>
              <a:t>に</a:t>
            </a:r>
            <a:endParaRPr lang="en-US" altLang="ja-JP" sz="2000" dirty="0"/>
          </a:p>
          <a:p>
            <a:r>
              <a:rPr lang="ja-JP" altLang="en-US" sz="2000" dirty="0"/>
              <a:t>　育て上げることができるようにしたい</a:t>
            </a:r>
            <a:endParaRPr kumimoji="1" lang="ja-JP" altLang="en-US" sz="2000" dirty="0"/>
          </a:p>
        </p:txBody>
      </p:sp>
      <p:sp>
        <p:nvSpPr>
          <p:cNvPr id="5" name="テキスト ボックス 4">
            <a:extLst>
              <a:ext uri="{FF2B5EF4-FFF2-40B4-BE49-F238E27FC236}">
                <a16:creationId xmlns:a16="http://schemas.microsoft.com/office/drawing/2014/main" id="{2371A47B-BFDA-38D3-BBDA-0932528DCC17}"/>
              </a:ext>
            </a:extLst>
          </p:cNvPr>
          <p:cNvSpPr txBox="1"/>
          <p:nvPr/>
        </p:nvSpPr>
        <p:spPr>
          <a:xfrm>
            <a:off x="745816" y="4932110"/>
            <a:ext cx="10443885" cy="707886"/>
          </a:xfrm>
          <a:prstGeom prst="rect">
            <a:avLst/>
          </a:prstGeom>
          <a:noFill/>
        </p:spPr>
        <p:txBody>
          <a:bodyPr wrap="none" rtlCol="0">
            <a:spAutoFit/>
          </a:bodyPr>
          <a:lstStyle/>
          <a:p>
            <a:r>
              <a:rPr kumimoji="1" lang="ja-JP" altLang="en-US" sz="2000" dirty="0"/>
              <a:t>・マップ内などで自分のキャラや面白い現象などを取っておける写真昨日のようなものを</a:t>
            </a:r>
            <a:endParaRPr kumimoji="1" lang="en-US" altLang="ja-JP" sz="2000" dirty="0"/>
          </a:p>
          <a:p>
            <a:r>
              <a:rPr lang="ja-JP" altLang="en-US" sz="2000" dirty="0"/>
              <a:t>　実装したい。</a:t>
            </a:r>
            <a:endParaRPr kumimoji="1" lang="ja-JP" altLang="en-US" sz="2000" dirty="0"/>
          </a:p>
        </p:txBody>
      </p:sp>
    </p:spTree>
    <p:extLst>
      <p:ext uri="{BB962C8B-B14F-4D97-AF65-F5344CB8AC3E}">
        <p14:creationId xmlns:p14="http://schemas.microsoft.com/office/powerpoint/2010/main" val="169906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604E33F-7687-6A70-36FC-7CDC09FDDC25}"/>
              </a:ext>
            </a:extLst>
          </p:cNvPr>
          <p:cNvSpPr txBox="1"/>
          <p:nvPr/>
        </p:nvSpPr>
        <p:spPr>
          <a:xfrm>
            <a:off x="508697" y="328898"/>
            <a:ext cx="5699871" cy="646331"/>
          </a:xfrm>
          <a:prstGeom prst="rect">
            <a:avLst/>
          </a:prstGeom>
          <a:noFill/>
        </p:spPr>
        <p:txBody>
          <a:bodyPr wrap="square" rtlCol="0">
            <a:spAutoFit/>
          </a:bodyPr>
          <a:lstStyle/>
          <a:p>
            <a:r>
              <a:rPr kumimoji="1" lang="en-US" altLang="ja-JP" sz="3600" dirty="0" err="1"/>
              <a:t>HeliaLight</a:t>
            </a:r>
            <a:r>
              <a:rPr kumimoji="1" lang="ja-JP" altLang="en-US" sz="3600" dirty="0"/>
              <a:t>・</a:t>
            </a:r>
            <a:r>
              <a:rPr kumimoji="1" lang="en-US" altLang="ja-JP" sz="3600" dirty="0"/>
              <a:t>Night</a:t>
            </a:r>
            <a:r>
              <a:rPr kumimoji="1" lang="ja-JP" altLang="en-US" sz="3600" dirty="0"/>
              <a:t>は</a:t>
            </a:r>
          </a:p>
        </p:txBody>
      </p:sp>
      <p:sp>
        <p:nvSpPr>
          <p:cNvPr id="8" name="テキスト ボックス 7">
            <a:extLst>
              <a:ext uri="{FF2B5EF4-FFF2-40B4-BE49-F238E27FC236}">
                <a16:creationId xmlns:a16="http://schemas.microsoft.com/office/drawing/2014/main" id="{1EE56D75-CCA1-8073-54DB-77B93BF5C5A6}"/>
              </a:ext>
            </a:extLst>
          </p:cNvPr>
          <p:cNvSpPr txBox="1"/>
          <p:nvPr/>
        </p:nvSpPr>
        <p:spPr>
          <a:xfrm>
            <a:off x="5637439" y="2971800"/>
            <a:ext cx="914400" cy="914400"/>
          </a:xfrm>
          <a:prstGeom prst="rect">
            <a:avLst/>
          </a:prstGeom>
          <a:noFill/>
        </p:spPr>
        <p:txBody>
          <a:bodyPr wrap="square" rtlCol="0">
            <a:spAutoFit/>
          </a:bodyPr>
          <a:lstStyle/>
          <a:p>
            <a:endParaRPr kumimoji="1" lang="ja-JP" altLang="en-US" dirty="0"/>
          </a:p>
        </p:txBody>
      </p:sp>
      <p:sp>
        <p:nvSpPr>
          <p:cNvPr id="9" name="テキスト ボックス 8">
            <a:extLst>
              <a:ext uri="{FF2B5EF4-FFF2-40B4-BE49-F238E27FC236}">
                <a16:creationId xmlns:a16="http://schemas.microsoft.com/office/drawing/2014/main" id="{73B58906-B3C6-69B2-044E-57E80CD9E01B}"/>
              </a:ext>
            </a:extLst>
          </p:cNvPr>
          <p:cNvSpPr txBox="1"/>
          <p:nvPr/>
        </p:nvSpPr>
        <p:spPr>
          <a:xfrm>
            <a:off x="508697" y="1296063"/>
            <a:ext cx="11928022" cy="1384995"/>
          </a:xfrm>
          <a:prstGeom prst="rect">
            <a:avLst/>
          </a:prstGeom>
          <a:noFill/>
        </p:spPr>
        <p:txBody>
          <a:bodyPr wrap="square" rtlCol="0">
            <a:spAutoFit/>
          </a:bodyPr>
          <a:lstStyle/>
          <a:p>
            <a:r>
              <a:rPr kumimoji="1" lang="ja-JP" altLang="en-US" sz="4800" dirty="0"/>
              <a:t>光</a:t>
            </a:r>
            <a:r>
              <a:rPr kumimoji="1" lang="ja-JP" altLang="en-US" sz="3600" dirty="0"/>
              <a:t>の特性を生かした</a:t>
            </a:r>
            <a:endParaRPr kumimoji="1" lang="en-US" altLang="ja-JP" sz="3600" dirty="0"/>
          </a:p>
          <a:p>
            <a:r>
              <a:rPr lang="ja-JP" altLang="en-US" sz="3600" dirty="0"/>
              <a:t>　　　　　</a:t>
            </a:r>
            <a:r>
              <a:rPr kumimoji="1" lang="ja-JP" altLang="en-US" sz="3600" dirty="0"/>
              <a:t>新感覚なアクションギミックの数々と</a:t>
            </a:r>
          </a:p>
        </p:txBody>
      </p:sp>
      <p:sp>
        <p:nvSpPr>
          <p:cNvPr id="10" name="テキスト ボックス 9">
            <a:extLst>
              <a:ext uri="{FF2B5EF4-FFF2-40B4-BE49-F238E27FC236}">
                <a16:creationId xmlns:a16="http://schemas.microsoft.com/office/drawing/2014/main" id="{5445C4A7-10CE-761F-FBA3-64F600880804}"/>
              </a:ext>
            </a:extLst>
          </p:cNvPr>
          <p:cNvSpPr txBox="1"/>
          <p:nvPr/>
        </p:nvSpPr>
        <p:spPr>
          <a:xfrm>
            <a:off x="508697" y="3137572"/>
            <a:ext cx="9879628" cy="1323439"/>
          </a:xfrm>
          <a:prstGeom prst="rect">
            <a:avLst/>
          </a:prstGeom>
          <a:noFill/>
        </p:spPr>
        <p:txBody>
          <a:bodyPr wrap="none" rtlCol="0">
            <a:spAutoFit/>
          </a:bodyPr>
          <a:lstStyle/>
          <a:p>
            <a:r>
              <a:rPr kumimoji="1" lang="ja-JP" altLang="en-US" sz="4400" dirty="0"/>
              <a:t>闇</a:t>
            </a:r>
            <a:r>
              <a:rPr kumimoji="1" lang="ja-JP" altLang="en-US" sz="3600" dirty="0"/>
              <a:t>に閉ざされた夜の世界を冒険する</a:t>
            </a:r>
            <a:endParaRPr kumimoji="1" lang="en-US" altLang="ja-JP" sz="3600" dirty="0"/>
          </a:p>
          <a:p>
            <a:r>
              <a:rPr lang="ja-JP" altLang="en-US" sz="3600" dirty="0"/>
              <a:t>　　　　</a:t>
            </a:r>
            <a:r>
              <a:rPr kumimoji="1" lang="ja-JP" altLang="en-US" sz="3600" dirty="0"/>
              <a:t>主人公たちの熱いストーリーを描いた</a:t>
            </a:r>
          </a:p>
        </p:txBody>
      </p:sp>
      <p:sp>
        <p:nvSpPr>
          <p:cNvPr id="11" name="テキスト ボックス 10">
            <a:extLst>
              <a:ext uri="{FF2B5EF4-FFF2-40B4-BE49-F238E27FC236}">
                <a16:creationId xmlns:a16="http://schemas.microsoft.com/office/drawing/2014/main" id="{C24FB7EB-4B6B-A5FD-4462-164A15F387F0}"/>
              </a:ext>
            </a:extLst>
          </p:cNvPr>
          <p:cNvSpPr txBox="1"/>
          <p:nvPr/>
        </p:nvSpPr>
        <p:spPr>
          <a:xfrm>
            <a:off x="1675801" y="5102678"/>
            <a:ext cx="8837676" cy="830997"/>
          </a:xfrm>
          <a:prstGeom prst="rect">
            <a:avLst/>
          </a:prstGeom>
          <a:noFill/>
        </p:spPr>
        <p:txBody>
          <a:bodyPr wrap="none" rtlCol="0">
            <a:spAutoFit/>
          </a:bodyPr>
          <a:lstStyle/>
          <a:p>
            <a:r>
              <a:rPr kumimoji="1" lang="ja-JP" altLang="en-US" sz="4800" dirty="0"/>
              <a:t>光と闇のアクション</a:t>
            </a:r>
            <a:r>
              <a:rPr kumimoji="1" lang="en-US" altLang="ja-JP" sz="4800" dirty="0"/>
              <a:t>RPG</a:t>
            </a:r>
            <a:r>
              <a:rPr kumimoji="1" lang="ja-JP" altLang="en-US" sz="4800" dirty="0"/>
              <a:t>です。</a:t>
            </a:r>
          </a:p>
        </p:txBody>
      </p:sp>
    </p:spTree>
    <p:extLst>
      <p:ext uri="{BB962C8B-B14F-4D97-AF65-F5344CB8AC3E}">
        <p14:creationId xmlns:p14="http://schemas.microsoft.com/office/powerpoint/2010/main" val="1752928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B5D61B-005D-07D4-7D90-A5DD2939C42B}"/>
              </a:ext>
            </a:extLst>
          </p:cNvPr>
          <p:cNvSpPr txBox="1"/>
          <p:nvPr/>
        </p:nvSpPr>
        <p:spPr>
          <a:xfrm>
            <a:off x="611477" y="298066"/>
            <a:ext cx="6288901" cy="523220"/>
          </a:xfrm>
          <a:prstGeom prst="rect">
            <a:avLst/>
          </a:prstGeom>
          <a:noFill/>
        </p:spPr>
        <p:txBody>
          <a:bodyPr wrap="none" rtlCol="0">
            <a:spAutoFit/>
          </a:bodyPr>
          <a:lstStyle/>
          <a:p>
            <a:r>
              <a:rPr kumimoji="1" lang="ja-JP" altLang="en-US" sz="2800" dirty="0"/>
              <a:t>光の特性を生かした新感覚アクション</a:t>
            </a:r>
          </a:p>
        </p:txBody>
      </p:sp>
      <p:sp>
        <p:nvSpPr>
          <p:cNvPr id="3" name="テキスト ボックス 2">
            <a:extLst>
              <a:ext uri="{FF2B5EF4-FFF2-40B4-BE49-F238E27FC236}">
                <a16:creationId xmlns:a16="http://schemas.microsoft.com/office/drawing/2014/main" id="{F298543C-5B19-2192-18C2-2928A12F809D}"/>
              </a:ext>
            </a:extLst>
          </p:cNvPr>
          <p:cNvSpPr txBox="1"/>
          <p:nvPr/>
        </p:nvSpPr>
        <p:spPr>
          <a:xfrm>
            <a:off x="611477" y="2549464"/>
            <a:ext cx="4108817" cy="954107"/>
          </a:xfrm>
          <a:prstGeom prst="rect">
            <a:avLst/>
          </a:prstGeom>
          <a:noFill/>
        </p:spPr>
        <p:txBody>
          <a:bodyPr wrap="none" rtlCol="0">
            <a:spAutoFit/>
          </a:bodyPr>
          <a:lstStyle/>
          <a:p>
            <a:r>
              <a:rPr kumimoji="1" lang="ja-JP" altLang="en-US" sz="2000" dirty="0"/>
              <a:t>光の道を高速移動</a:t>
            </a:r>
            <a:endParaRPr kumimoji="1" lang="en-US" altLang="ja-JP" sz="2000" dirty="0"/>
          </a:p>
          <a:p>
            <a:r>
              <a:rPr kumimoji="1" lang="ja-JP" altLang="en-US" dirty="0"/>
              <a:t>→プレイヤーは光でできた道を高速で</a:t>
            </a:r>
            <a:endParaRPr kumimoji="1" lang="en-US" altLang="ja-JP" dirty="0"/>
          </a:p>
          <a:p>
            <a:r>
              <a:rPr lang="ja-JP" altLang="en-US" dirty="0"/>
              <a:t>　移動することができ爽快感抜群！！</a:t>
            </a:r>
            <a:endParaRPr kumimoji="1" lang="ja-JP" altLang="en-US" dirty="0"/>
          </a:p>
        </p:txBody>
      </p:sp>
      <p:sp>
        <p:nvSpPr>
          <p:cNvPr id="4" name="テキスト ボックス 3">
            <a:extLst>
              <a:ext uri="{FF2B5EF4-FFF2-40B4-BE49-F238E27FC236}">
                <a16:creationId xmlns:a16="http://schemas.microsoft.com/office/drawing/2014/main" id="{03A6F781-CEE8-FBE2-0893-E43116AE7B8E}"/>
              </a:ext>
            </a:extLst>
          </p:cNvPr>
          <p:cNvSpPr txBox="1"/>
          <p:nvPr/>
        </p:nvSpPr>
        <p:spPr>
          <a:xfrm>
            <a:off x="611477" y="4260433"/>
            <a:ext cx="4801314" cy="1508105"/>
          </a:xfrm>
          <a:prstGeom prst="rect">
            <a:avLst/>
          </a:prstGeom>
          <a:noFill/>
        </p:spPr>
        <p:txBody>
          <a:bodyPr wrap="none" rtlCol="0">
            <a:spAutoFit/>
          </a:bodyPr>
          <a:lstStyle/>
          <a:p>
            <a:r>
              <a:rPr kumimoji="1" lang="ja-JP" altLang="en-US" sz="2000" dirty="0"/>
              <a:t>反射した光を一点に集めて攻撃力アップ</a:t>
            </a:r>
            <a:endParaRPr kumimoji="1" lang="en-US" altLang="ja-JP" sz="2000" dirty="0"/>
          </a:p>
          <a:p>
            <a:r>
              <a:rPr lang="ja-JP" altLang="en-US" dirty="0"/>
              <a:t>→光の攻撃は複数回同時に放つことができ</a:t>
            </a:r>
            <a:endParaRPr lang="en-US" altLang="ja-JP" dirty="0"/>
          </a:p>
          <a:p>
            <a:r>
              <a:rPr kumimoji="1" lang="ja-JP" altLang="en-US" dirty="0"/>
              <a:t>　それらをすべて反射させて一点に集める</a:t>
            </a:r>
            <a:endParaRPr kumimoji="1" lang="en-US" altLang="ja-JP" dirty="0"/>
          </a:p>
          <a:p>
            <a:r>
              <a:rPr kumimoji="1" lang="ja-JP" altLang="en-US" dirty="0"/>
              <a:t>　ことで攻撃の威力を倍以上に引き上げる</a:t>
            </a:r>
            <a:endParaRPr kumimoji="1" lang="en-US" altLang="ja-JP" dirty="0"/>
          </a:p>
          <a:p>
            <a:r>
              <a:rPr lang="ja-JP" altLang="en-US" dirty="0"/>
              <a:t>　ことができる</a:t>
            </a:r>
            <a:endParaRPr lang="en-US" altLang="ja-JP" dirty="0"/>
          </a:p>
        </p:txBody>
      </p:sp>
      <p:sp>
        <p:nvSpPr>
          <p:cNvPr id="5" name="テキスト ボックス 4">
            <a:extLst>
              <a:ext uri="{FF2B5EF4-FFF2-40B4-BE49-F238E27FC236}">
                <a16:creationId xmlns:a16="http://schemas.microsoft.com/office/drawing/2014/main" id="{6CA82264-4755-2B7C-33C4-095BE4F12A24}"/>
              </a:ext>
            </a:extLst>
          </p:cNvPr>
          <p:cNvSpPr txBox="1"/>
          <p:nvPr/>
        </p:nvSpPr>
        <p:spPr>
          <a:xfrm>
            <a:off x="5925752" y="2543529"/>
            <a:ext cx="4570482" cy="954107"/>
          </a:xfrm>
          <a:prstGeom prst="rect">
            <a:avLst/>
          </a:prstGeom>
          <a:noFill/>
        </p:spPr>
        <p:txBody>
          <a:bodyPr wrap="none" rtlCol="0">
            <a:spAutoFit/>
          </a:bodyPr>
          <a:lstStyle/>
          <a:p>
            <a:r>
              <a:rPr lang="ja-JP" altLang="en-US" sz="2000" dirty="0"/>
              <a:t>光を飛ばして攻撃</a:t>
            </a:r>
            <a:endParaRPr lang="en-US" altLang="ja-JP" sz="2000" dirty="0"/>
          </a:p>
          <a:p>
            <a:r>
              <a:rPr lang="ja-JP" altLang="en-US" dirty="0"/>
              <a:t>→遠くの敵でも光の攻撃を遠くに飛ばせば</a:t>
            </a:r>
            <a:endParaRPr lang="en-US" altLang="ja-JP" dirty="0"/>
          </a:p>
          <a:p>
            <a:r>
              <a:rPr lang="ja-JP" altLang="en-US" dirty="0"/>
              <a:t>　ダメージを与えることができる。</a:t>
            </a:r>
            <a:endParaRPr lang="en-US" altLang="ja-JP" dirty="0"/>
          </a:p>
        </p:txBody>
      </p:sp>
      <p:sp>
        <p:nvSpPr>
          <p:cNvPr id="6" name="テキスト ボックス 5">
            <a:extLst>
              <a:ext uri="{FF2B5EF4-FFF2-40B4-BE49-F238E27FC236}">
                <a16:creationId xmlns:a16="http://schemas.microsoft.com/office/drawing/2014/main" id="{86C795D2-0BDE-9710-1032-1E3B9A19C480}"/>
              </a:ext>
            </a:extLst>
          </p:cNvPr>
          <p:cNvSpPr txBox="1"/>
          <p:nvPr/>
        </p:nvSpPr>
        <p:spPr>
          <a:xfrm>
            <a:off x="5925752" y="4230909"/>
            <a:ext cx="5057795" cy="1231106"/>
          </a:xfrm>
          <a:prstGeom prst="rect">
            <a:avLst/>
          </a:prstGeom>
          <a:noFill/>
        </p:spPr>
        <p:txBody>
          <a:bodyPr wrap="none" rtlCol="0">
            <a:spAutoFit/>
          </a:bodyPr>
          <a:lstStyle/>
          <a:p>
            <a:r>
              <a:rPr kumimoji="1" lang="ja-JP" altLang="en-US" sz="2000" dirty="0"/>
              <a:t>手が届かない</a:t>
            </a:r>
            <a:r>
              <a:rPr lang="ja-JP" altLang="en-US" sz="2000" dirty="0"/>
              <a:t>ギミックは光を飛ばせば解決</a:t>
            </a:r>
            <a:endParaRPr lang="en-US" altLang="ja-JP" sz="2000" dirty="0"/>
          </a:p>
          <a:p>
            <a:r>
              <a:rPr kumimoji="1" lang="ja-JP" altLang="en-US" dirty="0"/>
              <a:t>→物陰などに隠れてしまった</a:t>
            </a:r>
            <a:r>
              <a:rPr lang="ja-JP" altLang="en-US" dirty="0"/>
              <a:t>スイッチや</a:t>
            </a:r>
            <a:endParaRPr lang="en-US" altLang="ja-JP" dirty="0"/>
          </a:p>
          <a:p>
            <a:r>
              <a:rPr kumimoji="1" lang="ja-JP" altLang="en-US" dirty="0"/>
              <a:t>　ギミックなどは光を反射させてぶつける</a:t>
            </a:r>
            <a:endParaRPr kumimoji="1" lang="en-US" altLang="ja-JP" dirty="0"/>
          </a:p>
          <a:p>
            <a:r>
              <a:rPr lang="ja-JP" altLang="en-US" dirty="0"/>
              <a:t>　ことで起動させることができる</a:t>
            </a:r>
            <a:endParaRPr kumimoji="1" lang="en-US" altLang="ja-JP" dirty="0"/>
          </a:p>
        </p:txBody>
      </p:sp>
      <p:sp>
        <p:nvSpPr>
          <p:cNvPr id="7" name="テキスト ボックス 6">
            <a:extLst>
              <a:ext uri="{FF2B5EF4-FFF2-40B4-BE49-F238E27FC236}">
                <a16:creationId xmlns:a16="http://schemas.microsoft.com/office/drawing/2014/main" id="{31F300AF-E7E5-FC57-FA0D-9E183989C4AD}"/>
              </a:ext>
            </a:extLst>
          </p:cNvPr>
          <p:cNvSpPr txBox="1"/>
          <p:nvPr/>
        </p:nvSpPr>
        <p:spPr>
          <a:xfrm>
            <a:off x="1002298" y="1084717"/>
            <a:ext cx="10187404" cy="707886"/>
          </a:xfrm>
          <a:prstGeom prst="rect">
            <a:avLst/>
          </a:prstGeom>
          <a:noFill/>
        </p:spPr>
        <p:txBody>
          <a:bodyPr wrap="none" rtlCol="0">
            <a:spAutoFit/>
          </a:bodyPr>
          <a:lstStyle/>
          <a:p>
            <a:r>
              <a:rPr kumimoji="1" lang="ja-JP" altLang="en-US" sz="2000" dirty="0"/>
              <a:t>この世界の不思議な石「ヘリアライト」を使った</a:t>
            </a:r>
            <a:endParaRPr kumimoji="1" lang="en-US" altLang="ja-JP" sz="2000" dirty="0"/>
          </a:p>
          <a:p>
            <a:r>
              <a:rPr lang="ja-JP" altLang="en-US" sz="2000" dirty="0"/>
              <a:t>　　　　　　　　　　　　　　究極の光アクションを駆使してステージをクリアしよう</a:t>
            </a:r>
            <a:endParaRPr kumimoji="1" lang="ja-JP" altLang="en-US" sz="2000" dirty="0"/>
          </a:p>
        </p:txBody>
      </p:sp>
    </p:spTree>
    <p:extLst>
      <p:ext uri="{BB962C8B-B14F-4D97-AF65-F5344CB8AC3E}">
        <p14:creationId xmlns:p14="http://schemas.microsoft.com/office/powerpoint/2010/main" val="121073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03427AD-B263-AE84-6FCC-03FA7B7CF3B6}"/>
              </a:ext>
            </a:extLst>
          </p:cNvPr>
          <p:cNvSpPr txBox="1"/>
          <p:nvPr/>
        </p:nvSpPr>
        <p:spPr>
          <a:xfrm>
            <a:off x="713889" y="319081"/>
            <a:ext cx="4698722" cy="584775"/>
          </a:xfrm>
          <a:prstGeom prst="rect">
            <a:avLst/>
          </a:prstGeom>
          <a:noFill/>
        </p:spPr>
        <p:txBody>
          <a:bodyPr wrap="none" rtlCol="0">
            <a:spAutoFit/>
          </a:bodyPr>
          <a:lstStyle/>
          <a:p>
            <a:r>
              <a:rPr kumimoji="1" lang="ja-JP" altLang="en-US" sz="3200" dirty="0"/>
              <a:t>闇に閉ざされた夜の世界</a:t>
            </a:r>
          </a:p>
        </p:txBody>
      </p:sp>
      <p:sp>
        <p:nvSpPr>
          <p:cNvPr id="3" name="テキスト ボックス 2">
            <a:extLst>
              <a:ext uri="{FF2B5EF4-FFF2-40B4-BE49-F238E27FC236}">
                <a16:creationId xmlns:a16="http://schemas.microsoft.com/office/drawing/2014/main" id="{6953F5FC-33F4-785F-32C1-FB1B23A74CF1}"/>
              </a:ext>
            </a:extLst>
          </p:cNvPr>
          <p:cNvSpPr txBox="1"/>
          <p:nvPr/>
        </p:nvSpPr>
        <p:spPr>
          <a:xfrm>
            <a:off x="948780" y="1055397"/>
            <a:ext cx="10597773" cy="954107"/>
          </a:xfrm>
          <a:prstGeom prst="rect">
            <a:avLst/>
          </a:prstGeom>
          <a:noFill/>
        </p:spPr>
        <p:txBody>
          <a:bodyPr wrap="none" rtlCol="0">
            <a:spAutoFit/>
          </a:bodyPr>
          <a:lstStyle/>
          <a:p>
            <a:r>
              <a:rPr lang="ja-JP" altLang="en-US" sz="2800" dirty="0"/>
              <a:t>孤高</a:t>
            </a:r>
            <a:r>
              <a:rPr kumimoji="1" lang="ja-JP" altLang="en-US" sz="2800" dirty="0"/>
              <a:t>の島国「エステリクス」を舞台に</a:t>
            </a:r>
            <a:endParaRPr kumimoji="1" lang="en-US" altLang="ja-JP" sz="2800" dirty="0"/>
          </a:p>
          <a:p>
            <a:r>
              <a:rPr lang="ja-JP" altLang="en-US" sz="2800" dirty="0"/>
              <a:t>　　　　　　　　　　　</a:t>
            </a:r>
            <a:r>
              <a:rPr kumimoji="1" lang="ja-JP" altLang="en-US" sz="2800" dirty="0"/>
              <a:t>いくつもの幻想的な地域を冒険しよう　</a:t>
            </a:r>
          </a:p>
        </p:txBody>
      </p:sp>
      <p:sp>
        <p:nvSpPr>
          <p:cNvPr id="4" name="テキスト ボックス 3">
            <a:extLst>
              <a:ext uri="{FF2B5EF4-FFF2-40B4-BE49-F238E27FC236}">
                <a16:creationId xmlns:a16="http://schemas.microsoft.com/office/drawing/2014/main" id="{E95F1165-CC55-C18E-2FE0-197C7E230CF0}"/>
              </a:ext>
            </a:extLst>
          </p:cNvPr>
          <p:cNvSpPr txBox="1"/>
          <p:nvPr/>
        </p:nvSpPr>
        <p:spPr>
          <a:xfrm>
            <a:off x="744070" y="2161045"/>
            <a:ext cx="4365298" cy="492443"/>
          </a:xfrm>
          <a:prstGeom prst="rect">
            <a:avLst/>
          </a:prstGeom>
          <a:noFill/>
        </p:spPr>
        <p:txBody>
          <a:bodyPr wrap="none" rtlCol="0">
            <a:spAutoFit/>
          </a:bodyPr>
          <a:lstStyle/>
          <a:p>
            <a:r>
              <a:rPr lang="ja-JP" altLang="en-US" sz="2400" dirty="0"/>
              <a:t>雨と森の地域</a:t>
            </a:r>
            <a:r>
              <a:rPr lang="ja-JP" altLang="en-US" sz="2600" dirty="0"/>
              <a:t>「レイジニア」</a:t>
            </a:r>
            <a:endParaRPr kumimoji="1" lang="ja-JP" altLang="en-US" sz="2600" dirty="0"/>
          </a:p>
        </p:txBody>
      </p:sp>
      <p:sp>
        <p:nvSpPr>
          <p:cNvPr id="6" name="テキスト ボックス 5">
            <a:extLst>
              <a:ext uri="{FF2B5EF4-FFF2-40B4-BE49-F238E27FC236}">
                <a16:creationId xmlns:a16="http://schemas.microsoft.com/office/drawing/2014/main" id="{7FC28DDF-4365-4354-A67C-61A9FEDFECC4}"/>
              </a:ext>
            </a:extLst>
          </p:cNvPr>
          <p:cNvSpPr txBox="1"/>
          <p:nvPr/>
        </p:nvSpPr>
        <p:spPr>
          <a:xfrm>
            <a:off x="6353003" y="2136337"/>
            <a:ext cx="4673074" cy="492443"/>
          </a:xfrm>
          <a:prstGeom prst="rect">
            <a:avLst/>
          </a:prstGeom>
          <a:noFill/>
        </p:spPr>
        <p:txBody>
          <a:bodyPr wrap="none" rtlCol="0">
            <a:spAutoFit/>
          </a:bodyPr>
          <a:lstStyle/>
          <a:p>
            <a:r>
              <a:rPr kumimoji="1" lang="ja-JP" altLang="en-US" sz="2400" dirty="0"/>
              <a:t>崖と渓谷の地域</a:t>
            </a:r>
            <a:r>
              <a:rPr kumimoji="1" lang="ja-JP" altLang="en-US" sz="2600" dirty="0"/>
              <a:t>「ガンガルド」</a:t>
            </a:r>
          </a:p>
        </p:txBody>
      </p:sp>
      <p:sp>
        <p:nvSpPr>
          <p:cNvPr id="8" name="テキスト ボックス 7">
            <a:extLst>
              <a:ext uri="{FF2B5EF4-FFF2-40B4-BE49-F238E27FC236}">
                <a16:creationId xmlns:a16="http://schemas.microsoft.com/office/drawing/2014/main" id="{1D4385D3-C83B-E91F-C537-CCF2BF12067F}"/>
              </a:ext>
            </a:extLst>
          </p:cNvPr>
          <p:cNvSpPr txBox="1"/>
          <p:nvPr/>
        </p:nvSpPr>
        <p:spPr>
          <a:xfrm>
            <a:off x="744069" y="2598002"/>
            <a:ext cx="4801314" cy="1200329"/>
          </a:xfrm>
          <a:prstGeom prst="rect">
            <a:avLst/>
          </a:prstGeom>
          <a:noFill/>
        </p:spPr>
        <p:txBody>
          <a:bodyPr wrap="none" rtlCol="0">
            <a:spAutoFit/>
          </a:bodyPr>
          <a:lstStyle/>
          <a:p>
            <a:r>
              <a:rPr kumimoji="1" lang="ja-JP" altLang="en-US" dirty="0"/>
              <a:t>特殊な気候によって年中雨が降り続けている</a:t>
            </a:r>
            <a:endParaRPr kumimoji="1" lang="en-US" altLang="ja-JP" dirty="0"/>
          </a:p>
          <a:p>
            <a:r>
              <a:rPr lang="ja-JP" altLang="en-US" dirty="0"/>
              <a:t>森林「レイジニア」。太陽の存在しないこの</a:t>
            </a:r>
            <a:endParaRPr lang="en-US" altLang="ja-JP" dirty="0"/>
          </a:p>
          <a:p>
            <a:r>
              <a:rPr kumimoji="1" lang="ja-JP" altLang="en-US" dirty="0"/>
              <a:t>世界で水はどのようにして雲になっているの</a:t>
            </a:r>
            <a:endParaRPr kumimoji="1" lang="en-US" altLang="ja-JP" dirty="0"/>
          </a:p>
          <a:p>
            <a:r>
              <a:rPr lang="ja-JP" altLang="en-US" dirty="0"/>
              <a:t>か？</a:t>
            </a:r>
            <a:endParaRPr kumimoji="1" lang="ja-JP" altLang="en-US" dirty="0"/>
          </a:p>
        </p:txBody>
      </p:sp>
      <p:sp>
        <p:nvSpPr>
          <p:cNvPr id="9" name="テキスト ボックス 8">
            <a:extLst>
              <a:ext uri="{FF2B5EF4-FFF2-40B4-BE49-F238E27FC236}">
                <a16:creationId xmlns:a16="http://schemas.microsoft.com/office/drawing/2014/main" id="{21C42E49-FFC6-E0B8-F599-4A300ED2582B}"/>
              </a:ext>
            </a:extLst>
          </p:cNvPr>
          <p:cNvSpPr txBox="1"/>
          <p:nvPr/>
        </p:nvSpPr>
        <p:spPr>
          <a:xfrm>
            <a:off x="6353003" y="2598002"/>
            <a:ext cx="5032147" cy="923330"/>
          </a:xfrm>
          <a:prstGeom prst="rect">
            <a:avLst/>
          </a:prstGeom>
          <a:noFill/>
        </p:spPr>
        <p:txBody>
          <a:bodyPr wrap="none" rtlCol="0">
            <a:spAutoFit/>
          </a:bodyPr>
          <a:lstStyle/>
          <a:p>
            <a:r>
              <a:rPr kumimoji="1" lang="ja-JP" altLang="en-US" dirty="0"/>
              <a:t>巨大な渓谷の近くに作られた町。町の人たち</a:t>
            </a:r>
            <a:endParaRPr kumimoji="1" lang="en-US" altLang="ja-JP" dirty="0"/>
          </a:p>
          <a:p>
            <a:r>
              <a:rPr lang="ja-JP" altLang="en-US" dirty="0"/>
              <a:t>は今日も巨大な渓谷に足を踏み入れ、目指す</a:t>
            </a:r>
            <a:endParaRPr lang="en-US" altLang="ja-JP" dirty="0"/>
          </a:p>
          <a:p>
            <a:r>
              <a:rPr lang="ja-JP" altLang="en-US" dirty="0"/>
              <a:t>先に求めるものは金と仕事とロマンなのだそう</a:t>
            </a:r>
            <a:endParaRPr lang="en-US" altLang="ja-JP" dirty="0"/>
          </a:p>
        </p:txBody>
      </p:sp>
      <p:sp>
        <p:nvSpPr>
          <p:cNvPr id="10" name="テキスト ボックス 9">
            <a:extLst>
              <a:ext uri="{FF2B5EF4-FFF2-40B4-BE49-F238E27FC236}">
                <a16:creationId xmlns:a16="http://schemas.microsoft.com/office/drawing/2014/main" id="{81E74DC9-AE4A-13F9-E7CE-F582EE0A02EA}"/>
              </a:ext>
            </a:extLst>
          </p:cNvPr>
          <p:cNvSpPr txBox="1"/>
          <p:nvPr/>
        </p:nvSpPr>
        <p:spPr>
          <a:xfrm>
            <a:off x="744069" y="4235288"/>
            <a:ext cx="4698722" cy="492443"/>
          </a:xfrm>
          <a:prstGeom prst="rect">
            <a:avLst/>
          </a:prstGeom>
          <a:noFill/>
        </p:spPr>
        <p:txBody>
          <a:bodyPr wrap="none" rtlCol="0">
            <a:spAutoFit/>
          </a:bodyPr>
          <a:lstStyle/>
          <a:p>
            <a:r>
              <a:rPr lang="ja-JP" altLang="en-US" sz="2400" dirty="0"/>
              <a:t>雪と氷の地域</a:t>
            </a:r>
            <a:r>
              <a:rPr lang="ja-JP" altLang="en-US" sz="2600" dirty="0"/>
              <a:t>「アイスタウン」</a:t>
            </a:r>
            <a:endParaRPr kumimoji="1" lang="ja-JP" altLang="en-US" sz="2600" dirty="0"/>
          </a:p>
        </p:txBody>
      </p:sp>
      <p:sp>
        <p:nvSpPr>
          <p:cNvPr id="12" name="テキスト ボックス 11">
            <a:extLst>
              <a:ext uri="{FF2B5EF4-FFF2-40B4-BE49-F238E27FC236}">
                <a16:creationId xmlns:a16="http://schemas.microsoft.com/office/drawing/2014/main" id="{D1B93339-E060-A127-77A1-0069F2AA62D8}"/>
              </a:ext>
            </a:extLst>
          </p:cNvPr>
          <p:cNvSpPr txBox="1"/>
          <p:nvPr/>
        </p:nvSpPr>
        <p:spPr>
          <a:xfrm>
            <a:off x="744069" y="4837417"/>
            <a:ext cx="4801314" cy="923330"/>
          </a:xfrm>
          <a:prstGeom prst="rect">
            <a:avLst/>
          </a:prstGeom>
          <a:noFill/>
        </p:spPr>
        <p:txBody>
          <a:bodyPr wrap="none" rtlCol="0">
            <a:spAutoFit/>
          </a:bodyPr>
          <a:lstStyle/>
          <a:p>
            <a:r>
              <a:rPr lang="ja-JP" altLang="en-US" dirty="0"/>
              <a:t>死と絶望が支配する極寒の雪原が広がる地域</a:t>
            </a:r>
            <a:endParaRPr lang="en-US" altLang="ja-JP" dirty="0"/>
          </a:p>
          <a:p>
            <a:r>
              <a:rPr kumimoji="1" lang="ja-JP" altLang="en-US" dirty="0"/>
              <a:t>絶対零度の吹雪の中で暮らす国民たちがこの</a:t>
            </a:r>
            <a:endParaRPr kumimoji="1" lang="en-US" altLang="ja-JP" dirty="0"/>
          </a:p>
          <a:p>
            <a:r>
              <a:rPr lang="ja-JP" altLang="en-US" dirty="0"/>
              <a:t>地域にとどまり続ける本当の理由とは？</a:t>
            </a:r>
            <a:endParaRPr kumimoji="1" lang="en-US" altLang="ja-JP" dirty="0"/>
          </a:p>
        </p:txBody>
      </p:sp>
      <p:sp>
        <p:nvSpPr>
          <p:cNvPr id="13" name="テキスト ボックス 12">
            <a:extLst>
              <a:ext uri="{FF2B5EF4-FFF2-40B4-BE49-F238E27FC236}">
                <a16:creationId xmlns:a16="http://schemas.microsoft.com/office/drawing/2014/main" id="{A9641ADB-CACD-9070-40FA-68FCE23CBE81}"/>
              </a:ext>
            </a:extLst>
          </p:cNvPr>
          <p:cNvSpPr txBox="1"/>
          <p:nvPr/>
        </p:nvSpPr>
        <p:spPr>
          <a:xfrm>
            <a:off x="6353003" y="4235288"/>
            <a:ext cx="5032147" cy="492443"/>
          </a:xfrm>
          <a:prstGeom prst="rect">
            <a:avLst/>
          </a:prstGeom>
          <a:noFill/>
        </p:spPr>
        <p:txBody>
          <a:bodyPr wrap="none" rtlCol="0">
            <a:spAutoFit/>
          </a:bodyPr>
          <a:lstStyle/>
          <a:p>
            <a:r>
              <a:rPr lang="ja-JP" altLang="en-US" sz="2400" dirty="0"/>
              <a:t>熱と炎の地域</a:t>
            </a:r>
            <a:r>
              <a:rPr lang="ja-JP" altLang="en-US" sz="2600" dirty="0"/>
              <a:t>「ヒートンベース」</a:t>
            </a:r>
            <a:endParaRPr lang="en-US" altLang="ja-JP" sz="2600" dirty="0"/>
          </a:p>
        </p:txBody>
      </p:sp>
      <p:sp>
        <p:nvSpPr>
          <p:cNvPr id="14" name="テキスト ボックス 13">
            <a:extLst>
              <a:ext uri="{FF2B5EF4-FFF2-40B4-BE49-F238E27FC236}">
                <a16:creationId xmlns:a16="http://schemas.microsoft.com/office/drawing/2014/main" id="{1087202A-9E08-2651-EDFC-DCCAE3878484}"/>
              </a:ext>
            </a:extLst>
          </p:cNvPr>
          <p:cNvSpPr txBox="1"/>
          <p:nvPr/>
        </p:nvSpPr>
        <p:spPr>
          <a:xfrm>
            <a:off x="6353003" y="4810744"/>
            <a:ext cx="4801314" cy="1200329"/>
          </a:xfrm>
          <a:prstGeom prst="rect">
            <a:avLst/>
          </a:prstGeom>
          <a:noFill/>
        </p:spPr>
        <p:txBody>
          <a:bodyPr wrap="none" rtlCol="0">
            <a:spAutoFit/>
          </a:bodyPr>
          <a:lstStyle/>
          <a:p>
            <a:r>
              <a:rPr kumimoji="1" lang="ja-JP" altLang="en-US" dirty="0"/>
              <a:t>身を焦がしてしまうのではないかとあせって</a:t>
            </a:r>
            <a:endParaRPr kumimoji="1" lang="en-US" altLang="ja-JP" dirty="0"/>
          </a:p>
          <a:p>
            <a:r>
              <a:rPr lang="ja-JP" altLang="en-US" dirty="0"/>
              <a:t>しまうほどの灼熱の業火に包まれた地域。</a:t>
            </a:r>
            <a:endParaRPr lang="en-US" altLang="ja-JP" dirty="0"/>
          </a:p>
          <a:p>
            <a:r>
              <a:rPr kumimoji="1" lang="ja-JP" altLang="en-US" dirty="0"/>
              <a:t>この高い熱を利用したガラス細工はすべてが</a:t>
            </a:r>
            <a:endParaRPr kumimoji="1" lang="en-US" altLang="ja-JP" dirty="0"/>
          </a:p>
          <a:p>
            <a:r>
              <a:rPr kumimoji="1" lang="ja-JP" altLang="en-US" dirty="0"/>
              <a:t>一級品</a:t>
            </a:r>
            <a:endParaRPr kumimoji="1" lang="en-US" altLang="ja-JP" dirty="0"/>
          </a:p>
        </p:txBody>
      </p:sp>
    </p:spTree>
    <p:extLst>
      <p:ext uri="{BB962C8B-B14F-4D97-AF65-F5344CB8AC3E}">
        <p14:creationId xmlns:p14="http://schemas.microsoft.com/office/powerpoint/2010/main" val="287906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D033F30-B7E2-A3E7-E552-C242ECA419FB}"/>
              </a:ext>
            </a:extLst>
          </p:cNvPr>
          <p:cNvSpPr txBox="1"/>
          <p:nvPr/>
        </p:nvSpPr>
        <p:spPr>
          <a:xfrm>
            <a:off x="677636" y="293269"/>
            <a:ext cx="5519460" cy="584775"/>
          </a:xfrm>
          <a:prstGeom prst="rect">
            <a:avLst/>
          </a:prstGeom>
          <a:noFill/>
        </p:spPr>
        <p:txBody>
          <a:bodyPr wrap="none" rtlCol="0">
            <a:spAutoFit/>
          </a:bodyPr>
          <a:lstStyle/>
          <a:p>
            <a:r>
              <a:rPr kumimoji="1" lang="ja-JP" altLang="en-US" sz="3200" dirty="0"/>
              <a:t>主人公たちの熱いストーリー</a:t>
            </a:r>
          </a:p>
        </p:txBody>
      </p:sp>
      <p:sp>
        <p:nvSpPr>
          <p:cNvPr id="3" name="テキスト ボックス 2">
            <a:extLst>
              <a:ext uri="{FF2B5EF4-FFF2-40B4-BE49-F238E27FC236}">
                <a16:creationId xmlns:a16="http://schemas.microsoft.com/office/drawing/2014/main" id="{E67B9F47-F163-6529-F6F8-F3F9AE717A1E}"/>
              </a:ext>
            </a:extLst>
          </p:cNvPr>
          <p:cNvSpPr txBox="1"/>
          <p:nvPr/>
        </p:nvSpPr>
        <p:spPr>
          <a:xfrm>
            <a:off x="925353" y="1045029"/>
            <a:ext cx="10341293" cy="461665"/>
          </a:xfrm>
          <a:prstGeom prst="rect">
            <a:avLst/>
          </a:prstGeom>
          <a:noFill/>
        </p:spPr>
        <p:txBody>
          <a:bodyPr wrap="none" rtlCol="0">
            <a:spAutoFit/>
          </a:bodyPr>
          <a:lstStyle/>
          <a:p>
            <a:r>
              <a:rPr kumimoji="1" lang="ja-JP" altLang="en-US" sz="2400" dirty="0"/>
              <a:t>二人の主人公「グラン」「アリシア」の夢を追い求める冒険のエピソード</a:t>
            </a:r>
          </a:p>
        </p:txBody>
      </p:sp>
      <p:sp>
        <p:nvSpPr>
          <p:cNvPr id="4" name="テキスト ボックス 3">
            <a:extLst>
              <a:ext uri="{FF2B5EF4-FFF2-40B4-BE49-F238E27FC236}">
                <a16:creationId xmlns:a16="http://schemas.microsoft.com/office/drawing/2014/main" id="{9F10CDBA-AACB-3706-0C9B-539115698E10}"/>
              </a:ext>
            </a:extLst>
          </p:cNvPr>
          <p:cNvSpPr txBox="1"/>
          <p:nvPr/>
        </p:nvSpPr>
        <p:spPr>
          <a:xfrm>
            <a:off x="677636" y="2416629"/>
            <a:ext cx="4570482" cy="3170099"/>
          </a:xfrm>
          <a:prstGeom prst="rect">
            <a:avLst/>
          </a:prstGeom>
          <a:noFill/>
        </p:spPr>
        <p:txBody>
          <a:bodyPr wrap="none" rtlCol="0">
            <a:spAutoFit/>
          </a:bodyPr>
          <a:lstStyle/>
          <a:p>
            <a:r>
              <a:rPr kumimoji="1" lang="ja-JP" altLang="en-US" sz="2000" dirty="0"/>
              <a:t>「グラン」</a:t>
            </a:r>
            <a:endParaRPr kumimoji="1" lang="en-US" altLang="ja-JP" sz="2000" dirty="0"/>
          </a:p>
          <a:p>
            <a:r>
              <a:rPr lang="ja-JP" altLang="en-US" dirty="0"/>
              <a:t>性別：男</a:t>
            </a:r>
            <a:endParaRPr lang="en-US" altLang="ja-JP" dirty="0"/>
          </a:p>
          <a:p>
            <a:r>
              <a:rPr kumimoji="1" lang="ja-JP" altLang="en-US" dirty="0"/>
              <a:t>年齢：</a:t>
            </a:r>
            <a:r>
              <a:rPr kumimoji="1" lang="en-US" altLang="ja-JP" dirty="0"/>
              <a:t>17</a:t>
            </a:r>
            <a:r>
              <a:rPr lang="ja-JP" altLang="en-US" dirty="0"/>
              <a:t>歳</a:t>
            </a:r>
            <a:endParaRPr lang="en-US" altLang="ja-JP" dirty="0"/>
          </a:p>
          <a:p>
            <a:r>
              <a:rPr lang="ja-JP" altLang="en-US" dirty="0"/>
              <a:t>武器：双剣</a:t>
            </a:r>
            <a:endParaRPr lang="en-US" altLang="ja-JP" dirty="0"/>
          </a:p>
          <a:p>
            <a:r>
              <a:rPr kumimoji="1" lang="ja-JP" altLang="en-US" dirty="0"/>
              <a:t>大好きだった祖母の倉庫の中から見つけた</a:t>
            </a:r>
            <a:endParaRPr kumimoji="1" lang="en-US" altLang="ja-JP" dirty="0"/>
          </a:p>
          <a:p>
            <a:r>
              <a:rPr lang="en-US" altLang="ja-JP" dirty="0"/>
              <a:t>『</a:t>
            </a:r>
            <a:r>
              <a:rPr lang="ja-JP" altLang="en-US" dirty="0"/>
              <a:t>太陽と青空</a:t>
            </a:r>
            <a:r>
              <a:rPr lang="en-US" altLang="ja-JP" dirty="0"/>
              <a:t>』</a:t>
            </a:r>
            <a:r>
              <a:rPr lang="ja-JP" altLang="en-US" dirty="0"/>
              <a:t>の写真に魅了されその景色</a:t>
            </a:r>
            <a:endParaRPr lang="en-US" altLang="ja-JP" dirty="0"/>
          </a:p>
          <a:p>
            <a:r>
              <a:rPr kumimoji="1" lang="ja-JP" altLang="en-US" dirty="0"/>
              <a:t>を見るため冒険の旅に出た少年。旅先で</a:t>
            </a:r>
            <a:endParaRPr kumimoji="1" lang="en-US" altLang="ja-JP" dirty="0"/>
          </a:p>
          <a:p>
            <a:r>
              <a:rPr lang="ja-JP" altLang="en-US" dirty="0"/>
              <a:t>ピンチになっていたところを「アリシア」</a:t>
            </a:r>
            <a:endParaRPr lang="en-US" altLang="ja-JP" dirty="0"/>
          </a:p>
          <a:p>
            <a:r>
              <a:rPr kumimoji="1" lang="ja-JP" altLang="en-US" dirty="0"/>
              <a:t>に救われその後目的が合致したことから</a:t>
            </a:r>
            <a:endParaRPr kumimoji="1" lang="en-US" altLang="ja-JP" dirty="0"/>
          </a:p>
          <a:p>
            <a:r>
              <a:rPr kumimoji="1" lang="ja-JP" altLang="en-US" dirty="0"/>
              <a:t>共に旅をするようになる。</a:t>
            </a:r>
            <a:endParaRPr kumimoji="1" lang="en-US" altLang="ja-JP" dirty="0"/>
          </a:p>
          <a:p>
            <a:endParaRPr kumimoji="1" lang="ja-JP" altLang="en-US" dirty="0"/>
          </a:p>
        </p:txBody>
      </p:sp>
      <p:sp>
        <p:nvSpPr>
          <p:cNvPr id="5" name="テキスト ボックス 4">
            <a:extLst>
              <a:ext uri="{FF2B5EF4-FFF2-40B4-BE49-F238E27FC236}">
                <a16:creationId xmlns:a16="http://schemas.microsoft.com/office/drawing/2014/main" id="{4401BC88-14CC-C9E0-24B6-B2CCE17C16B8}"/>
              </a:ext>
            </a:extLst>
          </p:cNvPr>
          <p:cNvSpPr txBox="1"/>
          <p:nvPr/>
        </p:nvSpPr>
        <p:spPr>
          <a:xfrm>
            <a:off x="6006191" y="2416629"/>
            <a:ext cx="5262979" cy="2616101"/>
          </a:xfrm>
          <a:prstGeom prst="rect">
            <a:avLst/>
          </a:prstGeom>
          <a:noFill/>
        </p:spPr>
        <p:txBody>
          <a:bodyPr wrap="none" rtlCol="0">
            <a:spAutoFit/>
          </a:bodyPr>
          <a:lstStyle/>
          <a:p>
            <a:r>
              <a:rPr kumimoji="1" lang="ja-JP" altLang="en-US" sz="2000" dirty="0"/>
              <a:t>「アリシア」</a:t>
            </a:r>
            <a:endParaRPr kumimoji="1" lang="en-US" altLang="ja-JP" sz="2000" dirty="0"/>
          </a:p>
          <a:p>
            <a:r>
              <a:rPr lang="ja-JP" altLang="en-US" dirty="0"/>
              <a:t>性別：女</a:t>
            </a:r>
            <a:endParaRPr lang="en-US" altLang="ja-JP" dirty="0"/>
          </a:p>
          <a:p>
            <a:r>
              <a:rPr kumimoji="1" lang="ja-JP" altLang="en-US" dirty="0"/>
              <a:t>年齢：</a:t>
            </a:r>
            <a:r>
              <a:rPr kumimoji="1" lang="en-US" altLang="ja-JP" dirty="0"/>
              <a:t>17</a:t>
            </a:r>
            <a:r>
              <a:rPr kumimoji="1" lang="ja-JP" altLang="en-US" dirty="0"/>
              <a:t>歳</a:t>
            </a:r>
            <a:endParaRPr kumimoji="1" lang="en-US" altLang="ja-JP" dirty="0"/>
          </a:p>
          <a:p>
            <a:r>
              <a:rPr lang="ja-JP" altLang="en-US" dirty="0"/>
              <a:t>武器：ライフル</a:t>
            </a:r>
            <a:endParaRPr kumimoji="1" lang="en-US" altLang="ja-JP" dirty="0"/>
          </a:p>
          <a:p>
            <a:r>
              <a:rPr lang="ja-JP" altLang="en-US" dirty="0"/>
              <a:t>月は自ら光を放っているという常識に疑問を持ち</a:t>
            </a:r>
            <a:endParaRPr lang="en-US" altLang="ja-JP" dirty="0"/>
          </a:p>
          <a:p>
            <a:r>
              <a:rPr kumimoji="1" lang="ja-JP" altLang="en-US" dirty="0"/>
              <a:t>月の光の真相を解明するために</a:t>
            </a:r>
            <a:r>
              <a:rPr lang="ja-JP" altLang="en-US" dirty="0"/>
              <a:t>旅に出た少女。</a:t>
            </a:r>
            <a:endParaRPr lang="en-US" altLang="ja-JP" dirty="0"/>
          </a:p>
          <a:p>
            <a:r>
              <a:rPr kumimoji="1" lang="ja-JP" altLang="en-US" dirty="0"/>
              <a:t>「グラン」に出会い彼の探す</a:t>
            </a:r>
            <a:r>
              <a:rPr kumimoji="1" lang="en-US" altLang="ja-JP" dirty="0"/>
              <a:t>『</a:t>
            </a:r>
            <a:r>
              <a:rPr kumimoji="1" lang="ja-JP" altLang="en-US" dirty="0"/>
              <a:t>太陽</a:t>
            </a:r>
            <a:r>
              <a:rPr kumimoji="1" lang="en-US" altLang="ja-JP" dirty="0"/>
              <a:t>』</a:t>
            </a:r>
            <a:r>
              <a:rPr kumimoji="1" lang="ja-JP" altLang="en-US" dirty="0"/>
              <a:t>が自分の</a:t>
            </a:r>
            <a:endParaRPr kumimoji="1" lang="en-US" altLang="ja-JP" dirty="0"/>
          </a:p>
          <a:p>
            <a:r>
              <a:rPr lang="ja-JP" altLang="en-US" dirty="0"/>
              <a:t>追い求める月を照らす光源なのではないかと考え</a:t>
            </a:r>
            <a:endParaRPr lang="en-US" altLang="ja-JP" dirty="0"/>
          </a:p>
          <a:p>
            <a:r>
              <a:rPr kumimoji="1" lang="ja-JP" altLang="en-US" dirty="0"/>
              <a:t>彼と共に冒険をすることになる。</a:t>
            </a:r>
            <a:endParaRPr kumimoji="1" lang="en-US" altLang="ja-JP" dirty="0"/>
          </a:p>
        </p:txBody>
      </p:sp>
    </p:spTree>
    <p:extLst>
      <p:ext uri="{BB962C8B-B14F-4D97-AF65-F5344CB8AC3E}">
        <p14:creationId xmlns:p14="http://schemas.microsoft.com/office/powerpoint/2010/main" val="4037722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E107271-137A-84E0-CB4A-6474F69FB845}"/>
              </a:ext>
            </a:extLst>
          </p:cNvPr>
          <p:cNvSpPr txBox="1"/>
          <p:nvPr/>
        </p:nvSpPr>
        <p:spPr>
          <a:xfrm>
            <a:off x="693964" y="383721"/>
            <a:ext cx="4801314" cy="461665"/>
          </a:xfrm>
          <a:prstGeom prst="rect">
            <a:avLst/>
          </a:prstGeom>
          <a:noFill/>
        </p:spPr>
        <p:txBody>
          <a:bodyPr wrap="none" rtlCol="0">
            <a:spAutoFit/>
          </a:bodyPr>
          <a:lstStyle/>
          <a:p>
            <a:r>
              <a:rPr kumimoji="1" lang="ja-JP" altLang="en-US" sz="2400" dirty="0"/>
              <a:t>主人公たちの冒険を妨げる敵たち</a:t>
            </a:r>
          </a:p>
        </p:txBody>
      </p:sp>
      <p:sp>
        <p:nvSpPr>
          <p:cNvPr id="3" name="テキスト ボックス 2">
            <a:extLst>
              <a:ext uri="{FF2B5EF4-FFF2-40B4-BE49-F238E27FC236}">
                <a16:creationId xmlns:a16="http://schemas.microsoft.com/office/drawing/2014/main" id="{306CE2B9-C6B3-D3DB-7C28-9AAEA82175EC}"/>
              </a:ext>
            </a:extLst>
          </p:cNvPr>
          <p:cNvSpPr txBox="1"/>
          <p:nvPr/>
        </p:nvSpPr>
        <p:spPr>
          <a:xfrm>
            <a:off x="1845129" y="1110343"/>
            <a:ext cx="8263801" cy="646331"/>
          </a:xfrm>
          <a:prstGeom prst="rect">
            <a:avLst/>
          </a:prstGeom>
          <a:noFill/>
        </p:spPr>
        <p:txBody>
          <a:bodyPr wrap="none" rtlCol="0">
            <a:spAutoFit/>
          </a:bodyPr>
          <a:lstStyle/>
          <a:p>
            <a:r>
              <a:rPr kumimoji="1" lang="ja-JP" altLang="en-US" dirty="0"/>
              <a:t>夜の闇から生まれた凶暴な生物は「ナイト」と呼ばれる。</a:t>
            </a:r>
            <a:endParaRPr kumimoji="1" lang="en-US" altLang="ja-JP" dirty="0"/>
          </a:p>
          <a:p>
            <a:r>
              <a:rPr lang="ja-JP" altLang="en-US" dirty="0"/>
              <a:t>　　　　　　　　　　　　やつらは人間をくらう正真正銘の化け物たちである</a:t>
            </a:r>
            <a:endParaRPr kumimoji="1" lang="en-US" altLang="ja-JP" dirty="0"/>
          </a:p>
        </p:txBody>
      </p:sp>
      <p:sp>
        <p:nvSpPr>
          <p:cNvPr id="4" name="テキスト ボックス 3">
            <a:extLst>
              <a:ext uri="{FF2B5EF4-FFF2-40B4-BE49-F238E27FC236}">
                <a16:creationId xmlns:a16="http://schemas.microsoft.com/office/drawing/2014/main" id="{B72361E1-B44B-0952-0710-DF8A00A96C5F}"/>
              </a:ext>
            </a:extLst>
          </p:cNvPr>
          <p:cNvSpPr txBox="1"/>
          <p:nvPr/>
        </p:nvSpPr>
        <p:spPr>
          <a:xfrm>
            <a:off x="693963" y="2362532"/>
            <a:ext cx="4801314" cy="1508105"/>
          </a:xfrm>
          <a:prstGeom prst="rect">
            <a:avLst/>
          </a:prstGeom>
          <a:noFill/>
        </p:spPr>
        <p:txBody>
          <a:bodyPr wrap="none" rtlCol="0">
            <a:spAutoFit/>
          </a:bodyPr>
          <a:lstStyle/>
          <a:p>
            <a:r>
              <a:rPr lang="ja-JP" altLang="en-US" sz="2000" dirty="0"/>
              <a:t>「スモルダーク」</a:t>
            </a:r>
            <a:endParaRPr lang="en-US" altLang="ja-JP" sz="2000" dirty="0"/>
          </a:p>
          <a:p>
            <a:r>
              <a:rPr kumimoji="1" lang="ja-JP" altLang="en-US" dirty="0"/>
              <a:t>最初から最後まで様々な場所に滞在している</a:t>
            </a:r>
            <a:endParaRPr kumimoji="1" lang="en-US" altLang="ja-JP" dirty="0"/>
          </a:p>
          <a:p>
            <a:r>
              <a:rPr lang="ja-JP" altLang="en-US" dirty="0"/>
              <a:t>最弱のナイト。スライムのような奇妙な外見</a:t>
            </a:r>
            <a:endParaRPr lang="en-US" altLang="ja-JP" dirty="0"/>
          </a:p>
          <a:p>
            <a:r>
              <a:rPr lang="ja-JP" altLang="en-US" dirty="0"/>
              <a:t>が特徴。一体一体はとるに足らないが</a:t>
            </a:r>
            <a:endParaRPr lang="en-US" altLang="ja-JP" dirty="0"/>
          </a:p>
          <a:p>
            <a:r>
              <a:rPr kumimoji="1" lang="ja-JP" altLang="en-US" dirty="0"/>
              <a:t>束になって襲ってくると</a:t>
            </a:r>
            <a:r>
              <a:rPr kumimoji="1" lang="en-US" altLang="ja-JP" dirty="0"/>
              <a:t>…</a:t>
            </a:r>
            <a:endParaRPr kumimoji="1" lang="ja-JP" altLang="en-US" dirty="0"/>
          </a:p>
        </p:txBody>
      </p:sp>
      <p:sp>
        <p:nvSpPr>
          <p:cNvPr id="5" name="テキスト ボックス 4">
            <a:extLst>
              <a:ext uri="{FF2B5EF4-FFF2-40B4-BE49-F238E27FC236}">
                <a16:creationId xmlns:a16="http://schemas.microsoft.com/office/drawing/2014/main" id="{F92C70E8-F3C5-D465-1D43-57816B822591}"/>
              </a:ext>
            </a:extLst>
          </p:cNvPr>
          <p:cNvSpPr txBox="1"/>
          <p:nvPr/>
        </p:nvSpPr>
        <p:spPr>
          <a:xfrm>
            <a:off x="6696725" y="2362532"/>
            <a:ext cx="4570482" cy="1508105"/>
          </a:xfrm>
          <a:prstGeom prst="rect">
            <a:avLst/>
          </a:prstGeom>
          <a:noFill/>
        </p:spPr>
        <p:txBody>
          <a:bodyPr wrap="none" rtlCol="0">
            <a:spAutoFit/>
          </a:bodyPr>
          <a:lstStyle/>
          <a:p>
            <a:r>
              <a:rPr lang="ja-JP" altLang="en-US" sz="2000" dirty="0"/>
              <a:t>「ブラックスネイク」</a:t>
            </a:r>
            <a:endParaRPr lang="en-US" altLang="ja-JP" sz="2000" dirty="0"/>
          </a:p>
          <a:p>
            <a:r>
              <a:rPr lang="ja-JP" altLang="en-US" dirty="0"/>
              <a:t>文字通りの黒い蛇だが全長は人間の約２倍</a:t>
            </a:r>
            <a:endParaRPr lang="en-US" altLang="ja-JP" dirty="0"/>
          </a:p>
          <a:p>
            <a:r>
              <a:rPr lang="ja-JP" altLang="en-US" dirty="0"/>
              <a:t>以上にまでなるといわれている。こいつに</a:t>
            </a:r>
            <a:endParaRPr lang="en-US" altLang="ja-JP" dirty="0"/>
          </a:p>
          <a:p>
            <a:r>
              <a:rPr lang="ja-JP" altLang="en-US" dirty="0"/>
              <a:t>捕まったが最後その人間の体は絞られた</a:t>
            </a:r>
            <a:endParaRPr lang="en-US" altLang="ja-JP" dirty="0"/>
          </a:p>
          <a:p>
            <a:r>
              <a:rPr lang="ja-JP" altLang="en-US" dirty="0"/>
              <a:t>雑巾のようになってしまう</a:t>
            </a:r>
            <a:r>
              <a:rPr lang="en-US" altLang="ja-JP" dirty="0"/>
              <a:t>…</a:t>
            </a:r>
          </a:p>
        </p:txBody>
      </p:sp>
      <p:sp>
        <p:nvSpPr>
          <p:cNvPr id="6" name="テキスト ボックス 5">
            <a:extLst>
              <a:ext uri="{FF2B5EF4-FFF2-40B4-BE49-F238E27FC236}">
                <a16:creationId xmlns:a16="http://schemas.microsoft.com/office/drawing/2014/main" id="{9358CE88-87C6-DE74-D6AD-1B0E305E1FC3}"/>
              </a:ext>
            </a:extLst>
          </p:cNvPr>
          <p:cNvSpPr txBox="1"/>
          <p:nvPr/>
        </p:nvSpPr>
        <p:spPr>
          <a:xfrm>
            <a:off x="751114" y="4495468"/>
            <a:ext cx="4801314" cy="1508105"/>
          </a:xfrm>
          <a:prstGeom prst="rect">
            <a:avLst/>
          </a:prstGeom>
          <a:noFill/>
        </p:spPr>
        <p:txBody>
          <a:bodyPr wrap="none" rtlCol="0">
            <a:spAutoFit/>
          </a:bodyPr>
          <a:lstStyle/>
          <a:p>
            <a:r>
              <a:rPr kumimoji="1" lang="ja-JP" altLang="en-US" sz="2000" dirty="0"/>
              <a:t>「スパイダーノワール」</a:t>
            </a:r>
            <a:endParaRPr kumimoji="1" lang="en-US" altLang="ja-JP" sz="2000" dirty="0"/>
          </a:p>
          <a:p>
            <a:r>
              <a:rPr lang="ja-JP" altLang="en-US" dirty="0"/>
              <a:t>この蜘蛛は夜の闇にまぎれて巣を作りそこに</a:t>
            </a:r>
            <a:endParaRPr lang="en-US" altLang="ja-JP" dirty="0"/>
          </a:p>
          <a:p>
            <a:r>
              <a:rPr kumimoji="1" lang="ja-JP" altLang="en-US" dirty="0"/>
              <a:t>かかった人間を食べるおぞましいナイト。</a:t>
            </a:r>
            <a:endParaRPr kumimoji="1" lang="en-US" altLang="ja-JP" dirty="0"/>
          </a:p>
          <a:p>
            <a:r>
              <a:rPr lang="ja-JP" altLang="en-US" dirty="0"/>
              <a:t>巣を破壊したとしても粘着性の高い蜘蛛糸を</a:t>
            </a:r>
            <a:endParaRPr lang="en-US" altLang="ja-JP" dirty="0"/>
          </a:p>
          <a:p>
            <a:r>
              <a:rPr kumimoji="1" lang="ja-JP" altLang="en-US" dirty="0"/>
              <a:t>飛ばしてくるため一切の油断は許されない</a:t>
            </a:r>
            <a:r>
              <a:rPr kumimoji="1" lang="en-US" altLang="ja-JP" dirty="0"/>
              <a:t>…</a:t>
            </a:r>
            <a:endParaRPr kumimoji="1" lang="ja-JP" altLang="en-US" dirty="0"/>
          </a:p>
        </p:txBody>
      </p:sp>
      <p:sp>
        <p:nvSpPr>
          <p:cNvPr id="7" name="テキスト ボックス 6">
            <a:extLst>
              <a:ext uri="{FF2B5EF4-FFF2-40B4-BE49-F238E27FC236}">
                <a16:creationId xmlns:a16="http://schemas.microsoft.com/office/drawing/2014/main" id="{24AE3CFE-FF3E-98E3-1AA8-9E461F0BF91B}"/>
              </a:ext>
            </a:extLst>
          </p:cNvPr>
          <p:cNvSpPr txBox="1"/>
          <p:nvPr/>
        </p:nvSpPr>
        <p:spPr>
          <a:xfrm>
            <a:off x="6639574" y="4476495"/>
            <a:ext cx="4801314" cy="1508105"/>
          </a:xfrm>
          <a:prstGeom prst="rect">
            <a:avLst/>
          </a:prstGeom>
          <a:noFill/>
        </p:spPr>
        <p:txBody>
          <a:bodyPr wrap="none" rtlCol="0">
            <a:spAutoFit/>
          </a:bodyPr>
          <a:lstStyle/>
          <a:p>
            <a:r>
              <a:rPr lang="ja-JP" altLang="en-US" sz="2000" dirty="0"/>
              <a:t>「ネグロンドール」</a:t>
            </a:r>
            <a:endParaRPr lang="en-US" altLang="ja-JP" sz="2000" dirty="0"/>
          </a:p>
          <a:p>
            <a:r>
              <a:rPr kumimoji="1" lang="ja-JP" altLang="en-US" dirty="0"/>
              <a:t>捨てられた人形にナイトがとりついたことで</a:t>
            </a:r>
            <a:endParaRPr kumimoji="1" lang="en-US" altLang="ja-JP" dirty="0"/>
          </a:p>
          <a:p>
            <a:r>
              <a:rPr kumimoji="1" lang="ja-JP" altLang="en-US" dirty="0"/>
              <a:t>生まれた特殊なナイト。ただ攻撃するだけで</a:t>
            </a:r>
            <a:endParaRPr kumimoji="1" lang="en-US" altLang="ja-JP" dirty="0"/>
          </a:p>
          <a:p>
            <a:r>
              <a:rPr lang="ja-JP" altLang="en-US" dirty="0"/>
              <a:t>は倒せず人形の体から一度追い出さなければ</a:t>
            </a:r>
            <a:endParaRPr lang="en-US" altLang="ja-JP" dirty="0"/>
          </a:p>
          <a:p>
            <a:r>
              <a:rPr kumimoji="1" lang="ja-JP" altLang="en-US" dirty="0"/>
              <a:t>本体にダメージを与えることはできない</a:t>
            </a:r>
          </a:p>
        </p:txBody>
      </p:sp>
    </p:spTree>
    <p:extLst>
      <p:ext uri="{BB962C8B-B14F-4D97-AF65-F5344CB8AC3E}">
        <p14:creationId xmlns:p14="http://schemas.microsoft.com/office/powerpoint/2010/main" val="251939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3E3845D-638A-0AF0-CB8E-4DA5A4B15477}"/>
              </a:ext>
            </a:extLst>
          </p:cNvPr>
          <p:cNvSpPr txBox="1"/>
          <p:nvPr/>
        </p:nvSpPr>
        <p:spPr>
          <a:xfrm>
            <a:off x="881743" y="318406"/>
            <a:ext cx="2031325" cy="461665"/>
          </a:xfrm>
          <a:prstGeom prst="rect">
            <a:avLst/>
          </a:prstGeom>
          <a:noFill/>
        </p:spPr>
        <p:txBody>
          <a:bodyPr wrap="none" rtlCol="0">
            <a:spAutoFit/>
          </a:bodyPr>
          <a:lstStyle/>
          <a:p>
            <a:r>
              <a:rPr kumimoji="1" lang="ja-JP" altLang="en-US" sz="2400" dirty="0"/>
              <a:t>ゲームの詳細</a:t>
            </a:r>
          </a:p>
        </p:txBody>
      </p:sp>
      <p:sp>
        <p:nvSpPr>
          <p:cNvPr id="3" name="テキスト ボックス 2">
            <a:extLst>
              <a:ext uri="{FF2B5EF4-FFF2-40B4-BE49-F238E27FC236}">
                <a16:creationId xmlns:a16="http://schemas.microsoft.com/office/drawing/2014/main" id="{27F21074-D0B0-1276-7DB8-94AAB7E906BC}"/>
              </a:ext>
            </a:extLst>
          </p:cNvPr>
          <p:cNvSpPr txBox="1"/>
          <p:nvPr/>
        </p:nvSpPr>
        <p:spPr>
          <a:xfrm>
            <a:off x="881743" y="955221"/>
            <a:ext cx="11264622" cy="1200329"/>
          </a:xfrm>
          <a:prstGeom prst="rect">
            <a:avLst/>
          </a:prstGeom>
          <a:noFill/>
        </p:spPr>
        <p:txBody>
          <a:bodyPr wrap="none" rtlCol="0">
            <a:spAutoFit/>
          </a:bodyPr>
          <a:lstStyle/>
          <a:p>
            <a:r>
              <a:rPr lang="ja-JP" altLang="en-US" dirty="0"/>
              <a:t>推奨</a:t>
            </a:r>
            <a:r>
              <a:rPr kumimoji="1" lang="ja-JP" altLang="en-US" dirty="0"/>
              <a:t>プレイ人数：１～４人</a:t>
            </a:r>
            <a:endParaRPr kumimoji="1" lang="en-US" altLang="ja-JP" dirty="0"/>
          </a:p>
          <a:p>
            <a:r>
              <a:rPr lang="ja-JP" altLang="en-US" dirty="0"/>
              <a:t>　　　　　　　（基本的なプレイは一人で十分にたのしむことができるが他の人とマルチができるシステム</a:t>
            </a:r>
            <a:endParaRPr lang="en-US" altLang="ja-JP" dirty="0"/>
          </a:p>
          <a:p>
            <a:r>
              <a:rPr lang="ja-JP" altLang="en-US" dirty="0"/>
              <a:t>　　　　　　　　にすることでゲームに興味がなかった人でもオンラインで友達と遊びたいと思ってゲーム</a:t>
            </a:r>
            <a:endParaRPr lang="en-US" altLang="ja-JP" dirty="0"/>
          </a:p>
          <a:p>
            <a:r>
              <a:rPr lang="ja-JP" altLang="en-US" dirty="0"/>
              <a:t>　　　　　　　　を手にする機会を増やすきっかけにできるのではないかと考えたから。）</a:t>
            </a:r>
            <a:endParaRPr kumimoji="1" lang="ja-JP" altLang="en-US" dirty="0"/>
          </a:p>
        </p:txBody>
      </p:sp>
      <p:sp>
        <p:nvSpPr>
          <p:cNvPr id="4" name="テキスト ボックス 3">
            <a:extLst>
              <a:ext uri="{FF2B5EF4-FFF2-40B4-BE49-F238E27FC236}">
                <a16:creationId xmlns:a16="http://schemas.microsoft.com/office/drawing/2014/main" id="{AD5A297B-0035-89E0-F309-EA9675DF09A4}"/>
              </a:ext>
            </a:extLst>
          </p:cNvPr>
          <p:cNvSpPr txBox="1"/>
          <p:nvPr/>
        </p:nvSpPr>
        <p:spPr>
          <a:xfrm>
            <a:off x="881743" y="2671125"/>
            <a:ext cx="10572125" cy="2031325"/>
          </a:xfrm>
          <a:prstGeom prst="rect">
            <a:avLst/>
          </a:prstGeom>
          <a:noFill/>
        </p:spPr>
        <p:txBody>
          <a:bodyPr wrap="none" rtlCol="0">
            <a:spAutoFit/>
          </a:bodyPr>
          <a:lstStyle/>
          <a:p>
            <a:r>
              <a:rPr kumimoji="1" lang="ja-JP" altLang="en-US" dirty="0"/>
              <a:t>プレイ可能ハード：任天堂</a:t>
            </a:r>
            <a:r>
              <a:rPr kumimoji="1" lang="en-US" altLang="ja-JP" dirty="0"/>
              <a:t>switch</a:t>
            </a:r>
          </a:p>
          <a:p>
            <a:r>
              <a:rPr lang="ja-JP" altLang="en-US" dirty="0"/>
              <a:t>　　　　　　　　　</a:t>
            </a:r>
            <a:r>
              <a:rPr lang="en-US" altLang="ja-JP" dirty="0"/>
              <a:t>PS</a:t>
            </a:r>
            <a:r>
              <a:rPr lang="ja-JP" altLang="en-US" dirty="0"/>
              <a:t>４</a:t>
            </a:r>
            <a:r>
              <a:rPr lang="en-US" altLang="ja-JP" dirty="0"/>
              <a:t>/5</a:t>
            </a:r>
          </a:p>
          <a:p>
            <a:r>
              <a:rPr kumimoji="1" lang="en-US" altLang="ja-JP" dirty="0"/>
              <a:t>                                Xbox</a:t>
            </a:r>
          </a:p>
          <a:p>
            <a:r>
              <a:rPr lang="en-US" altLang="ja-JP" dirty="0"/>
              <a:t>                                steam</a:t>
            </a:r>
            <a:r>
              <a:rPr lang="ja-JP" altLang="en-US" dirty="0"/>
              <a:t>　　　等</a:t>
            </a:r>
            <a:endParaRPr lang="en-US" altLang="ja-JP" dirty="0"/>
          </a:p>
          <a:p>
            <a:r>
              <a:rPr lang="ja-JP" altLang="en-US" dirty="0"/>
              <a:t>　　　　　　　　（コンシューマゲームとして長時間かけてじっくりとプレイできるゲームなので</a:t>
            </a:r>
            <a:endParaRPr lang="en-US" altLang="ja-JP" dirty="0"/>
          </a:p>
          <a:p>
            <a:r>
              <a:rPr lang="ja-JP" altLang="en-US" dirty="0"/>
              <a:t>　　　　　　　　　隙間時間にコツコツとできたほうが満足度の高いスマートフォン系のハードで</a:t>
            </a:r>
            <a:endParaRPr lang="en-US" altLang="ja-JP" dirty="0"/>
          </a:p>
          <a:p>
            <a:r>
              <a:rPr lang="ja-JP" altLang="en-US" dirty="0"/>
              <a:t>　　　　　　　　　リリースをしてもユーザーに喜んでもらいにくいのではないかと考えたから。）</a:t>
            </a:r>
            <a:endParaRPr lang="en-US" altLang="ja-JP" dirty="0"/>
          </a:p>
        </p:txBody>
      </p:sp>
      <p:sp>
        <p:nvSpPr>
          <p:cNvPr id="5" name="テキスト ボックス 4">
            <a:extLst>
              <a:ext uri="{FF2B5EF4-FFF2-40B4-BE49-F238E27FC236}">
                <a16:creationId xmlns:a16="http://schemas.microsoft.com/office/drawing/2014/main" id="{202BE595-AEB5-E383-8A28-CC3C7428A6EC}"/>
              </a:ext>
            </a:extLst>
          </p:cNvPr>
          <p:cNvSpPr txBox="1"/>
          <p:nvPr/>
        </p:nvSpPr>
        <p:spPr>
          <a:xfrm>
            <a:off x="881743" y="5273950"/>
            <a:ext cx="10572125" cy="1200329"/>
          </a:xfrm>
          <a:prstGeom prst="rect">
            <a:avLst/>
          </a:prstGeom>
          <a:noFill/>
        </p:spPr>
        <p:txBody>
          <a:bodyPr wrap="none" rtlCol="0">
            <a:spAutoFit/>
          </a:bodyPr>
          <a:lstStyle/>
          <a:p>
            <a:r>
              <a:rPr kumimoji="1" lang="ja-JP" altLang="en-US" dirty="0"/>
              <a:t>ターゲット層：ソシャゲが苦手な中高生</a:t>
            </a:r>
            <a:endParaRPr kumimoji="1" lang="en-US" altLang="ja-JP" dirty="0"/>
          </a:p>
          <a:p>
            <a:r>
              <a:rPr lang="ja-JP" altLang="en-US" dirty="0"/>
              <a:t>　　　　　　（課金をしなければ好きなキャラが使えなかったり強くなれないソシャゲに対して</a:t>
            </a:r>
            <a:endParaRPr lang="en-US" altLang="ja-JP" dirty="0"/>
          </a:p>
          <a:p>
            <a:r>
              <a:rPr lang="ja-JP" altLang="en-US" dirty="0"/>
              <a:t>　　　　　　　お金を使うことに抵抗があったり苦手意識がり、なおかつお金をあまりもっていない</a:t>
            </a:r>
            <a:endParaRPr lang="en-US" altLang="ja-JP" dirty="0"/>
          </a:p>
          <a:p>
            <a:r>
              <a:rPr lang="ja-JP" altLang="en-US" dirty="0"/>
              <a:t>　　　　　　　学生をターゲットにしています。）</a:t>
            </a:r>
            <a:endParaRPr kumimoji="1" lang="ja-JP" altLang="en-US" dirty="0"/>
          </a:p>
        </p:txBody>
      </p:sp>
    </p:spTree>
    <p:extLst>
      <p:ext uri="{BB962C8B-B14F-4D97-AF65-F5344CB8AC3E}">
        <p14:creationId xmlns:p14="http://schemas.microsoft.com/office/powerpoint/2010/main" val="1040329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9ED7838-1C5A-27E2-4BDC-E549F5B14A2C}"/>
              </a:ext>
            </a:extLst>
          </p:cNvPr>
          <p:cNvSpPr txBox="1"/>
          <p:nvPr/>
        </p:nvSpPr>
        <p:spPr>
          <a:xfrm>
            <a:off x="729842" y="385894"/>
            <a:ext cx="3057247" cy="584775"/>
          </a:xfrm>
          <a:prstGeom prst="rect">
            <a:avLst/>
          </a:prstGeom>
          <a:noFill/>
        </p:spPr>
        <p:txBody>
          <a:bodyPr wrap="none" rtlCol="0">
            <a:spAutoFit/>
          </a:bodyPr>
          <a:lstStyle/>
          <a:p>
            <a:r>
              <a:rPr kumimoji="1" lang="ja-JP" altLang="en-US" sz="3200" dirty="0"/>
              <a:t>ゲームサイクル</a:t>
            </a:r>
          </a:p>
        </p:txBody>
      </p:sp>
      <p:sp>
        <p:nvSpPr>
          <p:cNvPr id="4" name="テキスト ボックス 3">
            <a:extLst>
              <a:ext uri="{FF2B5EF4-FFF2-40B4-BE49-F238E27FC236}">
                <a16:creationId xmlns:a16="http://schemas.microsoft.com/office/drawing/2014/main" id="{50CE4F99-F43B-8576-B701-E9F3A6FEAE71}"/>
              </a:ext>
            </a:extLst>
          </p:cNvPr>
          <p:cNvSpPr txBox="1"/>
          <p:nvPr/>
        </p:nvSpPr>
        <p:spPr>
          <a:xfrm>
            <a:off x="5790518" y="1700722"/>
            <a:ext cx="5416868" cy="461665"/>
          </a:xfrm>
          <a:prstGeom prst="rect">
            <a:avLst/>
          </a:prstGeom>
          <a:noFill/>
        </p:spPr>
        <p:txBody>
          <a:bodyPr wrap="none" rtlCol="0">
            <a:spAutoFit/>
          </a:bodyPr>
          <a:lstStyle/>
          <a:p>
            <a:r>
              <a:rPr kumimoji="1" lang="ja-JP" altLang="en-US" sz="2400" dirty="0"/>
              <a:t>ストーリーを進めて新しいステージへ</a:t>
            </a:r>
          </a:p>
        </p:txBody>
      </p:sp>
      <p:sp>
        <p:nvSpPr>
          <p:cNvPr id="7" name="テキスト ボックス 6">
            <a:extLst>
              <a:ext uri="{FF2B5EF4-FFF2-40B4-BE49-F238E27FC236}">
                <a16:creationId xmlns:a16="http://schemas.microsoft.com/office/drawing/2014/main" id="{4C37BD68-C71A-87E4-D9B8-CD0E8847AC44}"/>
              </a:ext>
            </a:extLst>
          </p:cNvPr>
          <p:cNvSpPr txBox="1"/>
          <p:nvPr/>
        </p:nvSpPr>
        <p:spPr>
          <a:xfrm>
            <a:off x="986097" y="1742692"/>
            <a:ext cx="3262432" cy="461665"/>
          </a:xfrm>
          <a:prstGeom prst="rect">
            <a:avLst/>
          </a:prstGeom>
          <a:noFill/>
        </p:spPr>
        <p:txBody>
          <a:bodyPr wrap="none" rtlCol="0">
            <a:spAutoFit/>
          </a:bodyPr>
          <a:lstStyle/>
          <a:p>
            <a:r>
              <a:rPr kumimoji="1" lang="ja-JP" altLang="en-US" sz="2400" dirty="0"/>
              <a:t>ステージをクリアする</a:t>
            </a:r>
          </a:p>
        </p:txBody>
      </p:sp>
      <p:sp>
        <p:nvSpPr>
          <p:cNvPr id="12" name="矢印: 右 11">
            <a:extLst>
              <a:ext uri="{FF2B5EF4-FFF2-40B4-BE49-F238E27FC236}">
                <a16:creationId xmlns:a16="http://schemas.microsoft.com/office/drawing/2014/main" id="{15C91722-5DE1-5B9B-8B1D-C1CA4FB73D4E}"/>
              </a:ext>
            </a:extLst>
          </p:cNvPr>
          <p:cNvSpPr/>
          <p:nvPr/>
        </p:nvSpPr>
        <p:spPr>
          <a:xfrm>
            <a:off x="4376048" y="1930767"/>
            <a:ext cx="1286950" cy="2449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F0D1FF54-6407-FE8B-8FE8-DEFFD3EC404D}"/>
              </a:ext>
            </a:extLst>
          </p:cNvPr>
          <p:cNvSpPr/>
          <p:nvPr/>
        </p:nvSpPr>
        <p:spPr>
          <a:xfrm rot="10800000">
            <a:off x="4376048" y="1657178"/>
            <a:ext cx="1286950" cy="2449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57B7B45A-2843-00FE-49D6-04758B18D4A8}"/>
              </a:ext>
            </a:extLst>
          </p:cNvPr>
          <p:cNvSpPr/>
          <p:nvPr/>
        </p:nvSpPr>
        <p:spPr>
          <a:xfrm>
            <a:off x="4841949" y="2309964"/>
            <a:ext cx="355148" cy="12246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BAB55C1B-FA88-3109-A060-AB1EAA208A27}"/>
              </a:ext>
            </a:extLst>
          </p:cNvPr>
          <p:cNvSpPr txBox="1"/>
          <p:nvPr/>
        </p:nvSpPr>
        <p:spPr>
          <a:xfrm>
            <a:off x="5660482" y="2543522"/>
            <a:ext cx="1313180" cy="769441"/>
          </a:xfrm>
          <a:prstGeom prst="rect">
            <a:avLst/>
          </a:prstGeom>
          <a:noFill/>
        </p:spPr>
        <p:txBody>
          <a:bodyPr wrap="none" rtlCol="0">
            <a:spAutoFit/>
          </a:bodyPr>
          <a:lstStyle/>
          <a:p>
            <a:r>
              <a:rPr kumimoji="1" lang="ja-JP" altLang="en-US" sz="4400" dirty="0"/>
              <a:t>敗北</a:t>
            </a:r>
          </a:p>
        </p:txBody>
      </p:sp>
      <p:sp>
        <p:nvSpPr>
          <p:cNvPr id="18" name="テキスト ボックス 17">
            <a:extLst>
              <a:ext uri="{FF2B5EF4-FFF2-40B4-BE49-F238E27FC236}">
                <a16:creationId xmlns:a16="http://schemas.microsoft.com/office/drawing/2014/main" id="{6026B3BB-5C1F-9E62-A37A-4762161D8CFC}"/>
              </a:ext>
            </a:extLst>
          </p:cNvPr>
          <p:cNvSpPr txBox="1"/>
          <p:nvPr/>
        </p:nvSpPr>
        <p:spPr>
          <a:xfrm>
            <a:off x="3490899" y="3761090"/>
            <a:ext cx="3057247" cy="584775"/>
          </a:xfrm>
          <a:prstGeom prst="rect">
            <a:avLst/>
          </a:prstGeom>
          <a:noFill/>
        </p:spPr>
        <p:txBody>
          <a:bodyPr wrap="none" rtlCol="0">
            <a:spAutoFit/>
          </a:bodyPr>
          <a:lstStyle/>
          <a:p>
            <a:r>
              <a:rPr kumimoji="1" lang="ja-JP" altLang="en-US" sz="3200" dirty="0"/>
              <a:t>キャラ育成不足</a:t>
            </a:r>
          </a:p>
        </p:txBody>
      </p:sp>
      <p:sp>
        <p:nvSpPr>
          <p:cNvPr id="20" name="テキスト ボックス 19">
            <a:extLst>
              <a:ext uri="{FF2B5EF4-FFF2-40B4-BE49-F238E27FC236}">
                <a16:creationId xmlns:a16="http://schemas.microsoft.com/office/drawing/2014/main" id="{2BC42116-5B3A-CCE9-C260-3EBA5E807E2F}"/>
              </a:ext>
            </a:extLst>
          </p:cNvPr>
          <p:cNvSpPr txBox="1"/>
          <p:nvPr/>
        </p:nvSpPr>
        <p:spPr>
          <a:xfrm>
            <a:off x="2642551" y="4424095"/>
            <a:ext cx="5109091" cy="1938992"/>
          </a:xfrm>
          <a:prstGeom prst="rect">
            <a:avLst/>
          </a:prstGeom>
          <a:noFill/>
        </p:spPr>
        <p:txBody>
          <a:bodyPr wrap="none" rtlCol="0">
            <a:spAutoFit/>
          </a:bodyPr>
          <a:lstStyle/>
          <a:p>
            <a:r>
              <a:rPr lang="ja-JP" altLang="en-US" sz="2400" dirty="0"/>
              <a:t>・キャラクターのレベル上げ</a:t>
            </a:r>
            <a:endParaRPr lang="en-US" altLang="ja-JP" sz="2400" dirty="0"/>
          </a:p>
          <a:p>
            <a:r>
              <a:rPr kumimoji="1" lang="ja-JP" altLang="en-US" sz="2400" dirty="0"/>
              <a:t>　→前のステージに戻って評価を</a:t>
            </a:r>
            <a:endParaRPr kumimoji="1" lang="en-US" altLang="ja-JP" sz="2400" dirty="0"/>
          </a:p>
          <a:p>
            <a:r>
              <a:rPr lang="ja-JP" altLang="en-US" sz="2400" dirty="0"/>
              <a:t>　　上げなおす</a:t>
            </a:r>
            <a:endParaRPr lang="en-US" altLang="ja-JP" sz="2400" dirty="0"/>
          </a:p>
          <a:p>
            <a:r>
              <a:rPr kumimoji="1" lang="ja-JP" altLang="en-US" sz="2400" dirty="0"/>
              <a:t>　→素材を入手してキャラクターの</a:t>
            </a:r>
            <a:endParaRPr kumimoji="1" lang="en-US" altLang="ja-JP" sz="2400" dirty="0"/>
          </a:p>
          <a:p>
            <a:r>
              <a:rPr lang="ja-JP" altLang="en-US" sz="2400" dirty="0"/>
              <a:t>　　装備を強化</a:t>
            </a:r>
            <a:endParaRPr kumimoji="1" lang="ja-JP" altLang="en-US" sz="2400" dirty="0"/>
          </a:p>
        </p:txBody>
      </p:sp>
      <p:sp>
        <p:nvSpPr>
          <p:cNvPr id="21" name="矢印: 下 20">
            <a:extLst>
              <a:ext uri="{FF2B5EF4-FFF2-40B4-BE49-F238E27FC236}">
                <a16:creationId xmlns:a16="http://schemas.microsoft.com/office/drawing/2014/main" id="{C294AB05-D2B0-8147-C94F-43EAD3A531FE}"/>
              </a:ext>
            </a:extLst>
          </p:cNvPr>
          <p:cNvSpPr/>
          <p:nvPr/>
        </p:nvSpPr>
        <p:spPr>
          <a:xfrm rot="8532905">
            <a:off x="2194728" y="2256358"/>
            <a:ext cx="355148" cy="22126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5143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183BC8C-3B05-22CA-7EE5-FF663D52EC2B}"/>
              </a:ext>
            </a:extLst>
          </p:cNvPr>
          <p:cNvSpPr txBox="1"/>
          <p:nvPr/>
        </p:nvSpPr>
        <p:spPr>
          <a:xfrm>
            <a:off x="734785" y="465063"/>
            <a:ext cx="2236510" cy="584775"/>
          </a:xfrm>
          <a:prstGeom prst="rect">
            <a:avLst/>
          </a:prstGeom>
          <a:noFill/>
        </p:spPr>
        <p:txBody>
          <a:bodyPr wrap="none" rtlCol="0">
            <a:spAutoFit/>
          </a:bodyPr>
          <a:lstStyle/>
          <a:p>
            <a:r>
              <a:rPr kumimoji="1" lang="ja-JP" altLang="en-US" sz="3200" dirty="0"/>
              <a:t>ゲーム説明</a:t>
            </a:r>
            <a:endParaRPr kumimoji="1" lang="en-US" altLang="ja-JP" sz="3200" dirty="0"/>
          </a:p>
        </p:txBody>
      </p:sp>
      <p:sp>
        <p:nvSpPr>
          <p:cNvPr id="3" name="テキスト ボックス 2">
            <a:extLst>
              <a:ext uri="{FF2B5EF4-FFF2-40B4-BE49-F238E27FC236}">
                <a16:creationId xmlns:a16="http://schemas.microsoft.com/office/drawing/2014/main" id="{84571CBC-9407-CFC1-2995-9FD33F48FEAB}"/>
              </a:ext>
            </a:extLst>
          </p:cNvPr>
          <p:cNvSpPr txBox="1"/>
          <p:nvPr/>
        </p:nvSpPr>
        <p:spPr>
          <a:xfrm>
            <a:off x="734785" y="1419170"/>
            <a:ext cx="11264622" cy="461665"/>
          </a:xfrm>
          <a:prstGeom prst="rect">
            <a:avLst/>
          </a:prstGeom>
          <a:noFill/>
        </p:spPr>
        <p:txBody>
          <a:bodyPr wrap="none" rtlCol="0">
            <a:spAutoFit/>
          </a:bodyPr>
          <a:lstStyle/>
          <a:p>
            <a:r>
              <a:rPr kumimoji="1" lang="ja-JP" altLang="en-US" sz="2400" dirty="0"/>
              <a:t>このゲームは横スクロールマップを進んでゴールにたどり着くことが目的です。</a:t>
            </a:r>
          </a:p>
        </p:txBody>
      </p:sp>
      <p:sp>
        <p:nvSpPr>
          <p:cNvPr id="4" name="テキスト ボックス 3">
            <a:extLst>
              <a:ext uri="{FF2B5EF4-FFF2-40B4-BE49-F238E27FC236}">
                <a16:creationId xmlns:a16="http://schemas.microsoft.com/office/drawing/2014/main" id="{21706773-DCDE-08C1-0337-66D2F6C2FD56}"/>
              </a:ext>
            </a:extLst>
          </p:cNvPr>
          <p:cNvSpPr txBox="1"/>
          <p:nvPr/>
        </p:nvSpPr>
        <p:spPr>
          <a:xfrm>
            <a:off x="1110343" y="2296333"/>
            <a:ext cx="9725739" cy="1938992"/>
          </a:xfrm>
          <a:prstGeom prst="rect">
            <a:avLst/>
          </a:prstGeom>
          <a:noFill/>
        </p:spPr>
        <p:txBody>
          <a:bodyPr wrap="none" rtlCol="0">
            <a:spAutoFit/>
          </a:bodyPr>
          <a:lstStyle/>
          <a:p>
            <a:r>
              <a:rPr lang="ja-JP" altLang="en-US" sz="2400" dirty="0"/>
              <a:t>マップにはそれぞれに星１～３で表される評価というものがあり</a:t>
            </a:r>
            <a:endParaRPr lang="en-US" altLang="ja-JP" sz="2400" dirty="0"/>
          </a:p>
          <a:p>
            <a:r>
              <a:rPr kumimoji="1" lang="ja-JP" altLang="en-US" sz="2400" dirty="0"/>
              <a:t>この評価で得られた星の数でキャラクターのレベルが上がっていく。</a:t>
            </a:r>
            <a:endParaRPr kumimoji="1" lang="en-US" altLang="ja-JP" sz="2400" dirty="0"/>
          </a:p>
          <a:p>
            <a:r>
              <a:rPr lang="ja-JP" altLang="en-US" sz="2400" dirty="0"/>
              <a:t>また一度クリアしたマップは再度挑戦することができるので評価が</a:t>
            </a:r>
            <a:endParaRPr lang="en-US" altLang="ja-JP" sz="2400" dirty="0"/>
          </a:p>
          <a:p>
            <a:r>
              <a:rPr kumimoji="1" lang="ja-JP" altLang="en-US" sz="2400" dirty="0"/>
              <a:t>低い状態で何とかクリアするのがやっとのマップでも何度も挑戦し</a:t>
            </a:r>
            <a:endParaRPr kumimoji="1" lang="en-US" altLang="ja-JP" sz="2400" dirty="0"/>
          </a:p>
          <a:p>
            <a:r>
              <a:rPr kumimoji="1" lang="ja-JP" altLang="en-US" sz="2400" dirty="0"/>
              <a:t>て</a:t>
            </a:r>
            <a:r>
              <a:rPr lang="ja-JP" altLang="en-US" sz="2400" dirty="0"/>
              <a:t>星３クリアができるように頑張れる。</a:t>
            </a:r>
            <a:endParaRPr kumimoji="1" lang="ja-JP" altLang="en-US" sz="2400" dirty="0"/>
          </a:p>
        </p:txBody>
      </p:sp>
      <p:sp>
        <p:nvSpPr>
          <p:cNvPr id="5" name="テキスト ボックス 4">
            <a:extLst>
              <a:ext uri="{FF2B5EF4-FFF2-40B4-BE49-F238E27FC236}">
                <a16:creationId xmlns:a16="http://schemas.microsoft.com/office/drawing/2014/main" id="{D7B46878-7E41-441D-9FF0-C694573D5DF1}"/>
              </a:ext>
            </a:extLst>
          </p:cNvPr>
          <p:cNvSpPr txBox="1"/>
          <p:nvPr/>
        </p:nvSpPr>
        <p:spPr>
          <a:xfrm>
            <a:off x="1110343" y="4604657"/>
            <a:ext cx="9417963" cy="1569660"/>
          </a:xfrm>
          <a:prstGeom prst="rect">
            <a:avLst/>
          </a:prstGeom>
          <a:noFill/>
        </p:spPr>
        <p:txBody>
          <a:bodyPr wrap="none" rtlCol="0">
            <a:spAutoFit/>
          </a:bodyPr>
          <a:lstStyle/>
          <a:p>
            <a:r>
              <a:rPr lang="ja-JP" altLang="en-US" sz="2400" dirty="0"/>
              <a:t>マップ内に現れる敵を倒すと一定の確率で素材を落とすことがあり</a:t>
            </a:r>
            <a:endParaRPr lang="en-US" altLang="ja-JP" sz="2400" dirty="0"/>
          </a:p>
          <a:p>
            <a:r>
              <a:rPr kumimoji="1" lang="ja-JP" altLang="en-US" sz="2400" dirty="0"/>
              <a:t>その素材を使うことでプレイヤーはキャラクターの武器や装備を</a:t>
            </a:r>
            <a:endParaRPr kumimoji="1" lang="en-US" altLang="ja-JP" sz="2400" dirty="0"/>
          </a:p>
          <a:p>
            <a:r>
              <a:rPr lang="ja-JP" altLang="en-US" sz="2400" dirty="0"/>
              <a:t>新しく作ったり既存の装備をパワーアップさせることでより攻略を</a:t>
            </a:r>
            <a:endParaRPr lang="en-US" altLang="ja-JP" sz="2400" dirty="0"/>
          </a:p>
          <a:p>
            <a:r>
              <a:rPr kumimoji="1" lang="ja-JP" altLang="en-US" sz="2400" dirty="0"/>
              <a:t>スムーズに行えるようになる。</a:t>
            </a:r>
            <a:endParaRPr kumimoji="1" lang="en-US" altLang="ja-JP" sz="2400" dirty="0"/>
          </a:p>
        </p:txBody>
      </p:sp>
    </p:spTree>
    <p:extLst>
      <p:ext uri="{BB962C8B-B14F-4D97-AF65-F5344CB8AC3E}">
        <p14:creationId xmlns:p14="http://schemas.microsoft.com/office/powerpoint/2010/main" val="31156772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2013</TotalTime>
  <Words>1256</Words>
  <Application>Microsoft Office PowerPoint</Application>
  <PresentationFormat>ワイド画面</PresentationFormat>
  <Paragraphs>138</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杉中 恭大</dc:creator>
  <cp:lastModifiedBy>杉中 恭大</cp:lastModifiedBy>
  <cp:revision>2</cp:revision>
  <dcterms:created xsi:type="dcterms:W3CDTF">2022-09-10T06:06:41Z</dcterms:created>
  <dcterms:modified xsi:type="dcterms:W3CDTF">2022-09-11T23:52:45Z</dcterms:modified>
</cp:coreProperties>
</file>